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273" r:id="rId3"/>
    <p:sldId id="274" r:id="rId4"/>
    <p:sldId id="275" r:id="rId5"/>
    <p:sldId id="276" r:id="rId6"/>
    <p:sldId id="277" r:id="rId7"/>
    <p:sldId id="272" r:id="rId8"/>
    <p:sldId id="271" r:id="rId9"/>
    <p:sldId id="270" r:id="rId10"/>
    <p:sldId id="257" r:id="rId11"/>
    <p:sldId id="269" r:id="rId12"/>
    <p:sldId id="258" r:id="rId13"/>
    <p:sldId id="260" r:id="rId14"/>
    <p:sldId id="261" r:id="rId15"/>
    <p:sldId id="263" r:id="rId16"/>
    <p:sldId id="262" r:id="rId17"/>
    <p:sldId id="266" r:id="rId18"/>
    <p:sldId id="259" r:id="rId19"/>
    <p:sldId id="268" r:id="rId20"/>
    <p:sldId id="265" r:id="rId21"/>
    <p:sldId id="278" r:id="rId22"/>
    <p:sldId id="267" r:id="rId23"/>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57" autoAdjust="0"/>
    <p:restoredTop sz="82155" autoAdjust="0"/>
  </p:normalViewPr>
  <p:slideViewPr>
    <p:cSldViewPr>
      <p:cViewPr>
        <p:scale>
          <a:sx n="90" d="100"/>
          <a:sy n="90" d="100"/>
        </p:scale>
        <p:origin x="-2104" y="-13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82" d="100"/>
          <a:sy n="82" d="100"/>
        </p:scale>
        <p:origin x="-1932" y="-90"/>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18" tIns="47008" rIns="94018" bIns="47008" rtlCol="0"/>
          <a:lstStyle>
            <a:lvl1pPr algn="l">
              <a:defRPr sz="1300"/>
            </a:lvl1pPr>
          </a:lstStyle>
          <a:p>
            <a:endParaRPr lang="en-US"/>
          </a:p>
        </p:txBody>
      </p:sp>
      <p:sp>
        <p:nvSpPr>
          <p:cNvPr id="3" name="Date Placeholder 2"/>
          <p:cNvSpPr>
            <a:spLocks noGrp="1"/>
          </p:cNvSpPr>
          <p:nvPr>
            <p:ph type="dt" idx="1"/>
          </p:nvPr>
        </p:nvSpPr>
        <p:spPr>
          <a:xfrm>
            <a:off x="4014101" y="0"/>
            <a:ext cx="3070860" cy="468630"/>
          </a:xfrm>
          <a:prstGeom prst="rect">
            <a:avLst/>
          </a:prstGeom>
        </p:spPr>
        <p:txBody>
          <a:bodyPr vert="horz" lIns="94018" tIns="47008" rIns="94018" bIns="47008" rtlCol="0"/>
          <a:lstStyle>
            <a:lvl1pPr algn="r">
              <a:defRPr sz="1300"/>
            </a:lvl1pPr>
          </a:lstStyle>
          <a:p>
            <a:fld id="{E3F0DEB4-9714-4756-8B3E-EF1F53424525}" type="datetimeFigureOut">
              <a:rPr lang="en-US" smtClean="0"/>
              <a:pPr/>
              <a:t>10/31/12</a:t>
            </a:fld>
            <a:endParaRPr lang="en-US"/>
          </a:p>
        </p:txBody>
      </p:sp>
      <p:sp>
        <p:nvSpPr>
          <p:cNvPr id="4" name="Slide Image Placeholder 3"/>
          <p:cNvSpPr>
            <a:spLocks noGrp="1" noRot="1" noChangeAspect="1"/>
          </p:cNvSpPr>
          <p:nvPr>
            <p:ph type="sldImg" idx="2"/>
          </p:nvPr>
        </p:nvSpPr>
        <p:spPr>
          <a:xfrm>
            <a:off x="401638" y="625475"/>
            <a:ext cx="2498725" cy="1873250"/>
          </a:xfrm>
          <a:prstGeom prst="rect">
            <a:avLst/>
          </a:prstGeom>
          <a:noFill/>
          <a:ln w="12700">
            <a:solidFill>
              <a:prstClr val="black"/>
            </a:solidFill>
          </a:ln>
        </p:spPr>
        <p:txBody>
          <a:bodyPr vert="horz" lIns="94018" tIns="47008" rIns="94018" bIns="47008" rtlCol="0" anchor="ctr"/>
          <a:lstStyle/>
          <a:p>
            <a:endParaRPr lang="en-US"/>
          </a:p>
        </p:txBody>
      </p:sp>
      <p:sp>
        <p:nvSpPr>
          <p:cNvPr id="5" name="Notes Placeholder 4"/>
          <p:cNvSpPr>
            <a:spLocks noGrp="1"/>
          </p:cNvSpPr>
          <p:nvPr>
            <p:ph type="body" sz="quarter" idx="3"/>
          </p:nvPr>
        </p:nvSpPr>
        <p:spPr>
          <a:xfrm>
            <a:off x="419100" y="2781300"/>
            <a:ext cx="3779520" cy="4217670"/>
          </a:xfrm>
          <a:prstGeom prst="rect">
            <a:avLst/>
          </a:prstGeom>
        </p:spPr>
        <p:txBody>
          <a:bodyPr vert="horz" lIns="94018" tIns="47008" rIns="94018" bIns="4700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902343"/>
            <a:ext cx="3070860" cy="468630"/>
          </a:xfrm>
          <a:prstGeom prst="rect">
            <a:avLst/>
          </a:prstGeom>
        </p:spPr>
        <p:txBody>
          <a:bodyPr vert="horz" lIns="94018" tIns="47008" rIns="94018" bIns="47008" rtlCol="0" anchor="b"/>
          <a:lstStyle>
            <a:lvl1pPr algn="l">
              <a:defRPr sz="1300"/>
            </a:lvl1pPr>
          </a:lstStyle>
          <a:p>
            <a:endParaRPr lang="en-US"/>
          </a:p>
        </p:txBody>
      </p:sp>
      <p:sp>
        <p:nvSpPr>
          <p:cNvPr id="7" name="Slide Number Placeholder 6"/>
          <p:cNvSpPr>
            <a:spLocks noGrp="1"/>
          </p:cNvSpPr>
          <p:nvPr>
            <p:ph type="sldNum" sz="quarter" idx="5"/>
          </p:nvPr>
        </p:nvSpPr>
        <p:spPr>
          <a:xfrm>
            <a:off x="4014101" y="8902343"/>
            <a:ext cx="3070860" cy="468630"/>
          </a:xfrm>
          <a:prstGeom prst="rect">
            <a:avLst/>
          </a:prstGeom>
        </p:spPr>
        <p:txBody>
          <a:bodyPr vert="horz" lIns="94018" tIns="47008" rIns="94018" bIns="47008" rtlCol="0" anchor="b"/>
          <a:lstStyle>
            <a:lvl1pPr algn="r">
              <a:defRPr sz="1300"/>
            </a:lvl1pPr>
          </a:lstStyle>
          <a:p>
            <a:fld id="{BBDB4261-1BB1-41E2-9577-0268A12D6F1C}" type="slidenum">
              <a:rPr lang="en-US" smtClean="0"/>
              <a:pPr/>
              <a:t>‹#›</a:t>
            </a:fld>
            <a:endParaRPr lang="en-US"/>
          </a:p>
        </p:txBody>
      </p:sp>
    </p:spTree>
    <p:extLst>
      <p:ext uri="{BB962C8B-B14F-4D97-AF65-F5344CB8AC3E}">
        <p14:creationId xmlns:p14="http://schemas.microsoft.com/office/powerpoint/2010/main" val="918585541"/>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adaptive-images.com/" TargetMode="External"/><Relationship Id="rId4" Type="http://schemas.openxmlformats.org/officeDocument/2006/relationships/hyperlink" Target="http://joshemerson.co.uk/blog/using-svg-graphics-today/" TargetMode="External"/><Relationship Id="rId5" Type="http://schemas.openxmlformats.org/officeDocument/2006/relationships/hyperlink" Target="http://coding.smashingmagazine.com/2012/01/16/resolution-independence-with-svg/" TargetMode="External"/><Relationship Id="rId6" Type="http://schemas.openxmlformats.org/officeDocument/2006/relationships/hyperlink" Target="http://miekd.com/articles/using-css-sprites-to-optimize-your-website-for-retina-displays/" TargetMode="External"/><Relationship Id="rId7" Type="http://schemas.openxmlformats.org/officeDocument/2006/relationships/hyperlink" Target="http://mir.aculo.us/2012/06/26/flowchart-how-to-retinafy-your-website/" TargetMode="External"/><Relationship Id="rId8" Type="http://schemas.openxmlformats.org/officeDocument/2006/relationships/hyperlink" Target="http://symbolset.com/" TargetMode="External"/><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703263"/>
            <a:ext cx="4686300" cy="35147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DB4261-1BB1-41E2-9577-0268A12D6F1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3563" y="390525"/>
            <a:ext cx="2809875" cy="2108200"/>
          </a:xfrm>
        </p:spPr>
      </p:sp>
      <p:sp>
        <p:nvSpPr>
          <p:cNvPr id="3" name="Notes Placeholder 2"/>
          <p:cNvSpPr>
            <a:spLocks noGrp="1"/>
          </p:cNvSpPr>
          <p:nvPr>
            <p:ph type="body" idx="1"/>
          </p:nvPr>
        </p:nvSpPr>
        <p:spPr>
          <a:xfrm>
            <a:off x="571499" y="2781302"/>
            <a:ext cx="5715000" cy="1524000"/>
          </a:xfrm>
        </p:spPr>
        <p:txBody>
          <a:bodyPr>
            <a:normAutofit/>
          </a:bodyPr>
          <a:lstStyle/>
          <a:p>
            <a:pPr defTabSz="940178"/>
            <a:r>
              <a:rPr lang="en-US" dirty="0" smtClean="0"/>
              <a:t>responsive design isn’t the goal, a device-agnostic web is. Does it enhance the goal of the user experience?</a:t>
            </a:r>
          </a:p>
          <a:p>
            <a:pPr defTabSz="940178"/>
            <a:endParaRPr lang="en-US" dirty="0" smtClean="0"/>
          </a:p>
          <a:p>
            <a:pPr defTabSz="940178"/>
            <a:r>
              <a:rPr lang="en-US" dirty="0" smtClean="0"/>
              <a:t>design and development should respond to the user’s behavior and environment based on screen size, platform and orientation. </a:t>
            </a:r>
          </a:p>
          <a:p>
            <a:endParaRPr lang="en-US" dirty="0" smtClean="0"/>
          </a:p>
          <a:p>
            <a:endParaRPr lang="en-US" dirty="0" smtClean="0"/>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BBDB4261-1BB1-41E2-9577-0268A12D6F1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66700" y="419100"/>
            <a:ext cx="6477000" cy="2895601"/>
          </a:xfrm>
        </p:spPr>
        <p:txBody>
          <a:bodyPr>
            <a:noAutofit/>
          </a:bodyPr>
          <a:lstStyle/>
          <a:p>
            <a:r>
              <a:rPr lang="en-US" dirty="0" smtClean="0"/>
              <a:t>The practice consists of a mix of fluid grids and layouts, images and an intelligent use of CSS media queries.</a:t>
            </a:r>
          </a:p>
          <a:p>
            <a:endParaRPr lang="en-US" dirty="0" smtClean="0"/>
          </a:p>
          <a:p>
            <a:r>
              <a:rPr lang="en-US" dirty="0" smtClean="0"/>
              <a:t>As the user switches from their device, the website should automatically switch to accommodate for resolution, image size and scripting abilities.</a:t>
            </a:r>
          </a:p>
          <a:p>
            <a:endParaRPr lang="en-US" dirty="0" smtClean="0"/>
          </a:p>
          <a:p>
            <a:r>
              <a:rPr lang="en-US" dirty="0" smtClean="0"/>
              <a:t>In other words, the website should have the technology to automatically </a:t>
            </a:r>
            <a:r>
              <a:rPr lang="en-US" i="1" dirty="0" smtClean="0"/>
              <a:t>respond</a:t>
            </a:r>
            <a:r>
              <a:rPr lang="en-US" dirty="0" smtClean="0"/>
              <a:t> to the user’s preferences. </a:t>
            </a:r>
          </a:p>
          <a:p>
            <a:endParaRPr lang="en-US" dirty="0" smtClean="0"/>
          </a:p>
          <a:p>
            <a:r>
              <a:rPr lang="en-US" dirty="0" smtClean="0"/>
              <a:t>This would eliminate the need for a different design and development phase for each new gadget on the market.</a:t>
            </a:r>
            <a:endParaRPr lang="en-US" dirty="0"/>
          </a:p>
        </p:txBody>
      </p:sp>
      <p:sp>
        <p:nvSpPr>
          <p:cNvPr id="4" name="Slide Number Placeholder 3"/>
          <p:cNvSpPr>
            <a:spLocks noGrp="1"/>
          </p:cNvSpPr>
          <p:nvPr>
            <p:ph type="sldNum" sz="quarter" idx="10"/>
          </p:nvPr>
        </p:nvSpPr>
        <p:spPr/>
        <p:txBody>
          <a:bodyPr/>
          <a:lstStyle/>
          <a:p>
            <a:fld id="{BBDB4261-1BB1-41E2-9577-0268A12D6F1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42900" y="266700"/>
            <a:ext cx="6172200" cy="2362199"/>
          </a:xfrm>
        </p:spPr>
        <p:txBody>
          <a:bodyPr>
            <a:noAutofit/>
          </a:bodyPr>
          <a:lstStyle/>
          <a:p>
            <a:r>
              <a:rPr lang="en-US" dirty="0" smtClean="0"/>
              <a:t>Fluid</a:t>
            </a:r>
            <a:r>
              <a:rPr lang="en-US" baseline="0" dirty="0" smtClean="0"/>
              <a:t> grid is designed in terms of proportions. Whether on a phone or wide screen the layout elements will resize their widths in relation to one another.</a:t>
            </a:r>
          </a:p>
          <a:p>
            <a:endParaRPr lang="en-US" baseline="0" dirty="0" smtClean="0"/>
          </a:p>
          <a:p>
            <a:r>
              <a:rPr lang="en-US" baseline="0" dirty="0" smtClean="0"/>
              <a:t>Implement in CSS.</a:t>
            </a:r>
          </a:p>
          <a:p>
            <a:endParaRPr lang="en-US" baseline="0" dirty="0" smtClean="0"/>
          </a:p>
          <a:p>
            <a:r>
              <a:rPr lang="en-US" baseline="0" dirty="0" smtClean="0"/>
              <a:t>Don’t round.</a:t>
            </a:r>
          </a:p>
          <a:p>
            <a:endParaRPr lang="en-US" baseline="0" dirty="0" smtClean="0"/>
          </a:p>
          <a:p>
            <a:r>
              <a:rPr lang="en-US" baseline="0" dirty="0" smtClean="0"/>
              <a:t>Margins and padding</a:t>
            </a:r>
          </a:p>
        </p:txBody>
      </p:sp>
      <p:sp>
        <p:nvSpPr>
          <p:cNvPr id="4" name="Slide Number Placeholder 3"/>
          <p:cNvSpPr>
            <a:spLocks noGrp="1"/>
          </p:cNvSpPr>
          <p:nvPr>
            <p:ph type="sldNum" sz="quarter" idx="10"/>
          </p:nvPr>
        </p:nvSpPr>
        <p:spPr/>
        <p:txBody>
          <a:bodyPr/>
          <a:lstStyle/>
          <a:p>
            <a:fld id="{BBDB4261-1BB1-41E2-9577-0268A12D6F1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90500" y="190500"/>
            <a:ext cx="6662420" cy="6667500"/>
          </a:xfrm>
        </p:spPr>
        <p:txBody>
          <a:bodyPr>
            <a:noAutofit/>
          </a:bodyPr>
          <a:lstStyle/>
          <a:p>
            <a:pPr defTabSz="940178">
              <a:defRPr/>
            </a:pPr>
            <a:r>
              <a:rPr lang="en-US" dirty="0" smtClean="0"/>
              <a:t>Media queries allow you to gather data about the site visitor and use it to conditionally apply CSS styles</a:t>
            </a:r>
            <a:br>
              <a:rPr lang="en-US" dirty="0" smtClean="0"/>
            </a:br>
            <a:endParaRPr lang="en-US" dirty="0" smtClean="0"/>
          </a:p>
          <a:p>
            <a:pPr defTabSz="940178">
              <a:defRPr/>
            </a:pPr>
            <a:r>
              <a:rPr lang="en-US" dirty="0" smtClean="0"/>
              <a:t>Ideal - adjust your layout to perfectly match every device width</a:t>
            </a:r>
          </a:p>
          <a:p>
            <a:pPr defTabSz="940178">
              <a:defRPr/>
            </a:pPr>
            <a:endParaRPr lang="en-US" dirty="0" smtClean="0"/>
          </a:p>
          <a:p>
            <a:pPr defTabSz="940178">
              <a:defRPr/>
            </a:pPr>
            <a:r>
              <a:rPr lang="en-US" dirty="0" smtClean="0"/>
              <a:t>Practical -When deciding what resolutions to target, you should use your judgment. Targeting more resolutions is going to take more time, and assuming you’re not an immortal being with unlimited time, that effort should be spent carefully.</a:t>
            </a:r>
          </a:p>
          <a:p>
            <a:pPr defTabSz="940178">
              <a:defRPr/>
            </a:pPr>
            <a:endParaRPr lang="en-US" dirty="0" smtClean="0"/>
          </a:p>
          <a:p>
            <a:pPr defTabSz="940178">
              <a:defRPr/>
            </a:pPr>
            <a:r>
              <a:rPr lang="en-US" dirty="0" smtClean="0"/>
              <a:t>Breakpoints should be device agnostic – let the content dictate where your breakpoints occur, and how many of them you need.  </a:t>
            </a:r>
          </a:p>
          <a:p>
            <a:endParaRPr lang="en-US" dirty="0" smtClean="0"/>
          </a:p>
          <a:p>
            <a:r>
              <a:rPr lang="en-US" dirty="0" smtClean="0"/>
              <a:t>By allowing the content to guide you, you’re further decoupling your layout from a specific resolution. You’re letting the flow of the page dictate when the layout needs adjusting—a wise and future-friendly move.</a:t>
            </a:r>
          </a:p>
          <a:p>
            <a:endParaRPr lang="en-US" dirty="0" smtClean="0"/>
          </a:p>
          <a:p>
            <a:r>
              <a:rPr lang="en-US" dirty="0" smtClean="0"/>
              <a:t>Start resizing your browser window and see where there’s room for improvement. Begin with mobile and then slowly bring up the size of the window until things start to look like they need a touch up.</a:t>
            </a:r>
          </a:p>
          <a:p>
            <a:pPr defTabSz="940178">
              <a:defRPr/>
            </a:pPr>
            <a:endParaRPr lang="en-US" sz="1100" dirty="0"/>
          </a:p>
        </p:txBody>
      </p:sp>
      <p:sp>
        <p:nvSpPr>
          <p:cNvPr id="4" name="Slide Number Placeholder 3"/>
          <p:cNvSpPr>
            <a:spLocks noGrp="1"/>
          </p:cNvSpPr>
          <p:nvPr>
            <p:ph type="sldNum" sz="quarter" idx="10"/>
          </p:nvPr>
        </p:nvSpPr>
        <p:spPr>
          <a:xfrm>
            <a:off x="1943100" y="8511816"/>
            <a:ext cx="3070860" cy="468630"/>
          </a:xfrm>
        </p:spPr>
        <p:txBody>
          <a:bodyPr/>
          <a:lstStyle/>
          <a:p>
            <a:fld id="{BBDB4261-1BB1-41E2-9577-0268A12D6F1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66700" y="266700"/>
            <a:ext cx="6553199" cy="3046095"/>
          </a:xfrm>
        </p:spPr>
        <p:txBody>
          <a:bodyPr>
            <a:normAutofit/>
          </a:bodyPr>
          <a:lstStyle/>
          <a:p>
            <a:r>
              <a:rPr lang="en-US" dirty="0" smtClean="0"/>
              <a:t>Screen resolution </a:t>
            </a:r>
            <a:r>
              <a:rPr lang="en-US" baseline="0" dirty="0" smtClean="0"/>
              <a:t>– now you can’t rely on smaller screens being lower res</a:t>
            </a:r>
            <a:endParaRPr lang="en-US" dirty="0" smtClean="0"/>
          </a:p>
          <a:p>
            <a:r>
              <a:rPr lang="en-US" dirty="0" smtClean="0"/>
              <a:t>Bandwidth</a:t>
            </a:r>
          </a:p>
          <a:p>
            <a:r>
              <a:rPr lang="en-US" dirty="0" smtClean="0"/>
              <a:t>Browser window width</a:t>
            </a:r>
          </a:p>
          <a:p>
            <a:r>
              <a:rPr lang="en-US" baseline="0" dirty="0" smtClean="0"/>
              <a:t>There are still a lot of tricks and hacks</a:t>
            </a:r>
          </a:p>
          <a:p>
            <a:endParaRPr lang="en-US" baseline="0" dirty="0" smtClean="0"/>
          </a:p>
          <a:p>
            <a:r>
              <a:rPr lang="en-US" dirty="0" smtClean="0">
                <a:hlinkClick r:id="rId3" tooltip="Adaptive Images by Matt Wilcox"/>
              </a:rPr>
              <a:t>Adaptive Images by Matt Wilcox</a:t>
            </a:r>
            <a:endParaRPr lang="en-US" dirty="0" smtClean="0"/>
          </a:p>
          <a:p>
            <a:r>
              <a:rPr lang="en-US" dirty="0" smtClean="0">
                <a:hlinkClick r:id="rId4" tooltip="Using SVG graphics today"/>
              </a:rPr>
              <a:t>Using </a:t>
            </a:r>
            <a:r>
              <a:rPr lang="en-US" dirty="0" err="1" smtClean="0">
                <a:hlinkClick r:id="rId4" tooltip="Using SVG graphics today"/>
              </a:rPr>
              <a:t>SVG</a:t>
            </a:r>
            <a:r>
              <a:rPr lang="en-US" dirty="0" smtClean="0">
                <a:hlinkClick r:id="rId4" tooltip="Using SVG graphics today"/>
              </a:rPr>
              <a:t> graphics today, by Josh Emerson</a:t>
            </a:r>
            <a:endParaRPr lang="en-US" dirty="0" smtClean="0"/>
          </a:p>
          <a:p>
            <a:r>
              <a:rPr lang="en-US" dirty="0" smtClean="0">
                <a:hlinkClick r:id="rId5" tooltip="Resolution independence with SVG"/>
              </a:rPr>
              <a:t>Resolution independence with </a:t>
            </a:r>
            <a:r>
              <a:rPr lang="en-US" dirty="0" err="1" smtClean="0">
                <a:hlinkClick r:id="rId5" tooltip="Resolution independence with SVG"/>
              </a:rPr>
              <a:t>SVG</a:t>
            </a:r>
            <a:r>
              <a:rPr lang="en-US" dirty="0" smtClean="0">
                <a:hlinkClick r:id="rId5" tooltip="Resolution independence with SVG"/>
              </a:rPr>
              <a:t>, by David </a:t>
            </a:r>
            <a:r>
              <a:rPr lang="en-US" dirty="0" err="1" smtClean="0">
                <a:hlinkClick r:id="rId5" tooltip="Resolution independence with SVG"/>
              </a:rPr>
              <a:t>Bushell</a:t>
            </a:r>
            <a:endParaRPr lang="en-US" dirty="0" smtClean="0"/>
          </a:p>
          <a:p>
            <a:r>
              <a:rPr lang="en-US" dirty="0" smtClean="0">
                <a:hlinkClick r:id="rId6" tooltip="Using CSS sprites to optimise for retina displays"/>
              </a:rPr>
              <a:t>Using CSS sprites to optimize your website for Retina displays, by </a:t>
            </a:r>
            <a:r>
              <a:rPr lang="en-US" dirty="0" err="1" smtClean="0">
                <a:hlinkClick r:id="rId6" tooltip="Using CSS sprites to optimise for retina displays"/>
              </a:rPr>
              <a:t>Maykel</a:t>
            </a:r>
            <a:r>
              <a:rPr lang="en-US" dirty="0" smtClean="0">
                <a:hlinkClick r:id="rId6" tooltip="Using CSS sprites to optimise for retina displays"/>
              </a:rPr>
              <a:t> </a:t>
            </a:r>
            <a:r>
              <a:rPr lang="en-US" dirty="0" err="1" smtClean="0">
                <a:hlinkClick r:id="rId6" tooltip="Using CSS sprites to optimise for retina displays"/>
              </a:rPr>
              <a:t>Loomans</a:t>
            </a:r>
            <a:endParaRPr lang="en-US" dirty="0" smtClean="0"/>
          </a:p>
          <a:p>
            <a:r>
              <a:rPr lang="en-US" dirty="0" smtClean="0">
                <a:hlinkClick r:id="rId7"/>
              </a:rPr>
              <a:t>Flowchart: how to </a:t>
            </a:r>
            <a:r>
              <a:rPr lang="en-US" dirty="0" err="1" smtClean="0">
                <a:hlinkClick r:id="rId7"/>
              </a:rPr>
              <a:t>retinafy</a:t>
            </a:r>
            <a:r>
              <a:rPr lang="en-US" dirty="0" smtClean="0">
                <a:hlinkClick r:id="rId7"/>
              </a:rPr>
              <a:t> your website, by Thomas Fuchs</a:t>
            </a:r>
            <a:endParaRPr lang="en-US" dirty="0" smtClean="0"/>
          </a:p>
          <a:p>
            <a:r>
              <a:rPr lang="en-US" dirty="0" err="1" smtClean="0">
                <a:hlinkClick r:id="rId8" tooltip="Symbolset by Oak Studios"/>
              </a:rPr>
              <a:t>Symbolset</a:t>
            </a:r>
            <a:r>
              <a:rPr lang="en-US" dirty="0" smtClean="0">
                <a:hlinkClick r:id="rId8" tooltip="Symbolset by Oak Studios"/>
              </a:rPr>
              <a:t> icon fonts, by Oak Studios</a:t>
            </a:r>
            <a:endParaRPr lang="en-US" dirty="0" smtClean="0"/>
          </a:p>
          <a:p>
            <a:endParaRPr lang="en-US" dirty="0"/>
          </a:p>
        </p:txBody>
      </p:sp>
      <p:sp>
        <p:nvSpPr>
          <p:cNvPr id="4" name="Slide Number Placeholder 3"/>
          <p:cNvSpPr>
            <a:spLocks noGrp="1"/>
          </p:cNvSpPr>
          <p:nvPr>
            <p:ph type="sldNum" sz="quarter" idx="10"/>
          </p:nvPr>
        </p:nvSpPr>
        <p:spPr/>
        <p:txBody>
          <a:bodyPr/>
          <a:lstStyle/>
          <a:p>
            <a:fld id="{BBDB4261-1BB1-41E2-9577-0268A12D6F1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468313"/>
            <a:ext cx="2706687" cy="2030412"/>
          </a:xfrm>
        </p:spPr>
      </p:sp>
      <p:sp>
        <p:nvSpPr>
          <p:cNvPr id="3" name="Notes Placeholder 2"/>
          <p:cNvSpPr>
            <a:spLocks noGrp="1"/>
          </p:cNvSpPr>
          <p:nvPr>
            <p:ph type="body" idx="1"/>
          </p:nvPr>
        </p:nvSpPr>
        <p:spPr>
          <a:xfrm>
            <a:off x="419103" y="2705101"/>
            <a:ext cx="6324600" cy="838200"/>
          </a:xfrm>
        </p:spPr>
        <p:txBody>
          <a:bodyPr>
            <a:normAutofit/>
          </a:bodyPr>
          <a:lstStyle/>
          <a:p>
            <a:r>
              <a:rPr lang="en-US" dirty="0" smtClean="0"/>
              <a:t>Think</a:t>
            </a:r>
            <a:r>
              <a:rPr lang="en-US" baseline="0" dirty="0" smtClean="0"/>
              <a:t> about the user experience on the smaller form factors. </a:t>
            </a:r>
            <a:endParaRPr lang="en-US" dirty="0"/>
          </a:p>
        </p:txBody>
      </p:sp>
      <p:sp>
        <p:nvSpPr>
          <p:cNvPr id="4" name="Slide Number Placeholder 3"/>
          <p:cNvSpPr>
            <a:spLocks noGrp="1"/>
          </p:cNvSpPr>
          <p:nvPr>
            <p:ph type="sldNum" sz="quarter" idx="10"/>
          </p:nvPr>
        </p:nvSpPr>
        <p:spPr/>
        <p:txBody>
          <a:bodyPr/>
          <a:lstStyle/>
          <a:p>
            <a:fld id="{BBDB4261-1BB1-41E2-9577-0268A12D6F1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5338" y="390525"/>
            <a:ext cx="2030412" cy="1522413"/>
          </a:xfrm>
        </p:spPr>
      </p:sp>
      <p:sp>
        <p:nvSpPr>
          <p:cNvPr id="3" name="Notes Placeholder 2"/>
          <p:cNvSpPr>
            <a:spLocks noGrp="1"/>
          </p:cNvSpPr>
          <p:nvPr>
            <p:ph type="body" idx="1"/>
          </p:nvPr>
        </p:nvSpPr>
        <p:spPr>
          <a:xfrm>
            <a:off x="723901" y="2171701"/>
            <a:ext cx="5867399" cy="685800"/>
          </a:xfrm>
        </p:spPr>
        <p:txBody>
          <a:bodyPr>
            <a:normAutofit/>
          </a:bodyPr>
          <a:lstStyle/>
          <a:p>
            <a:r>
              <a:rPr lang="en-US" dirty="0" smtClean="0"/>
              <a:t>Be aware of space and usability</a:t>
            </a:r>
          </a:p>
        </p:txBody>
      </p:sp>
      <p:sp>
        <p:nvSpPr>
          <p:cNvPr id="4" name="Slide Number Placeholder 3"/>
          <p:cNvSpPr>
            <a:spLocks noGrp="1"/>
          </p:cNvSpPr>
          <p:nvPr>
            <p:ph type="sldNum" sz="quarter" idx="10"/>
          </p:nvPr>
        </p:nvSpPr>
        <p:spPr/>
        <p:txBody>
          <a:bodyPr/>
          <a:lstStyle/>
          <a:p>
            <a:fld id="{BBDB4261-1BB1-41E2-9577-0268A12D6F1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66700" y="419100"/>
            <a:ext cx="6400800" cy="2743200"/>
          </a:xfrm>
        </p:spPr>
        <p:txBody>
          <a:bodyPr>
            <a:noAutofit/>
          </a:bodyPr>
          <a:lstStyle/>
          <a:p>
            <a:r>
              <a:rPr lang="en-US" dirty="0" smtClean="0"/>
              <a:t>The further away</a:t>
            </a:r>
            <a:r>
              <a:rPr lang="en-US" baseline="0" dirty="0" smtClean="0"/>
              <a:t> the smaller the type appears</a:t>
            </a:r>
          </a:p>
          <a:p>
            <a:pPr defTabSz="940178"/>
            <a:endParaRPr lang="en-US" baseline="0" dirty="0" smtClean="0"/>
          </a:p>
          <a:p>
            <a:pPr defTabSz="940178"/>
            <a:r>
              <a:rPr lang="en-US" baseline="0" dirty="0" smtClean="0"/>
              <a:t>Average perceived size – distance from screen to eye informs both design and typography</a:t>
            </a:r>
          </a:p>
          <a:p>
            <a:endParaRPr lang="en-US" baseline="0" dirty="0" smtClean="0"/>
          </a:p>
          <a:p>
            <a:r>
              <a:rPr lang="en-US" baseline="0" dirty="0" smtClean="0"/>
              <a:t>Increased distance – increase font size and line height</a:t>
            </a:r>
          </a:p>
          <a:p>
            <a:endParaRPr lang="en-US" baseline="0" dirty="0" smtClean="0"/>
          </a:p>
          <a:p>
            <a:r>
              <a:rPr lang="en-US" baseline="0" dirty="0" smtClean="0"/>
              <a:t>Ems or </a:t>
            </a:r>
            <a:r>
              <a:rPr lang="en-US" baseline="0" dirty="0" err="1" smtClean="0"/>
              <a:t>Rems</a:t>
            </a:r>
            <a:r>
              <a:rPr lang="en-US" baseline="0" dirty="0" smtClean="0"/>
              <a:t> (relative to body tag instead of context) ?? – not supported in IE8 and lower</a:t>
            </a:r>
          </a:p>
          <a:p>
            <a:endParaRPr lang="en-US" baseline="0" dirty="0" smtClean="0"/>
          </a:p>
          <a:p>
            <a:r>
              <a:rPr lang="en-US" baseline="0" dirty="0" smtClean="0"/>
              <a:t>Be careful about line length and breakpoints – go with reading feel</a:t>
            </a:r>
            <a:endParaRPr lang="en-US" dirty="0"/>
          </a:p>
        </p:txBody>
      </p:sp>
      <p:sp>
        <p:nvSpPr>
          <p:cNvPr id="4" name="Slide Number Placeholder 3"/>
          <p:cNvSpPr>
            <a:spLocks noGrp="1"/>
          </p:cNvSpPr>
          <p:nvPr>
            <p:ph type="sldNum" sz="quarter" idx="10"/>
          </p:nvPr>
        </p:nvSpPr>
        <p:spPr/>
        <p:txBody>
          <a:bodyPr/>
          <a:lstStyle/>
          <a:p>
            <a:fld id="{BBDB4261-1BB1-41E2-9577-0268A12D6F1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66700" y="266700"/>
            <a:ext cx="6477000" cy="2057400"/>
          </a:xfrm>
        </p:spPr>
        <p:txBody>
          <a:bodyPr>
            <a:normAutofit fontScale="85000" lnSpcReduction="20000"/>
          </a:bodyPr>
          <a:lstStyle/>
          <a:p>
            <a:pPr defTabSz="940178">
              <a:defRPr/>
            </a:pPr>
            <a:r>
              <a:rPr lang="en-US" sz="1900" dirty="0" smtClean="0"/>
              <a:t>Need to update our process – make it viable – can’t throw the design over the fence </a:t>
            </a:r>
          </a:p>
          <a:p>
            <a:pPr defTabSz="940178">
              <a:defRPr/>
            </a:pPr>
            <a:endParaRPr lang="en-US" sz="1900" dirty="0" smtClean="0"/>
          </a:p>
          <a:p>
            <a:pPr defTabSz="940178">
              <a:defRPr/>
            </a:pPr>
            <a:r>
              <a:rPr lang="en-US" sz="1900" dirty="0" smtClean="0"/>
              <a:t>More flexible, iterative design and development cycle</a:t>
            </a:r>
          </a:p>
          <a:p>
            <a:pPr defTabSz="940178">
              <a:defRPr/>
            </a:pPr>
            <a:endParaRPr lang="en-US" sz="1900" dirty="0" smtClean="0"/>
          </a:p>
          <a:p>
            <a:pPr defTabSz="940178">
              <a:defRPr/>
            </a:pPr>
            <a:r>
              <a:rPr lang="en-US" sz="1900" dirty="0" smtClean="0"/>
              <a:t>Start with content strategy, build from mobile resolutions up. Let the content inform the site.</a:t>
            </a:r>
            <a:br>
              <a:rPr lang="en-US" sz="1900" dirty="0" smtClean="0"/>
            </a:br>
            <a:endParaRPr lang="en-US" sz="1900" dirty="0" smtClean="0"/>
          </a:p>
          <a:p>
            <a:pPr defTabSz="940178">
              <a:defRPr/>
            </a:pPr>
            <a:r>
              <a:rPr lang="en-US" sz="1900" dirty="0" smtClean="0"/>
              <a:t>Mobile first, content first – simplify content and design before suppressing – this is foundational work – forces you to focus</a:t>
            </a:r>
          </a:p>
          <a:p>
            <a:pPr defTabSz="940178">
              <a:defRPr/>
            </a:pP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BDB4261-1BB1-41E2-9577-0268A12D6F1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42900" y="266700"/>
            <a:ext cx="6248400" cy="1676400"/>
          </a:xfrm>
        </p:spPr>
        <p:txBody>
          <a:bodyPr>
            <a:normAutofit/>
          </a:bodyPr>
          <a:lstStyle/>
          <a:p>
            <a:pPr defTabSz="940178"/>
            <a:r>
              <a:rPr lang="en-US" dirty="0" smtClean="0"/>
              <a:t>Move away from </a:t>
            </a:r>
            <a:r>
              <a:rPr lang="en-US" dirty="0" err="1" smtClean="0"/>
              <a:t>photoshop</a:t>
            </a:r>
            <a:r>
              <a:rPr lang="en-US" dirty="0" smtClean="0"/>
              <a:t> quickly – need to design in the browser and need Hi fidelity Prototype in HTML5/CSS3/JS environment</a:t>
            </a:r>
          </a:p>
          <a:p>
            <a:endParaRPr lang="en-US" dirty="0" smtClean="0"/>
          </a:p>
          <a:p>
            <a:r>
              <a:rPr lang="en-US" dirty="0" smtClean="0"/>
              <a:t>Create wireframes in the browser that show</a:t>
            </a:r>
            <a:r>
              <a:rPr lang="en-US" baseline="0" dirty="0" smtClean="0"/>
              <a:t> how sections of the site will reposition</a:t>
            </a:r>
            <a:endParaRPr lang="en-US" dirty="0"/>
          </a:p>
        </p:txBody>
      </p:sp>
      <p:sp>
        <p:nvSpPr>
          <p:cNvPr id="4" name="Slide Number Placeholder 3"/>
          <p:cNvSpPr>
            <a:spLocks noGrp="1"/>
          </p:cNvSpPr>
          <p:nvPr>
            <p:ph type="sldNum" sz="quarter" idx="10"/>
          </p:nvPr>
        </p:nvSpPr>
        <p:spPr/>
        <p:txBody>
          <a:bodyPr/>
          <a:lstStyle/>
          <a:p>
            <a:fld id="{BBDB4261-1BB1-41E2-9577-0268A12D6F1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Rot="1" noChangeAspect="1" noChangeArrowheads="1"/>
          </p:cNvSpPr>
          <p:nvPr>
            <p:ph type="sldImg"/>
          </p:nvPr>
        </p:nvSpPr>
        <p:spPr bwMode="auto">
          <a:xfrm>
            <a:off x="1200150" y="703263"/>
            <a:ext cx="4686300" cy="3514725"/>
          </a:xfrm>
          <a:prstGeom prst="rect">
            <a:avLst/>
          </a:prstGeom>
          <a:solidFill>
            <a:srgbClr val="FFFFFF"/>
          </a:solidFill>
          <a:ln>
            <a:solidFill>
              <a:srgbClr val="000000"/>
            </a:solidFill>
            <a:miter lim="800000"/>
            <a:headEnd/>
            <a:tailEnd/>
          </a:ln>
        </p:spPr>
      </p:sp>
      <p:sp>
        <p:nvSpPr>
          <p:cNvPr id="5122" name="Rectangle 2"/>
          <p:cNvSpPr>
            <a:spLocks noGrp="1" noChangeArrowheads="1"/>
          </p:cNvSpPr>
          <p:nvPr>
            <p:ph type="body" idx="1"/>
          </p:nvPr>
        </p:nvSpPr>
        <p:spPr bwMode="auto">
          <a:xfrm>
            <a:off x="708660" y="4451985"/>
            <a:ext cx="5669280" cy="4217670"/>
          </a:xfrm>
          <a:prstGeom prst="rect">
            <a:avLst/>
          </a:prstGeom>
          <a:noFill/>
          <a:ln>
            <a:miter lim="800000"/>
            <a:headEnd/>
            <a:tailEnd/>
          </a:ln>
        </p:spPr>
        <p:txBody>
          <a:bodyPr>
            <a:normAutofit fontScale="92500" lnSpcReduction="20000"/>
          </a:bodyPr>
          <a:lstStyle/>
          <a:p>
            <a:r>
              <a:rPr lang="en-US" sz="3100" dirty="0">
                <a:latin typeface="Lucida Grande" charset="0"/>
                <a:ea typeface="Lucida Grande" charset="0"/>
                <a:cs typeface="Lucida Grande" charset="0"/>
                <a:sym typeface="Lucida Grande" charset="0"/>
              </a:rPr>
              <a:t>What does August 1981 have to do what interaction or user experience design?</a:t>
            </a:r>
          </a:p>
          <a:p>
            <a:endParaRPr lang="en-US" sz="3100" dirty="0">
              <a:latin typeface="Lucida Grande" charset="0"/>
              <a:ea typeface="Lucida Grande" charset="0"/>
              <a:cs typeface="Lucida Grande" charset="0"/>
              <a:sym typeface="Lucida Grande" charset="0"/>
            </a:endParaRPr>
          </a:p>
          <a:p>
            <a:r>
              <a:rPr lang="en-US" sz="3100" dirty="0">
                <a:latin typeface="Lucida Grande" charset="0"/>
                <a:ea typeface="Lucida Grande" charset="0"/>
                <a:cs typeface="Lucida Grande" charset="0"/>
                <a:sym typeface="Lucida Grande" charset="0"/>
              </a:rPr>
              <a:t>August 1981 was the date of the introduction of the Xerox Star 8010 computer system with the Star user interface.  At that moment, a revolution occurred in interaction/user experience design for computer interfaces.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66700" y="266700"/>
            <a:ext cx="6553199" cy="3047999"/>
          </a:xfrm>
        </p:spPr>
        <p:txBody>
          <a:bodyPr>
            <a:noAutofit/>
          </a:bodyPr>
          <a:lstStyle/>
          <a:p>
            <a:pPr defTabSz="940178"/>
            <a:r>
              <a:rPr lang="en-US" dirty="0" smtClean="0"/>
              <a:t>Must bring performance into design. Design has performance implications.</a:t>
            </a:r>
          </a:p>
          <a:p>
            <a:endParaRPr lang="en-US" baseline="0" dirty="0" smtClean="0"/>
          </a:p>
          <a:p>
            <a:pPr defTabSz="940178"/>
            <a:r>
              <a:rPr lang="en-US" dirty="0" smtClean="0"/>
              <a:t>there is a disconnect: most people agree it’s important, but there is a dread of actually dealing with it.</a:t>
            </a:r>
          </a:p>
          <a:p>
            <a:pPr defTabSz="940178"/>
            <a:endParaRPr lang="en-US" dirty="0" smtClean="0"/>
          </a:p>
          <a:p>
            <a:r>
              <a:rPr lang="en-US" dirty="0" smtClean="0"/>
              <a:t>Cycle the process between design &amp;</a:t>
            </a:r>
            <a:r>
              <a:rPr lang="en-US" baseline="0" dirty="0" smtClean="0"/>
              <a:t> development - </a:t>
            </a:r>
            <a:r>
              <a:rPr lang="en-US" dirty="0" smtClean="0"/>
              <a:t>compromises between visual design and technology from the very beginning</a:t>
            </a:r>
          </a:p>
          <a:p>
            <a:endParaRPr lang="en-US" dirty="0" smtClean="0"/>
          </a:p>
          <a:p>
            <a:r>
              <a:rPr lang="en-US" dirty="0" smtClean="0"/>
              <a:t>Progressive</a:t>
            </a:r>
            <a:r>
              <a:rPr lang="en-US" baseline="0" dirty="0" smtClean="0"/>
              <a:t> enhancement – build from smallest up – conditional loading of CSS and scripts, lighter HTML, feature detection</a:t>
            </a:r>
            <a:endParaRPr lang="en-US" dirty="0" smtClean="0"/>
          </a:p>
          <a:p>
            <a:endParaRPr lang="en-US" dirty="0" smtClean="0"/>
          </a:p>
          <a:p>
            <a:r>
              <a:rPr lang="en-US" dirty="0" smtClean="0"/>
              <a:t>Device testing in</a:t>
            </a:r>
            <a:r>
              <a:rPr lang="en-US" baseline="0" dirty="0" smtClean="0"/>
              <a:t> contract.</a:t>
            </a:r>
          </a:p>
        </p:txBody>
      </p:sp>
      <p:sp>
        <p:nvSpPr>
          <p:cNvPr id="4" name="Slide Number Placeholder 3"/>
          <p:cNvSpPr>
            <a:spLocks noGrp="1"/>
          </p:cNvSpPr>
          <p:nvPr>
            <p:ph type="sldNum" sz="quarter" idx="10"/>
          </p:nvPr>
        </p:nvSpPr>
        <p:spPr/>
        <p:txBody>
          <a:bodyPr/>
          <a:lstStyle/>
          <a:p>
            <a:fld id="{BBDB4261-1BB1-41E2-9577-0268A12D6F1C}"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2781300"/>
            <a:ext cx="6096000" cy="4217670"/>
          </a:xfrm>
        </p:spPr>
        <p:txBody>
          <a:bodyPr>
            <a:normAutofit/>
          </a:bodyPr>
          <a:lstStyle/>
          <a:p>
            <a:r>
              <a:rPr lang="en-US" sz="1800" dirty="0" smtClean="0"/>
              <a:t>Not magic, easy, or cheap</a:t>
            </a:r>
          </a:p>
          <a:p>
            <a:r>
              <a:rPr lang="en-US" sz="1800" dirty="0" smtClean="0"/>
              <a:t>Requires a new strategy and process</a:t>
            </a:r>
          </a:p>
          <a:p>
            <a:r>
              <a:rPr lang="en-US" sz="1800" dirty="0" smtClean="0"/>
              <a:t>Give serious attention to measuring performance</a:t>
            </a:r>
            <a:endParaRPr lang="en-US" sz="1800" dirty="0"/>
          </a:p>
        </p:txBody>
      </p:sp>
      <p:sp>
        <p:nvSpPr>
          <p:cNvPr id="4" name="Slide Number Placeholder 3"/>
          <p:cNvSpPr>
            <a:spLocks noGrp="1"/>
          </p:cNvSpPr>
          <p:nvPr>
            <p:ph type="sldNum" sz="quarter" idx="10"/>
          </p:nvPr>
        </p:nvSpPr>
        <p:spPr/>
        <p:txBody>
          <a:bodyPr/>
          <a:lstStyle/>
          <a:p>
            <a:fld id="{BBDB4261-1BB1-41E2-9577-0268A12D6F1C}"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234950"/>
            <a:ext cx="5414963" cy="4060825"/>
          </a:xfrm>
        </p:spPr>
      </p:sp>
      <p:sp>
        <p:nvSpPr>
          <p:cNvPr id="4" name="Slide Number Placeholder 3"/>
          <p:cNvSpPr>
            <a:spLocks noGrp="1"/>
          </p:cNvSpPr>
          <p:nvPr>
            <p:ph type="sldNum" sz="quarter" idx="10"/>
          </p:nvPr>
        </p:nvSpPr>
        <p:spPr/>
        <p:txBody>
          <a:bodyPr/>
          <a:lstStyle/>
          <a:p>
            <a:fld id="{BBDB4261-1BB1-41E2-9577-0268A12D6F1C}"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Rot="1" noChangeAspect="1" noChangeArrowheads="1"/>
          </p:cNvSpPr>
          <p:nvPr>
            <p:ph type="sldImg"/>
          </p:nvPr>
        </p:nvSpPr>
        <p:spPr bwMode="auto">
          <a:xfrm>
            <a:off x="1200150" y="703263"/>
            <a:ext cx="4686300" cy="3514725"/>
          </a:xfrm>
          <a:prstGeom prst="rect">
            <a:avLst/>
          </a:prstGeom>
          <a:solidFill>
            <a:srgbClr val="FFFFFF"/>
          </a:solidFill>
          <a:ln>
            <a:solidFill>
              <a:srgbClr val="000000"/>
            </a:solidFill>
            <a:miter lim="800000"/>
            <a:headEnd/>
            <a:tailEnd/>
          </a:ln>
        </p:spPr>
      </p:sp>
      <p:sp>
        <p:nvSpPr>
          <p:cNvPr id="7170" name="Rectangle 2"/>
          <p:cNvSpPr>
            <a:spLocks noGrp="1" noChangeArrowheads="1"/>
          </p:cNvSpPr>
          <p:nvPr>
            <p:ph type="body" idx="1"/>
          </p:nvPr>
        </p:nvSpPr>
        <p:spPr bwMode="auto">
          <a:xfrm>
            <a:off x="708660" y="4451985"/>
            <a:ext cx="5669280" cy="4217670"/>
          </a:xfrm>
          <a:prstGeom prst="rect">
            <a:avLst/>
          </a:prstGeom>
          <a:noFill/>
          <a:ln>
            <a:miter lim="800000"/>
            <a:headEnd/>
            <a:tailEnd/>
          </a:ln>
        </p:spPr>
        <p:txBody>
          <a:bodyPr>
            <a:normAutofit fontScale="62500" lnSpcReduction="20000"/>
          </a:bodyPr>
          <a:lstStyle/>
          <a:p>
            <a:r>
              <a:rPr lang="en-US" sz="3100" dirty="0">
                <a:latin typeface="Lucida Grande" charset="0"/>
                <a:ea typeface="Lucida Grande" charset="0"/>
                <a:cs typeface="Lucida Grande" charset="0"/>
                <a:sym typeface="Lucida Grande" charset="0"/>
              </a:rPr>
              <a:t>The Xerox 8010 system brought together many new (at the time) technologies including removable storage, local networking that allowed  share resources like printers, the first bit mapped display, and the first mouse.  Those technologies were used to introduce the world to a unique computer interface that employed windows, icons, menus, a pointing devices, direct manipulation, and the real world metaphor to create what we have come to know as a graphic user interface.  And though many attempts have been made of the last 30 years to create a new interaction paradigm, the basic paradigm introduced by the Star UI has not changed significantly.</a:t>
            </a:r>
          </a:p>
          <a:p>
            <a:endParaRPr lang="en-US" sz="3100" dirty="0">
              <a:latin typeface="Lucida Grande" charset="0"/>
              <a:ea typeface="Lucida Grande" charset="0"/>
              <a:cs typeface="Lucida Grande" charset="0"/>
              <a:sym typeface="Lucida Grande" charset="0"/>
            </a:endParaRPr>
          </a:p>
          <a:p>
            <a:endParaRPr lang="en-US" sz="3100" dirty="0">
              <a:latin typeface="Lucida Grande" charset="0"/>
              <a:ea typeface="Lucida Grande" charset="0"/>
              <a:cs typeface="Lucida Grande" charset="0"/>
              <a:sym typeface="Lucida Grande"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Rot="1" noChangeAspect="1" noChangeArrowheads="1"/>
          </p:cNvSpPr>
          <p:nvPr>
            <p:ph type="sldImg"/>
          </p:nvPr>
        </p:nvSpPr>
        <p:spPr bwMode="auto">
          <a:xfrm>
            <a:off x="1200150" y="703263"/>
            <a:ext cx="4686300" cy="3514725"/>
          </a:xfrm>
          <a:prstGeom prst="rect">
            <a:avLst/>
          </a:prstGeom>
          <a:solidFill>
            <a:srgbClr val="FFFFFF"/>
          </a:solidFill>
          <a:ln>
            <a:solidFill>
              <a:srgbClr val="000000"/>
            </a:solidFill>
            <a:miter lim="800000"/>
            <a:headEnd/>
            <a:tailEnd/>
          </a:ln>
        </p:spPr>
      </p:sp>
      <p:sp>
        <p:nvSpPr>
          <p:cNvPr id="9218" name="Rectangle 2"/>
          <p:cNvSpPr>
            <a:spLocks noGrp="1" noChangeArrowheads="1"/>
          </p:cNvSpPr>
          <p:nvPr>
            <p:ph type="body" idx="1"/>
          </p:nvPr>
        </p:nvSpPr>
        <p:spPr bwMode="auto">
          <a:xfrm>
            <a:off x="708660" y="4451985"/>
            <a:ext cx="5669280" cy="4217670"/>
          </a:xfrm>
          <a:prstGeom prst="rect">
            <a:avLst/>
          </a:prstGeom>
          <a:noFill/>
          <a:ln>
            <a:miter lim="800000"/>
            <a:headEnd/>
            <a:tailEnd/>
          </a:ln>
        </p:spPr>
        <p:txBody>
          <a:bodyPr>
            <a:normAutofit fontScale="70000" lnSpcReduction="20000"/>
          </a:bodyPr>
          <a:lstStyle/>
          <a:p>
            <a:r>
              <a:rPr lang="en-US" sz="3100" dirty="0">
                <a:latin typeface="Lucida Grande" charset="0"/>
                <a:ea typeface="Lucida Grande" charset="0"/>
                <a:cs typeface="Lucida Grande" charset="0"/>
                <a:sym typeface="Lucida Grande" charset="0"/>
              </a:rPr>
              <a:t>But the designers of the Xerox Star UI had an advantage that modern user interaction/experience designers do not have - the technology and the user interface where developed together.    </a:t>
            </a:r>
          </a:p>
          <a:p>
            <a:endParaRPr lang="en-US" sz="3100" dirty="0">
              <a:latin typeface="Lucida Grande" charset="0"/>
              <a:ea typeface="Lucida Grande" charset="0"/>
              <a:cs typeface="Lucida Grande" charset="0"/>
              <a:sym typeface="Lucida Grande" charset="0"/>
            </a:endParaRPr>
          </a:p>
          <a:p>
            <a:r>
              <a:rPr lang="en-US" sz="3100" dirty="0">
                <a:latin typeface="Lucida Grande" charset="0"/>
                <a:ea typeface="Lucida Grande" charset="0"/>
                <a:cs typeface="Lucida Grande" charset="0"/>
                <a:sym typeface="Lucida Grande" charset="0"/>
              </a:rPr>
              <a:t>Today it is usually the case, and some (including Don Norman) argue that it is a necessary condition that technology must advance first, and interaction/user experience design is then forced to catch up.  But we, the interaction/experience design experts, are still trying to catch up in many ways while technology continues to advance.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Rot="1" noChangeAspect="1" noChangeArrowheads="1"/>
          </p:cNvSpPr>
          <p:nvPr>
            <p:ph type="sldImg"/>
          </p:nvPr>
        </p:nvSpPr>
        <p:spPr bwMode="auto">
          <a:xfrm>
            <a:off x="1200150" y="703263"/>
            <a:ext cx="4686300" cy="3514725"/>
          </a:xfrm>
          <a:prstGeom prst="rect">
            <a:avLst/>
          </a:prstGeom>
          <a:solidFill>
            <a:srgbClr val="FFFFFF"/>
          </a:solidFill>
          <a:ln>
            <a:solidFill>
              <a:srgbClr val="000000"/>
            </a:solidFill>
            <a:miter lim="800000"/>
            <a:headEnd/>
            <a:tailEnd/>
          </a:ln>
        </p:spPr>
      </p:sp>
      <p:sp>
        <p:nvSpPr>
          <p:cNvPr id="11266" name="Rectangle 2"/>
          <p:cNvSpPr>
            <a:spLocks noGrp="1" noChangeArrowheads="1"/>
          </p:cNvSpPr>
          <p:nvPr>
            <p:ph type="body" idx="1"/>
          </p:nvPr>
        </p:nvSpPr>
        <p:spPr bwMode="auto">
          <a:xfrm>
            <a:off x="708660" y="4451985"/>
            <a:ext cx="5669280" cy="4217670"/>
          </a:xfrm>
          <a:prstGeom prst="rect">
            <a:avLst/>
          </a:prstGeom>
          <a:noFill/>
          <a:ln>
            <a:miter lim="800000"/>
            <a:headEnd/>
            <a:tailEnd/>
          </a:ln>
        </p:spPr>
        <p:txBody>
          <a:bodyPr>
            <a:normAutofit fontScale="62500" lnSpcReduction="20000"/>
          </a:bodyPr>
          <a:lstStyle/>
          <a:p>
            <a:r>
              <a:rPr lang="en-US" sz="3100" dirty="0">
                <a:latin typeface="Lucida Grande" charset="0"/>
                <a:ea typeface="Lucida Grande" charset="0"/>
                <a:cs typeface="Lucida Grande" charset="0"/>
                <a:sym typeface="Lucida Grande" charset="0"/>
              </a:rPr>
              <a:t>Consider the web itself.  Slight differences exist in the interfaces for Windows and the Mac, but web-based applications are viewable on both platforms. Which standard do you follow? You put the OK and Cancel button in the Windows order or the Mac order?  Do you use the rounded visual design of the Mac, the more square visual design, develop one of your own? How do these differences effect the user experience?  Client/server apps update screens in a very different way then HTML.  Change blindness is, therefore a common event on the web. (Ajax was supposed to address that, but how common is Ajax even today?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Rot="1" noChangeAspect="1" noChangeArrowheads="1"/>
          </p:cNvSpPr>
          <p:nvPr>
            <p:ph type="sldImg"/>
          </p:nvPr>
        </p:nvSpPr>
        <p:spPr bwMode="auto">
          <a:xfrm>
            <a:off x="1200150" y="703263"/>
            <a:ext cx="4686300" cy="3514725"/>
          </a:xfrm>
          <a:prstGeom prst="rect">
            <a:avLst/>
          </a:prstGeom>
          <a:solidFill>
            <a:srgbClr val="FFFFFF"/>
          </a:solidFill>
          <a:ln>
            <a:solidFill>
              <a:srgbClr val="000000"/>
            </a:solidFill>
            <a:miter lim="800000"/>
            <a:headEnd/>
            <a:tailEnd/>
          </a:ln>
        </p:spPr>
      </p:sp>
      <p:sp>
        <p:nvSpPr>
          <p:cNvPr id="13314" name="Rectangle 2"/>
          <p:cNvSpPr>
            <a:spLocks noGrp="1" noChangeArrowheads="1"/>
          </p:cNvSpPr>
          <p:nvPr>
            <p:ph type="body" idx="1"/>
          </p:nvPr>
        </p:nvSpPr>
        <p:spPr bwMode="auto">
          <a:xfrm>
            <a:off x="708660" y="4451985"/>
            <a:ext cx="5669280" cy="4217670"/>
          </a:xfrm>
          <a:prstGeom prst="rect">
            <a:avLst/>
          </a:prstGeom>
          <a:noFill/>
          <a:ln>
            <a:miter lim="800000"/>
            <a:headEnd/>
            <a:tailEnd/>
          </a:ln>
        </p:spPr>
        <p:txBody>
          <a:bodyPr>
            <a:normAutofit fontScale="62500" lnSpcReduction="20000"/>
          </a:bodyPr>
          <a:lstStyle/>
          <a:p>
            <a:r>
              <a:rPr lang="en-US" sz="3100" dirty="0">
                <a:latin typeface="Lucida Grande" charset="0"/>
                <a:ea typeface="Lucida Grande" charset="0"/>
                <a:cs typeface="Lucida Grande" charset="0"/>
                <a:sym typeface="Lucida Grande" charset="0"/>
              </a:rPr>
              <a:t>Or consider the revolution of display technology. Coincident with the development of panel displays was the shift from an aspect ratio of 4:3 to an aspect ratio of 16:9, first introduced in 2003.  That change, coupled with variations in screen size that had already been part of the design landscape, meant that interaction designers had to consider how to address multiple screen layouts for a single design.  Debates over the use of fixed width designs versus liquid designs versus partially liquid have raged on for years.  The fundamental question being: Do liquid design change the user experience?  And even though they were introduced in 20093, few universal, de facto, of de jure standards exists for addressing this single issue.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Rot="1" noChangeAspect="1" noChangeArrowheads="1"/>
          </p:cNvSpPr>
          <p:nvPr>
            <p:ph type="sldImg"/>
          </p:nvPr>
        </p:nvSpPr>
        <p:spPr bwMode="auto">
          <a:xfrm>
            <a:off x="1200150" y="703263"/>
            <a:ext cx="4686300" cy="3514725"/>
          </a:xfrm>
          <a:prstGeom prst="rect">
            <a:avLst/>
          </a:prstGeom>
          <a:solidFill>
            <a:srgbClr val="FFFFFF"/>
          </a:solidFill>
          <a:ln>
            <a:solidFill>
              <a:srgbClr val="000000"/>
            </a:solidFill>
            <a:miter lim="800000"/>
            <a:headEnd/>
            <a:tailEnd/>
          </a:ln>
        </p:spPr>
      </p:sp>
      <p:sp>
        <p:nvSpPr>
          <p:cNvPr id="15362" name="Rectangle 2"/>
          <p:cNvSpPr>
            <a:spLocks noGrp="1" noChangeArrowheads="1"/>
          </p:cNvSpPr>
          <p:nvPr>
            <p:ph type="body" idx="1"/>
          </p:nvPr>
        </p:nvSpPr>
        <p:spPr bwMode="auto">
          <a:xfrm>
            <a:off x="708660" y="4451985"/>
            <a:ext cx="5669280" cy="4217670"/>
          </a:xfrm>
          <a:prstGeom prst="rect">
            <a:avLst/>
          </a:prstGeom>
          <a:noFill/>
          <a:ln>
            <a:miter lim="800000"/>
            <a:headEnd/>
            <a:tailEnd/>
          </a:ln>
        </p:spPr>
        <p:txBody>
          <a:bodyPr>
            <a:normAutofit fontScale="40000" lnSpcReduction="20000"/>
          </a:bodyPr>
          <a:lstStyle/>
          <a:p>
            <a:r>
              <a:rPr lang="en-US" sz="3100" dirty="0">
                <a:latin typeface="Lucida Grande" charset="0"/>
                <a:ea typeface="Lucida Grande" charset="0"/>
                <a:cs typeface="Lucida Grande" charset="0"/>
                <a:sym typeface="Lucida Grande" charset="0"/>
              </a:rPr>
              <a:t>Fast forward just a few short years and we now have the a more significant technology change challenging the </a:t>
            </a:r>
            <a:r>
              <a:rPr lang="en-US" sz="3100" dirty="0" err="1">
                <a:latin typeface="Lucida Grande" charset="0"/>
                <a:ea typeface="Lucida Grande" charset="0"/>
                <a:cs typeface="Lucida Grande" charset="0"/>
                <a:sym typeface="Lucida Grande" charset="0"/>
              </a:rPr>
              <a:t>IDx</a:t>
            </a:r>
            <a:r>
              <a:rPr lang="en-US" sz="3100" dirty="0">
                <a:latin typeface="Lucida Grande" charset="0"/>
                <a:ea typeface="Lucida Grande" charset="0"/>
                <a:cs typeface="Lucida Grande" charset="0"/>
                <a:sym typeface="Lucida Grande" charset="0"/>
              </a:rPr>
              <a:t>/experience design world - the introduction of smart phones and tablets.  Like the change from 4:3 to 16:9 aspect ratio, interaction designers have to deal with not 2 but many different aspect ratios.  But unlike display screens on computers that vary in relative size, the variation screen sizes on </a:t>
            </a:r>
            <a:r>
              <a:rPr lang="en-US" sz="3100" dirty="0" err="1">
                <a:latin typeface="Lucida Grande" charset="0"/>
                <a:ea typeface="Lucida Grande" charset="0"/>
                <a:cs typeface="Lucida Grande" charset="0"/>
                <a:sym typeface="Lucida Grande" charset="0"/>
              </a:rPr>
              <a:t>smartphones</a:t>
            </a:r>
            <a:r>
              <a:rPr lang="en-US" sz="3100" dirty="0">
                <a:latin typeface="Lucida Grande" charset="0"/>
                <a:ea typeface="Lucida Grande" charset="0"/>
                <a:cs typeface="Lucida Grande" charset="0"/>
                <a:sym typeface="Lucida Grande" charset="0"/>
              </a:rPr>
              <a:t> and tablets are so significant to suggest an entirely new design on the display - not just a miniature version of what exists on a larger display.  Smart phones and tablets have also introduced an entirely new set of interactive primitives. Keypads may still exist, but so has other input means.  And the sequence control portion of the interface includes often device unique gestures in place of traditional GUI style point and click. Can we even an equivalent user experience across these uniquely different devices? Or do we create experiences that complement each other?  And even though the user experience is what we are primarily interested in, we have to be cognizant of the issues of implementation. Do we create 15 different </a:t>
            </a:r>
            <a:r>
              <a:rPr lang="en-US" sz="3100" dirty="0" err="1">
                <a:latin typeface="Lucida Grande" charset="0"/>
                <a:ea typeface="Lucida Grande" charset="0"/>
                <a:cs typeface="Lucida Grande" charset="0"/>
                <a:sym typeface="Lucida Grande" charset="0"/>
              </a:rPr>
              <a:t>CodeBase</a:t>
            </a:r>
            <a:r>
              <a:rPr lang="en-US" sz="3100" dirty="0">
                <a:latin typeface="Lucida Grande" charset="0"/>
                <a:ea typeface="Lucida Grande" charset="0"/>
                <a:cs typeface="Lucida Grande" charset="0"/>
                <a:sym typeface="Lucida Grande" charset="0"/>
              </a:rPr>
              <a:t> is to accommodate the 15 different devices that are expected to be used? Or can we develop a single code base that can accommodate this differences.  This requires us to understand and work more closely with the developers – a necessary condition of any project that is often not met.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Rot="1" noChangeAspect="1" noChangeArrowheads="1"/>
          </p:cNvSpPr>
          <p:nvPr>
            <p:ph type="sldImg"/>
          </p:nvPr>
        </p:nvSpPr>
        <p:spPr bwMode="auto">
          <a:xfrm>
            <a:off x="1200150" y="703263"/>
            <a:ext cx="4686300" cy="3514725"/>
          </a:xfrm>
          <a:prstGeom prst="rect">
            <a:avLst/>
          </a:prstGeom>
          <a:solidFill>
            <a:srgbClr val="FFFFFF"/>
          </a:solidFill>
          <a:ln>
            <a:solidFill>
              <a:srgbClr val="000000"/>
            </a:solidFill>
            <a:miter lim="800000"/>
            <a:headEnd/>
            <a:tailEnd/>
          </a:ln>
        </p:spPr>
      </p:sp>
      <p:sp>
        <p:nvSpPr>
          <p:cNvPr id="17410" name="Rectangle 2"/>
          <p:cNvSpPr>
            <a:spLocks noGrp="1" noChangeArrowheads="1"/>
          </p:cNvSpPr>
          <p:nvPr>
            <p:ph type="body" idx="1"/>
          </p:nvPr>
        </p:nvSpPr>
        <p:spPr bwMode="auto">
          <a:xfrm>
            <a:off x="708660" y="4451985"/>
            <a:ext cx="5669280" cy="4217670"/>
          </a:xfrm>
          <a:prstGeom prst="rect">
            <a:avLst/>
          </a:prstGeom>
          <a:noFill/>
          <a:ln>
            <a:miter lim="800000"/>
            <a:headEnd/>
            <a:tailEnd/>
          </a:ln>
        </p:spPr>
        <p:txBody>
          <a:bodyPr>
            <a:normAutofit fontScale="55000" lnSpcReduction="20000"/>
          </a:bodyPr>
          <a:lstStyle/>
          <a:p>
            <a:r>
              <a:rPr lang="en-US" sz="3100" dirty="0">
                <a:latin typeface="Lucida Grande" charset="0"/>
                <a:ea typeface="Lucida Grande" charset="0"/>
                <a:cs typeface="Lucida Grande" charset="0"/>
                <a:sym typeface="Lucida Grande" charset="0"/>
              </a:rPr>
              <a:t>But is this a market we really need to care about? Or care about today? Let’s consider some of the statistics.  There are some nice </a:t>
            </a:r>
            <a:r>
              <a:rPr lang="en-US" sz="3100" dirty="0" err="1">
                <a:latin typeface="Lucida Grande" charset="0"/>
                <a:ea typeface="Lucida Grande" charset="0"/>
                <a:cs typeface="Lucida Grande" charset="0"/>
                <a:sym typeface="Lucida Grande" charset="0"/>
              </a:rPr>
              <a:t>infographics</a:t>
            </a:r>
            <a:r>
              <a:rPr lang="en-US" sz="3100" dirty="0">
                <a:latin typeface="Lucida Grande" charset="0"/>
                <a:ea typeface="Lucida Grande" charset="0"/>
                <a:cs typeface="Lucida Grande" charset="0"/>
                <a:sym typeface="Lucida Grande" charset="0"/>
              </a:rPr>
              <a:t> from the people at Smart Insight.  Mobile devices of become so ubiquitous in our lives that the average American spends almost 3 hours a day just socializing on their device. Imagine the marketing potential there.  Some statistic suggest that half of all internet searches are performed on mobile devices.  And it’s projected that Internet usage on mobile devices should overtake Internet usage on desktops by 2013.  And we use the device typically when we are doing other activities. So now, in addition to distracted driving, as interaction designers we have to turn that around and consider the issue of distracted browsing – a challenge for ease-of-use of learning and </a:t>
            </a:r>
            <a:r>
              <a:rPr lang="en-US" sz="3100" dirty="0" err="1">
                <a:latin typeface="Lucida Grande" charset="0"/>
                <a:ea typeface="Lucida Grande" charset="0"/>
                <a:cs typeface="Lucida Grande" charset="0"/>
                <a:sym typeface="Lucida Grande" charset="0"/>
              </a:rPr>
              <a:t>eae</a:t>
            </a:r>
            <a:r>
              <a:rPr lang="en-US" sz="3100" dirty="0">
                <a:latin typeface="Lucida Grande" charset="0"/>
                <a:ea typeface="Lucida Grande" charset="0"/>
                <a:cs typeface="Lucida Grande" charset="0"/>
                <a:sym typeface="Lucida Grande" charset="0"/>
              </a:rPr>
              <a:t>-of-use issues in our designs.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Rot="1" noChangeAspect="1" noChangeArrowheads="1"/>
          </p:cNvSpPr>
          <p:nvPr>
            <p:ph type="sldImg"/>
          </p:nvPr>
        </p:nvSpPr>
        <p:spPr bwMode="auto">
          <a:xfrm>
            <a:off x="1200150" y="703263"/>
            <a:ext cx="4686300" cy="3514725"/>
          </a:xfrm>
          <a:prstGeom prst="rect">
            <a:avLst/>
          </a:prstGeom>
          <a:solidFill>
            <a:srgbClr val="FFFFFF"/>
          </a:solidFill>
          <a:ln>
            <a:solidFill>
              <a:srgbClr val="000000"/>
            </a:solidFill>
            <a:miter lim="800000"/>
            <a:headEnd/>
            <a:tailEnd/>
          </a:ln>
        </p:spPr>
      </p:sp>
      <p:sp>
        <p:nvSpPr>
          <p:cNvPr id="19458" name="Rectangle 2"/>
          <p:cNvSpPr>
            <a:spLocks noGrp="1" noChangeArrowheads="1"/>
          </p:cNvSpPr>
          <p:nvPr>
            <p:ph type="body" idx="1"/>
          </p:nvPr>
        </p:nvSpPr>
        <p:spPr bwMode="auto">
          <a:xfrm>
            <a:off x="708660" y="4451985"/>
            <a:ext cx="5669280" cy="4217670"/>
          </a:xfrm>
          <a:prstGeom prst="rect">
            <a:avLst/>
          </a:prstGeom>
          <a:noFill/>
          <a:ln>
            <a:miter lim="800000"/>
            <a:headEnd/>
            <a:tailEnd/>
          </a:ln>
        </p:spPr>
        <p:txBody>
          <a:bodyPr>
            <a:normAutofit fontScale="55000" lnSpcReduction="20000"/>
          </a:bodyPr>
          <a:lstStyle/>
          <a:p>
            <a:r>
              <a:rPr lang="en-US" sz="3100" dirty="0">
                <a:latin typeface="Lucida Grande" charset="0"/>
                <a:ea typeface="Lucida Grande" charset="0"/>
                <a:cs typeface="Lucida Grande" charset="0"/>
                <a:sym typeface="Lucida Grande" charset="0"/>
              </a:rPr>
              <a:t>So the questions we should be asking ourselves include: Can we create an equivalent user experience across these uniquely different devices? Is that even possible given the differences?  Or do we create experiences that complement each other?  And even though the user experience is what we are primarily interested in, we have to be cognizant of the issues of implementation. Do we create 15 different code bases is to accommodate the 15 different devices that are expected to be used? Or can we develop a single code base that can accommodate this differences.  If we are to address these issues, we need to understand and work more closely with the developers – a necessary condition of any project that is often not met.  So, let’s now look at the technology associated with multiple devices and the concept of adaptive design.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6324600"/>
            <a:ext cx="9144000" cy="533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6"/>
            <a:ext cx="7772400" cy="1470025"/>
          </a:xfrm>
        </p:spPr>
        <p:txBody>
          <a:bodyPr/>
          <a:lstStyle>
            <a:lvl1pP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descr="logos.png"/>
          <p:cNvPicPr>
            <a:picLocks noChangeAspect="1"/>
          </p:cNvPicPr>
          <p:nvPr userDrawn="1"/>
        </p:nvPicPr>
        <p:blipFill>
          <a:blip r:embed="rId2" cstate="print"/>
          <a:stretch>
            <a:fillRect/>
          </a:stretch>
        </p:blipFill>
        <p:spPr>
          <a:xfrm>
            <a:off x="6409930" y="6375959"/>
            <a:ext cx="2657870" cy="44386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r>
              <a:rPr lang="en-US" smtClean="0"/>
              <a:t>10/19/2012</a:t>
            </a:r>
            <a:endParaRPr lang="en-US"/>
          </a:p>
        </p:txBody>
      </p:sp>
      <p:sp>
        <p:nvSpPr>
          <p:cNvPr id="6" name="Footer Placeholder 5"/>
          <p:cNvSpPr>
            <a:spLocks noGrp="1"/>
          </p:cNvSpPr>
          <p:nvPr>
            <p:ph type="ftr" sz="quarter" idx="11"/>
          </p:nvPr>
        </p:nvSpPr>
        <p:spPr>
          <a:xfrm>
            <a:off x="3124200" y="6553201"/>
            <a:ext cx="2895600" cy="16827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464DB79B-0A19-4241-B04A-9D4C0DAECD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r>
              <a:rPr lang="en-US" smtClean="0"/>
              <a:t>10/19/2012</a:t>
            </a:r>
            <a:endParaRPr lang="en-US"/>
          </a:p>
        </p:txBody>
      </p:sp>
      <p:sp>
        <p:nvSpPr>
          <p:cNvPr id="6" name="Footer Placeholder 5"/>
          <p:cNvSpPr>
            <a:spLocks noGrp="1"/>
          </p:cNvSpPr>
          <p:nvPr>
            <p:ph type="ftr" sz="quarter" idx="11"/>
          </p:nvPr>
        </p:nvSpPr>
        <p:spPr>
          <a:xfrm>
            <a:off x="3124200" y="6553201"/>
            <a:ext cx="2895600" cy="16827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464DB79B-0A19-4241-B04A-9D4C0DAECD9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r>
              <a:rPr lang="en-US" smtClean="0"/>
              <a:t>10/19/2012</a:t>
            </a:r>
            <a:endParaRPr lang="en-US"/>
          </a:p>
        </p:txBody>
      </p:sp>
      <p:sp>
        <p:nvSpPr>
          <p:cNvPr id="5" name="Footer Placeholder 4"/>
          <p:cNvSpPr>
            <a:spLocks noGrp="1"/>
          </p:cNvSpPr>
          <p:nvPr>
            <p:ph type="ftr" sz="quarter" idx="11"/>
          </p:nvPr>
        </p:nvSpPr>
        <p:spPr>
          <a:xfrm>
            <a:off x="3124200" y="6553201"/>
            <a:ext cx="2895600" cy="16827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464DB79B-0A19-4241-B04A-9D4C0DAECD9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r>
              <a:rPr lang="en-US" smtClean="0"/>
              <a:t>10/19/2012</a:t>
            </a:r>
            <a:endParaRPr lang="en-US"/>
          </a:p>
        </p:txBody>
      </p:sp>
      <p:sp>
        <p:nvSpPr>
          <p:cNvPr id="5" name="Footer Placeholder 4"/>
          <p:cNvSpPr>
            <a:spLocks noGrp="1"/>
          </p:cNvSpPr>
          <p:nvPr>
            <p:ph type="ftr" sz="quarter" idx="11"/>
          </p:nvPr>
        </p:nvSpPr>
        <p:spPr>
          <a:xfrm>
            <a:off x="3124200" y="6553201"/>
            <a:ext cx="2895600" cy="16827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464DB79B-0A19-4241-B04A-9D4C0DAECD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3810000"/>
            <a:ext cx="9144000" cy="1447800"/>
          </a:xfrm>
          <a:prstGeom prst="rect">
            <a:avLst/>
          </a:prstGeom>
          <a:solidFill>
            <a:srgbClr val="D9D9D9">
              <a:alpha val="2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31520" tIns="91440" rIns="731520" bIns="91440" rtlCol="0" anchor="ctr"/>
          <a:lstStyle/>
          <a:p>
            <a:endParaRPr lang="en-US" dirty="0"/>
          </a:p>
        </p:txBody>
      </p:sp>
      <p:sp>
        <p:nvSpPr>
          <p:cNvPr id="10" name="Date Placeholder 2"/>
          <p:cNvSpPr>
            <a:spLocks noGrp="1"/>
          </p:cNvSpPr>
          <p:nvPr>
            <p:ph type="dt" sz="half" idx="2"/>
          </p:nvPr>
        </p:nvSpPr>
        <p:spPr>
          <a:xfrm>
            <a:off x="228600" y="6386514"/>
            <a:ext cx="2133600" cy="365125"/>
          </a:xfrm>
          <a:prstGeom prst="rect">
            <a:avLst/>
          </a:prstGeom>
        </p:spPr>
        <p:txBody>
          <a:bodyPr/>
          <a:lstStyle>
            <a:lvl1pPr>
              <a:defRPr sz="1100">
                <a:solidFill>
                  <a:schemeClr val="accent1">
                    <a:lumMod val="75000"/>
                  </a:schemeClr>
                </a:solidFill>
              </a:defRPr>
            </a:lvl1pPr>
          </a:lstStyle>
          <a:p>
            <a:r>
              <a:rPr lang="en-US" dirty="0" smtClean="0"/>
              <a:t>10/19/2012   Slide </a:t>
            </a:r>
            <a:fld id="{2A60E8EA-E05C-4592-9DC8-DB093747B39F}" type="slidenum">
              <a:rPr lang="en-US" smtClean="0"/>
              <a:pPr/>
              <a:t>‹#›</a:t>
            </a:fld>
            <a:endParaRPr lang="en-US" dirty="0"/>
          </a:p>
        </p:txBody>
      </p:sp>
      <p:pic>
        <p:nvPicPr>
          <p:cNvPr id="12" name="Picture 11" descr="logos.png"/>
          <p:cNvPicPr>
            <a:picLocks noChangeAspect="1"/>
          </p:cNvPicPr>
          <p:nvPr userDrawn="1"/>
        </p:nvPicPr>
        <p:blipFill>
          <a:blip r:embed="rId2" cstate="print"/>
          <a:stretch>
            <a:fillRect/>
          </a:stretch>
        </p:blipFill>
        <p:spPr>
          <a:xfrm>
            <a:off x="6409930" y="6375959"/>
            <a:ext cx="2657870" cy="443866"/>
          </a:xfrm>
          <a:prstGeom prst="rect">
            <a:avLst/>
          </a:prstGeom>
        </p:spPr>
      </p:pic>
      <p:sp>
        <p:nvSpPr>
          <p:cNvPr id="13" name="Title 12"/>
          <p:cNvSpPr>
            <a:spLocks noGrp="1"/>
          </p:cNvSpPr>
          <p:nvPr>
            <p:ph type="title"/>
          </p:nvPr>
        </p:nvSpPr>
        <p:spPr>
          <a:xfrm>
            <a:off x="457200" y="3810000"/>
            <a:ext cx="8229600" cy="1143000"/>
          </a:xfrm>
          <a:noFill/>
        </p:spPr>
        <p:txBody>
          <a:bodyPr>
            <a:normAutofit/>
          </a:bodyPr>
          <a:lstStyle>
            <a:lvl1pPr>
              <a:defRPr sz="3600">
                <a:solidFill>
                  <a:schemeClr val="tx1"/>
                </a:solidFill>
                <a:latin typeface="Hypatia Sans Pro Light" pitchFamily="34" charset="0"/>
              </a:defRPr>
            </a:lvl1p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2"/>
          <p:cNvSpPr>
            <a:spLocks noGrp="1"/>
          </p:cNvSpPr>
          <p:nvPr>
            <p:ph type="dt" sz="half" idx="2"/>
          </p:nvPr>
        </p:nvSpPr>
        <p:spPr>
          <a:xfrm>
            <a:off x="228600" y="6386514"/>
            <a:ext cx="2133600" cy="365125"/>
          </a:xfrm>
          <a:prstGeom prst="rect">
            <a:avLst/>
          </a:prstGeom>
        </p:spPr>
        <p:txBody>
          <a:bodyPr/>
          <a:lstStyle>
            <a:lvl1pPr>
              <a:defRPr sz="1100">
                <a:solidFill>
                  <a:schemeClr val="accent1">
                    <a:lumMod val="75000"/>
                  </a:schemeClr>
                </a:solidFill>
              </a:defRPr>
            </a:lvl1pPr>
          </a:lstStyle>
          <a:p>
            <a:r>
              <a:rPr lang="en-US" dirty="0" smtClean="0"/>
              <a:t>10/19/2012   Slide </a:t>
            </a:r>
            <a:fld id="{2A60E8EA-E05C-4592-9DC8-DB093747B39F}" type="slidenum">
              <a:rPr lang="en-US" smtClean="0"/>
              <a:pPr/>
              <a:t>‹#›</a:t>
            </a:fld>
            <a:endParaRPr lang="en-US" dirty="0"/>
          </a:p>
        </p:txBody>
      </p:sp>
      <p:pic>
        <p:nvPicPr>
          <p:cNvPr id="9" name="Picture 8" descr="logos.png"/>
          <p:cNvPicPr>
            <a:picLocks noChangeAspect="1"/>
          </p:cNvPicPr>
          <p:nvPr userDrawn="1"/>
        </p:nvPicPr>
        <p:blipFill>
          <a:blip r:embed="rId2" cstate="print"/>
          <a:stretch>
            <a:fillRect/>
          </a:stretch>
        </p:blipFill>
        <p:spPr>
          <a:xfrm>
            <a:off x="6409930" y="6375959"/>
            <a:ext cx="2657870" cy="44386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324600"/>
            <a:ext cx="9144000" cy="533400"/>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r>
              <a:rPr lang="en-US" smtClean="0"/>
              <a:t>10/19/2012</a:t>
            </a:r>
            <a:endParaRPr lang="en-US"/>
          </a:p>
        </p:txBody>
      </p:sp>
      <p:sp>
        <p:nvSpPr>
          <p:cNvPr id="5" name="Footer Placeholder 4"/>
          <p:cNvSpPr>
            <a:spLocks noGrp="1"/>
          </p:cNvSpPr>
          <p:nvPr>
            <p:ph type="ftr" sz="quarter" idx="11"/>
          </p:nvPr>
        </p:nvSpPr>
        <p:spPr>
          <a:xfrm>
            <a:off x="3124200" y="6400801"/>
            <a:ext cx="2895600" cy="320675"/>
          </a:xfrm>
          <a:prstGeom prst="rect">
            <a:avLst/>
          </a:prstGeom>
        </p:spPr>
        <p:txBody>
          <a:bodyPr/>
          <a:lstStyle>
            <a:lvl1pPr>
              <a:defRPr>
                <a:solidFill>
                  <a:schemeClr val="accent1">
                    <a:lumMod val="75000"/>
                  </a:schemeClr>
                </a:solidFill>
              </a:defRPr>
            </a:lvl1pPr>
          </a:lstStyle>
          <a:p>
            <a:fld id="{EF9854F6-850F-4E31-8D61-ED43E5691F36}" type="slidenum">
              <a:rPr lang="en-US" smtClean="0"/>
              <a:pPr/>
              <a:t>‹#›</a:t>
            </a:fld>
            <a:endParaRPr lang="en-US" dirty="0"/>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lvl1pPr>
              <a:defRPr>
                <a:solidFill>
                  <a:schemeClr val="accent1">
                    <a:lumMod val="75000"/>
                  </a:schemeClr>
                </a:solidFill>
              </a:defRPr>
            </a:lvl1pPr>
          </a:lstStyle>
          <a:p>
            <a:r>
              <a:rPr lang="en-US" dirty="0" smtClean="0"/>
              <a:t>User Focus 2012</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Rounded Rectangular Callout 6"/>
          <p:cNvSpPr/>
          <p:nvPr/>
        </p:nvSpPr>
        <p:spPr>
          <a:xfrm>
            <a:off x="838200" y="2895600"/>
            <a:ext cx="7772400" cy="1447800"/>
          </a:xfrm>
          <a:prstGeom prst="wedgeRoundRectCallout">
            <a:avLst>
              <a:gd name="adj1" fmla="val -42892"/>
              <a:gd name="adj2" fmla="val 91447"/>
              <a:gd name="adj3" fmla="val 16667"/>
            </a:avLst>
          </a:prstGeom>
          <a:solidFill>
            <a:schemeClr val="accent1">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200401"/>
            <a:ext cx="7772400" cy="1362075"/>
          </a:xfrm>
        </p:spPr>
        <p:txBody>
          <a:bodyPr anchor="t"/>
          <a:lstStyle>
            <a:lvl1pPr algn="l">
              <a:defRPr sz="4000" b="1" cap="all">
                <a:solidFill>
                  <a:schemeClr val="accent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a:xfrm>
            <a:off x="457200" y="6356351"/>
            <a:ext cx="2133600" cy="365125"/>
          </a:xfrm>
          <a:prstGeom prst="rect">
            <a:avLst/>
          </a:prstGeom>
        </p:spPr>
        <p:txBody>
          <a:bodyPr/>
          <a:lstStyle/>
          <a:p>
            <a:r>
              <a:rPr lang="en-US" smtClean="0"/>
              <a:t>10/19/2012</a:t>
            </a:r>
            <a:endParaRPr lang="en-US"/>
          </a:p>
        </p:txBody>
      </p:sp>
      <p:sp>
        <p:nvSpPr>
          <p:cNvPr id="5" name="Footer Placeholder 4"/>
          <p:cNvSpPr>
            <a:spLocks noGrp="1"/>
          </p:cNvSpPr>
          <p:nvPr>
            <p:ph type="ftr" sz="quarter" idx="11"/>
          </p:nvPr>
        </p:nvSpPr>
        <p:spPr>
          <a:xfrm>
            <a:off x="3124200" y="6553201"/>
            <a:ext cx="2895600" cy="16827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464DB79B-0A19-4241-B04A-9D4C0DAECD9B}"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1"/>
            <a:ext cx="2133600" cy="365125"/>
          </a:xfrm>
          <a:prstGeom prst="rect">
            <a:avLst/>
          </a:prstGeom>
        </p:spPr>
        <p:txBody>
          <a:bodyPr/>
          <a:lstStyle/>
          <a:p>
            <a:r>
              <a:rPr lang="en-US" smtClean="0"/>
              <a:t>10/19/2012</a:t>
            </a:r>
            <a:endParaRPr lang="en-US"/>
          </a:p>
        </p:txBody>
      </p:sp>
      <p:sp>
        <p:nvSpPr>
          <p:cNvPr id="6" name="Footer Placeholder 5"/>
          <p:cNvSpPr>
            <a:spLocks noGrp="1"/>
          </p:cNvSpPr>
          <p:nvPr>
            <p:ph type="ftr" sz="quarter" idx="11"/>
          </p:nvPr>
        </p:nvSpPr>
        <p:spPr>
          <a:xfrm>
            <a:off x="3124200" y="6553201"/>
            <a:ext cx="2895600" cy="16827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464DB79B-0A19-4241-B04A-9D4C0DAECD9B}"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p:cNvSpPr>
          <p:nvPr>
            <p:ph type="dt" sz="half" idx="10"/>
          </p:nvPr>
        </p:nvSpPr>
        <p:spPr>
          <a:xfrm>
            <a:off x="457200" y="6356351"/>
            <a:ext cx="2133600" cy="365125"/>
          </a:xfrm>
          <a:prstGeom prst="rect">
            <a:avLst/>
          </a:prstGeom>
        </p:spPr>
        <p:txBody>
          <a:bodyPr/>
          <a:lstStyle/>
          <a:p>
            <a:r>
              <a:rPr lang="en-US" smtClean="0"/>
              <a:t>10/19/2012</a:t>
            </a:r>
            <a:endParaRPr lang="en-US"/>
          </a:p>
        </p:txBody>
      </p:sp>
      <p:sp>
        <p:nvSpPr>
          <p:cNvPr id="11" name="Slide Number Placeholder 10"/>
          <p:cNvSpPr>
            <a:spLocks noGrp="1"/>
          </p:cNvSpPr>
          <p:nvPr>
            <p:ph type="sldNum" sz="quarter" idx="11"/>
          </p:nvPr>
        </p:nvSpPr>
        <p:spPr>
          <a:xfrm>
            <a:off x="6553200" y="6356351"/>
            <a:ext cx="2133600" cy="365125"/>
          </a:xfrm>
          <a:prstGeom prst="rect">
            <a:avLst/>
          </a:prstGeom>
        </p:spPr>
        <p:txBody>
          <a:bodyPr/>
          <a:lstStyle/>
          <a:p>
            <a:fld id="{464DB79B-0A19-4241-B04A-9D4C0DAECD9B}" type="slidenum">
              <a:rPr lang="en-US" smtClean="0"/>
              <a:pPr/>
              <a:t>‹#›</a:t>
            </a:fld>
            <a:endParaRPr lang="en-US"/>
          </a:p>
        </p:txBody>
      </p:sp>
      <p:sp>
        <p:nvSpPr>
          <p:cNvPr id="12" name="Footer Placeholder 11"/>
          <p:cNvSpPr>
            <a:spLocks noGrp="1"/>
          </p:cNvSpPr>
          <p:nvPr>
            <p:ph type="ftr" sz="quarter" idx="12"/>
          </p:nvPr>
        </p:nvSpPr>
        <p:spPr>
          <a:xfrm>
            <a:off x="3124200" y="6553201"/>
            <a:ext cx="2895600" cy="168275"/>
          </a:xfrm>
          <a:prstGeom prst="rect">
            <a:avLst/>
          </a:prstGeom>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1"/>
            <a:ext cx="2133600" cy="365125"/>
          </a:xfrm>
          <a:prstGeom prst="rect">
            <a:avLst/>
          </a:prstGeom>
        </p:spPr>
        <p:txBody>
          <a:bodyPr/>
          <a:lstStyle/>
          <a:p>
            <a:r>
              <a:rPr lang="en-US" smtClean="0"/>
              <a:t>10/19/2012</a:t>
            </a:r>
            <a:endParaRPr lang="en-US"/>
          </a:p>
        </p:txBody>
      </p:sp>
      <p:sp>
        <p:nvSpPr>
          <p:cNvPr id="4" name="Footer Placeholder 3"/>
          <p:cNvSpPr>
            <a:spLocks noGrp="1"/>
          </p:cNvSpPr>
          <p:nvPr>
            <p:ph type="ftr" sz="quarter" idx="11"/>
          </p:nvPr>
        </p:nvSpPr>
        <p:spPr>
          <a:xfrm>
            <a:off x="3124200" y="6553201"/>
            <a:ext cx="2895600" cy="16827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464DB79B-0A19-4241-B04A-9D4C0DAECD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r>
              <a:rPr lang="en-US" smtClean="0"/>
              <a:t>10/19/2012</a:t>
            </a:r>
            <a:endParaRPr lang="en-US"/>
          </a:p>
        </p:txBody>
      </p:sp>
      <p:sp>
        <p:nvSpPr>
          <p:cNvPr id="3" name="Footer Placeholder 2"/>
          <p:cNvSpPr>
            <a:spLocks noGrp="1"/>
          </p:cNvSpPr>
          <p:nvPr>
            <p:ph type="ftr" sz="quarter" idx="11"/>
          </p:nvPr>
        </p:nvSpPr>
        <p:spPr>
          <a:xfrm>
            <a:off x="3124200" y="6553201"/>
            <a:ext cx="2895600" cy="16827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1"/>
            <a:ext cx="2133600" cy="365125"/>
          </a:xfrm>
          <a:prstGeom prst="rect">
            <a:avLst/>
          </a:prstGeom>
        </p:spPr>
        <p:txBody>
          <a:bodyPr/>
          <a:lstStyle/>
          <a:p>
            <a:fld id="{464DB79B-0A19-4241-B04A-9D4C0DAECD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descr="SOH logo 111407 rgb outlines.png"/>
          <p:cNvPicPr>
            <a:picLocks noChangeAspect="1"/>
          </p:cNvPicPr>
          <p:nvPr userDrawn="1"/>
        </p:nvPicPr>
        <p:blipFill>
          <a:blip r:embed="rId15" cstate="print"/>
          <a:stretch>
            <a:fillRect/>
          </a:stretch>
        </p:blipFill>
        <p:spPr>
          <a:xfrm>
            <a:off x="7461499" y="6360994"/>
            <a:ext cx="1149103" cy="416167"/>
          </a:xfrm>
          <a:prstGeom prst="rect">
            <a:avLst/>
          </a:prstGeom>
        </p:spPr>
      </p:pic>
      <p:sp>
        <p:nvSpPr>
          <p:cNvPr id="8" name="Rectangle 7"/>
          <p:cNvSpPr/>
          <p:nvPr userDrawn="1"/>
        </p:nvSpPr>
        <p:spPr>
          <a:xfrm>
            <a:off x="0" y="6324600"/>
            <a:ext cx="9144000" cy="533400"/>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2"/>
          <p:cNvSpPr>
            <a:spLocks noGrp="1"/>
          </p:cNvSpPr>
          <p:nvPr>
            <p:ph type="dt" sz="half" idx="2"/>
          </p:nvPr>
        </p:nvSpPr>
        <p:spPr>
          <a:xfrm>
            <a:off x="457200" y="6386514"/>
            <a:ext cx="2133600" cy="365125"/>
          </a:xfrm>
          <a:prstGeom prst="rect">
            <a:avLst/>
          </a:prstGeom>
        </p:spPr>
        <p:txBody>
          <a:bodyPr/>
          <a:lstStyle>
            <a:lvl1pPr>
              <a:defRPr sz="1100">
                <a:solidFill>
                  <a:schemeClr val="accent1">
                    <a:lumMod val="75000"/>
                  </a:schemeClr>
                </a:solidFill>
              </a:defRPr>
            </a:lvl1pPr>
          </a:lstStyle>
          <a:p>
            <a:r>
              <a:rPr lang="en-US" dirty="0" smtClean="0"/>
              <a:t>10/19/2012 Slide </a:t>
            </a:r>
            <a:fld id="{2A60E8EA-E05C-4592-9DC8-DB093747B39F}" type="slidenum">
              <a:rPr lang="en-US" smtClean="0"/>
              <a:pPr/>
              <a:t>‹#›</a:t>
            </a:fld>
            <a:endParaRPr lang="en-US" dirty="0"/>
          </a:p>
        </p:txBody>
      </p:sp>
      <p:sp>
        <p:nvSpPr>
          <p:cNvPr id="10" name="Footer Placeholder 3"/>
          <p:cNvSpPr>
            <a:spLocks noGrp="1"/>
          </p:cNvSpPr>
          <p:nvPr>
            <p:ph type="ftr" sz="quarter" idx="3"/>
          </p:nvPr>
        </p:nvSpPr>
        <p:spPr>
          <a:xfrm>
            <a:off x="3124200" y="6416675"/>
            <a:ext cx="2895600" cy="304800"/>
          </a:xfrm>
          <a:prstGeom prst="rect">
            <a:avLst/>
          </a:prstGeom>
        </p:spPr>
        <p:txBody>
          <a:bodyPr/>
          <a:lstStyle>
            <a:lvl1pPr>
              <a:defRPr sz="1100">
                <a:solidFill>
                  <a:schemeClr val="accent1">
                    <a:lumMod val="75000"/>
                  </a:schemeClr>
                </a:solidFill>
              </a:defRPr>
            </a:lvl1pPr>
          </a:lstStyle>
          <a:p>
            <a:pPr algn="ctr"/>
            <a:r>
              <a:rPr lang="en-US" dirty="0" smtClean="0"/>
              <a:t>User Focus 2012</a:t>
            </a:r>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84" r:id="rId2"/>
    <p:sldLayoutId id="2147483685"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hf hdr="0" ftr="0"/>
  <p:txStyles>
    <p:titleStyle>
      <a:lvl1pPr algn="ctr" defTabSz="9144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mkelner@sohstudios.com" TargetMode="External"/><Relationship Id="rId4" Type="http://schemas.openxmlformats.org/officeDocument/2006/relationships/hyperlink" Target="mailto:bkilliam@user-centereddesign.com"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1" Type="http://schemas.openxmlformats.org/officeDocument/2006/relationships/hyperlink" Target="http://informationarchitects.net/blog/responsive-typography-the-basics" TargetMode="External"/><Relationship Id="rId12" Type="http://schemas.openxmlformats.org/officeDocument/2006/relationships/hyperlink" Target="http://blog.typekit.com/2011/11/09/type-study-sizing-the-legible-letter" TargetMode="External"/><Relationship Id="rId13" Type="http://schemas.openxmlformats.org/officeDocument/2006/relationships/hyperlink" Target="http://www.guypo.com/mobile/performance-implications-of-responsive-design-book-contribution/" TargetMode="External"/><Relationship Id="rId14" Type="http://schemas.openxmlformats.org/officeDocument/2006/relationships/hyperlink" Target="mailto:dmkelner@sohstudios.com" TargetMode="External"/><Relationship Id="rId15" Type="http://schemas.openxmlformats.org/officeDocument/2006/relationships/hyperlink" Target="mailto:bkilliam@user-centereddesign.com" TargetMode="External"/><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responsive.is/" TargetMode="External"/><Relationship Id="rId4" Type="http://schemas.openxmlformats.org/officeDocument/2006/relationships/hyperlink" Target="http://www.responsinator.com/" TargetMode="External"/><Relationship Id="rId5" Type="http://schemas.openxmlformats.org/officeDocument/2006/relationships/hyperlink" Target="http://bradfrost.github.com/this-is-responsive/resources.html" TargetMode="External"/><Relationship Id="rId6" Type="http://schemas.openxmlformats.org/officeDocument/2006/relationships/hyperlink" Target="http://www.alistapart.com/articles/responsive-web-design" TargetMode="External"/><Relationship Id="rId7" Type="http://schemas.openxmlformats.org/officeDocument/2006/relationships/hyperlink" Target="http://www.netmagazine.com/features/top-responsive-web-design-problems-and-how-avoid-them" TargetMode="External"/><Relationship Id="rId8" Type="http://schemas.openxmlformats.org/officeDocument/2006/relationships/hyperlink" Target="http://bradfrostweb.com/blog/web/responsive-nav-patterns/" TargetMode="External"/><Relationship Id="rId9" Type="http://schemas.openxmlformats.org/officeDocument/2006/relationships/hyperlink" Target="http://www.netmagazine.com/features/road-responsive-images" TargetMode="External"/><Relationship Id="rId10" Type="http://schemas.openxmlformats.org/officeDocument/2006/relationships/hyperlink" Target="http://www.protytype.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9.jpeg"/><Relationship Id="rId8" Type="http://schemas.openxmlformats.org/officeDocument/2006/relationships/image" Target="../media/image10.jpeg"/><Relationship Id="rId9" Type="http://schemas.openxmlformats.org/officeDocument/2006/relationships/image" Target="../media/image11.jpeg"/><Relationship Id="rId10" Type="http://schemas.openxmlformats.org/officeDocument/2006/relationships/image" Target="../media/image12.jpeg"/><Relationship Id="rId11"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62149"/>
            <a:ext cx="7772400" cy="1771651"/>
          </a:xfrm>
        </p:spPr>
        <p:txBody>
          <a:bodyPr>
            <a:noAutofit/>
          </a:bodyPr>
          <a:lstStyle/>
          <a:p>
            <a:pPr>
              <a:spcAft>
                <a:spcPts val="2400"/>
              </a:spcAft>
            </a:pPr>
            <a:r>
              <a:rPr lang="en-US" dirty="0" smtClean="0">
                <a:solidFill>
                  <a:schemeClr val="tx1">
                    <a:lumMod val="85000"/>
                  </a:schemeClr>
                </a:solidFill>
                <a:latin typeface="Hypatia Sans Pro Light" pitchFamily="34" charset="0"/>
              </a:rPr>
              <a:t>A Site for All Eyes –</a:t>
            </a:r>
            <a:br>
              <a:rPr lang="en-US" dirty="0" smtClean="0">
                <a:solidFill>
                  <a:schemeClr val="tx1">
                    <a:lumMod val="85000"/>
                  </a:schemeClr>
                </a:solidFill>
                <a:latin typeface="Hypatia Sans Pro Light" pitchFamily="34" charset="0"/>
              </a:rPr>
            </a:br>
            <a:r>
              <a:rPr lang="en-US" dirty="0" smtClean="0">
                <a:solidFill>
                  <a:schemeClr val="tx1">
                    <a:lumMod val="85000"/>
                  </a:schemeClr>
                </a:solidFill>
                <a:latin typeface="Hypatia Sans Pro Light" pitchFamily="34" charset="0"/>
              </a:rPr>
              <a:t>Considerations for Responsive Design</a:t>
            </a:r>
            <a:br>
              <a:rPr lang="en-US" dirty="0" smtClean="0">
                <a:solidFill>
                  <a:schemeClr val="tx1">
                    <a:lumMod val="85000"/>
                  </a:schemeClr>
                </a:solidFill>
                <a:latin typeface="Hypatia Sans Pro Light" pitchFamily="34" charset="0"/>
              </a:rPr>
            </a:br>
            <a:r>
              <a:rPr lang="en-US" dirty="0" smtClean="0">
                <a:solidFill>
                  <a:schemeClr val="tx1">
                    <a:lumMod val="85000"/>
                  </a:schemeClr>
                </a:solidFill>
                <a:latin typeface="Hypatia Sans Pro Light" pitchFamily="34" charset="0"/>
              </a:rPr>
              <a:t/>
            </a:r>
            <a:br>
              <a:rPr lang="en-US" dirty="0" smtClean="0">
                <a:solidFill>
                  <a:schemeClr val="tx1">
                    <a:lumMod val="85000"/>
                  </a:schemeClr>
                </a:solidFill>
                <a:latin typeface="Hypatia Sans Pro Light" pitchFamily="34" charset="0"/>
              </a:rPr>
            </a:br>
            <a:r>
              <a:rPr lang="en-US" sz="2400" dirty="0" smtClean="0">
                <a:solidFill>
                  <a:schemeClr val="tx1">
                    <a:lumMod val="85000"/>
                  </a:schemeClr>
                </a:solidFill>
                <a:latin typeface="Hypatia Sans Pro Light" pitchFamily="34" charset="0"/>
              </a:rPr>
              <a:t>October 19, 2012</a:t>
            </a:r>
            <a:endParaRPr lang="en-US" dirty="0">
              <a:solidFill>
                <a:schemeClr val="tx1">
                  <a:lumMod val="85000"/>
                </a:schemeClr>
              </a:solidFill>
              <a:latin typeface="Hypatia Sans Pro Light" pitchFamily="34" charset="0"/>
            </a:endParaRPr>
          </a:p>
        </p:txBody>
      </p:sp>
      <p:sp>
        <p:nvSpPr>
          <p:cNvPr id="3" name="Subtitle 2"/>
          <p:cNvSpPr>
            <a:spLocks noGrp="1"/>
          </p:cNvSpPr>
          <p:nvPr>
            <p:ph type="subTitle" idx="1"/>
          </p:nvPr>
        </p:nvSpPr>
        <p:spPr>
          <a:xfrm>
            <a:off x="457200" y="4572000"/>
            <a:ext cx="4038600" cy="1752600"/>
          </a:xfrm>
        </p:spPr>
        <p:txBody>
          <a:bodyPr>
            <a:noAutofit/>
          </a:bodyPr>
          <a:lstStyle/>
          <a:p>
            <a:pPr algn="l">
              <a:spcBef>
                <a:spcPts val="0"/>
              </a:spcBef>
            </a:pPr>
            <a:r>
              <a:rPr lang="en-US" sz="2000" dirty="0" smtClean="0"/>
              <a:t>Dori Kelner, MS</a:t>
            </a:r>
          </a:p>
          <a:p>
            <a:pPr algn="l">
              <a:spcBef>
                <a:spcPts val="0"/>
              </a:spcBef>
            </a:pPr>
            <a:r>
              <a:rPr lang="en-US" sz="2000" dirty="0" smtClean="0"/>
              <a:t>Principal, Sleight-of-Hand Studios</a:t>
            </a:r>
          </a:p>
          <a:p>
            <a:pPr algn="l">
              <a:spcBef>
                <a:spcPts val="0"/>
              </a:spcBef>
            </a:pPr>
            <a:r>
              <a:rPr lang="en-US" sz="2000" dirty="0" smtClean="0">
                <a:hlinkClick r:id="rId3"/>
              </a:rPr>
              <a:t>dmkelner@sohstudios.com</a:t>
            </a:r>
            <a:endParaRPr lang="en-US" sz="2000" dirty="0" smtClean="0"/>
          </a:p>
          <a:p>
            <a:pPr algn="l">
              <a:spcBef>
                <a:spcPts val="0"/>
              </a:spcBef>
            </a:pPr>
            <a:r>
              <a:rPr lang="en-US" sz="2000" dirty="0" smtClean="0"/>
              <a:t>@dorikelner</a:t>
            </a:r>
          </a:p>
        </p:txBody>
      </p:sp>
      <p:sp>
        <p:nvSpPr>
          <p:cNvPr id="4" name="Rectangle 3"/>
          <p:cNvSpPr/>
          <p:nvPr/>
        </p:nvSpPr>
        <p:spPr>
          <a:xfrm>
            <a:off x="4724400" y="4572000"/>
            <a:ext cx="4267200" cy="1015663"/>
          </a:xfrm>
          <a:prstGeom prst="rect">
            <a:avLst/>
          </a:prstGeom>
        </p:spPr>
        <p:txBody>
          <a:bodyPr wrap="square">
            <a:spAutoFit/>
          </a:bodyPr>
          <a:lstStyle/>
          <a:p>
            <a:r>
              <a:rPr lang="en-US" sz="2000" dirty="0" smtClean="0">
                <a:solidFill>
                  <a:schemeClr val="tx1">
                    <a:tint val="75000"/>
                  </a:schemeClr>
                </a:solidFill>
              </a:rPr>
              <a:t>Bill Killam, MA </a:t>
            </a:r>
            <a:r>
              <a:rPr lang="en-US" sz="2000" dirty="0" err="1" smtClean="0">
                <a:solidFill>
                  <a:schemeClr val="tx1">
                    <a:tint val="75000"/>
                  </a:schemeClr>
                </a:solidFill>
              </a:rPr>
              <a:t>CHFP</a:t>
            </a:r>
            <a:endParaRPr lang="en-US" sz="2000" dirty="0" smtClean="0">
              <a:solidFill>
                <a:schemeClr val="tx1">
                  <a:tint val="75000"/>
                </a:schemeClr>
              </a:solidFill>
            </a:endParaRPr>
          </a:p>
          <a:p>
            <a:r>
              <a:rPr lang="en-US" sz="2000" dirty="0" smtClean="0">
                <a:solidFill>
                  <a:schemeClr val="tx1">
                    <a:tint val="75000"/>
                  </a:schemeClr>
                </a:solidFill>
              </a:rPr>
              <a:t>President, User-Centered Design</a:t>
            </a:r>
          </a:p>
          <a:p>
            <a:r>
              <a:rPr lang="en-US" sz="2000" dirty="0" smtClean="0">
                <a:hlinkClick r:id="rId4"/>
              </a:rPr>
              <a:t>bkilliam@user-centereddesign.com</a:t>
            </a:r>
            <a:endParaRPr lang="en-US" sz="2000" dirty="0"/>
          </a:p>
        </p:txBody>
      </p:sp>
    </p:spTree>
  </p:cSld>
  <p:clrMapOvr>
    <a:masterClrMapping/>
  </p:clrMapOvr>
  <p:transition xmlns:p14="http://schemas.microsoft.com/office/powerpoint/2010/main" advTm="608"/>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381000"/>
            <a:ext cx="968214" cy="461665"/>
          </a:xfrm>
          <a:prstGeom prst="rect">
            <a:avLst/>
          </a:prstGeom>
          <a:noFill/>
        </p:spPr>
        <p:txBody>
          <a:bodyPr wrap="none" rtlCol="0">
            <a:spAutoFit/>
          </a:bodyPr>
          <a:lstStyle/>
          <a:p>
            <a:r>
              <a:rPr lang="en-US" sz="2400" dirty="0" smtClean="0">
                <a:latin typeface="Tekton Pro" pitchFamily="34" charset="0"/>
              </a:rPr>
              <a:t>Tablet</a:t>
            </a:r>
            <a:endParaRPr lang="en-US" sz="2400" dirty="0">
              <a:latin typeface="Tekton Pro" pitchFamily="34" charset="0"/>
            </a:endParaRPr>
          </a:p>
        </p:txBody>
      </p:sp>
      <p:sp>
        <p:nvSpPr>
          <p:cNvPr id="6" name="TextBox 5"/>
          <p:cNvSpPr txBox="1"/>
          <p:nvPr/>
        </p:nvSpPr>
        <p:spPr>
          <a:xfrm>
            <a:off x="914400" y="914400"/>
            <a:ext cx="1759264" cy="461665"/>
          </a:xfrm>
          <a:prstGeom prst="rect">
            <a:avLst/>
          </a:prstGeom>
          <a:noFill/>
        </p:spPr>
        <p:txBody>
          <a:bodyPr wrap="none" rtlCol="0">
            <a:spAutoFit/>
          </a:bodyPr>
          <a:lstStyle/>
          <a:p>
            <a:r>
              <a:rPr lang="en-US" sz="2400" dirty="0" smtClean="0">
                <a:latin typeface="Tekton Pro" pitchFamily="34" charset="0"/>
              </a:rPr>
              <a:t>Smartphone</a:t>
            </a:r>
            <a:endParaRPr lang="en-US" sz="2400" dirty="0">
              <a:latin typeface="Tekton Pro" pitchFamily="34" charset="0"/>
            </a:endParaRPr>
          </a:p>
        </p:txBody>
      </p:sp>
      <p:sp>
        <p:nvSpPr>
          <p:cNvPr id="7" name="TextBox 6"/>
          <p:cNvSpPr txBox="1"/>
          <p:nvPr/>
        </p:nvSpPr>
        <p:spPr>
          <a:xfrm>
            <a:off x="2587847" y="457200"/>
            <a:ext cx="636713" cy="461665"/>
          </a:xfrm>
          <a:prstGeom prst="rect">
            <a:avLst/>
          </a:prstGeom>
          <a:noFill/>
        </p:spPr>
        <p:txBody>
          <a:bodyPr wrap="none" rtlCol="0">
            <a:spAutoFit/>
          </a:bodyPr>
          <a:lstStyle/>
          <a:p>
            <a:r>
              <a:rPr lang="en-US" sz="2400" dirty="0" err="1" smtClean="0">
                <a:latin typeface="Tekton Pro" pitchFamily="34" charset="0"/>
              </a:rPr>
              <a:t>iOS</a:t>
            </a:r>
            <a:endParaRPr lang="en-US" sz="2400" dirty="0">
              <a:latin typeface="Tekton Pro" pitchFamily="34" charset="0"/>
            </a:endParaRPr>
          </a:p>
        </p:txBody>
      </p:sp>
      <p:sp>
        <p:nvSpPr>
          <p:cNvPr id="8" name="TextBox 7"/>
          <p:cNvSpPr txBox="1"/>
          <p:nvPr/>
        </p:nvSpPr>
        <p:spPr>
          <a:xfrm>
            <a:off x="3124200" y="1066800"/>
            <a:ext cx="1092350" cy="461665"/>
          </a:xfrm>
          <a:prstGeom prst="rect">
            <a:avLst/>
          </a:prstGeom>
          <a:noFill/>
        </p:spPr>
        <p:txBody>
          <a:bodyPr wrap="none" rtlCol="0">
            <a:spAutoFit/>
          </a:bodyPr>
          <a:lstStyle/>
          <a:p>
            <a:r>
              <a:rPr lang="en-US" sz="2400" dirty="0" err="1" smtClean="0">
                <a:latin typeface="Tekton Pro" pitchFamily="34" charset="0"/>
              </a:rPr>
              <a:t>WebOS</a:t>
            </a:r>
            <a:endParaRPr lang="en-US" sz="2400" dirty="0">
              <a:latin typeface="Tekton Pro" pitchFamily="34" charset="0"/>
            </a:endParaRPr>
          </a:p>
        </p:txBody>
      </p:sp>
      <p:sp>
        <p:nvSpPr>
          <p:cNvPr id="9" name="TextBox 8"/>
          <p:cNvSpPr txBox="1"/>
          <p:nvPr/>
        </p:nvSpPr>
        <p:spPr>
          <a:xfrm>
            <a:off x="2057400" y="1600200"/>
            <a:ext cx="1170770" cy="461665"/>
          </a:xfrm>
          <a:prstGeom prst="rect">
            <a:avLst/>
          </a:prstGeom>
          <a:noFill/>
        </p:spPr>
        <p:txBody>
          <a:bodyPr wrap="none" rtlCol="0">
            <a:spAutoFit/>
          </a:bodyPr>
          <a:lstStyle/>
          <a:p>
            <a:r>
              <a:rPr lang="en-US" sz="2400" dirty="0" smtClean="0">
                <a:latin typeface="Tekton Pro" pitchFamily="34" charset="0"/>
              </a:rPr>
              <a:t>Android</a:t>
            </a:r>
            <a:endParaRPr lang="en-US" sz="2400" dirty="0">
              <a:latin typeface="Tekton Pro" pitchFamily="34" charset="0"/>
            </a:endParaRPr>
          </a:p>
        </p:txBody>
      </p:sp>
      <p:sp>
        <p:nvSpPr>
          <p:cNvPr id="10" name="TextBox 9"/>
          <p:cNvSpPr txBox="1"/>
          <p:nvPr/>
        </p:nvSpPr>
        <p:spPr>
          <a:xfrm>
            <a:off x="2438400" y="2133600"/>
            <a:ext cx="1828800" cy="461665"/>
          </a:xfrm>
          <a:prstGeom prst="rect">
            <a:avLst/>
          </a:prstGeom>
          <a:noFill/>
        </p:spPr>
        <p:txBody>
          <a:bodyPr wrap="square" rtlCol="0">
            <a:spAutoFit/>
          </a:bodyPr>
          <a:lstStyle/>
          <a:p>
            <a:r>
              <a:rPr lang="en-US" sz="2400" dirty="0" smtClean="0">
                <a:latin typeface="Tekton Pro" pitchFamily="34" charset="0"/>
              </a:rPr>
              <a:t>Blackberry</a:t>
            </a:r>
            <a:endParaRPr lang="en-US" sz="2400" dirty="0">
              <a:latin typeface="Tekton Pro" pitchFamily="34" charset="0"/>
            </a:endParaRPr>
          </a:p>
        </p:txBody>
      </p:sp>
      <p:sp>
        <p:nvSpPr>
          <p:cNvPr id="11" name="TextBox 10"/>
          <p:cNvSpPr txBox="1"/>
          <p:nvPr/>
        </p:nvSpPr>
        <p:spPr>
          <a:xfrm>
            <a:off x="3733800" y="2590800"/>
            <a:ext cx="925959" cy="461665"/>
          </a:xfrm>
          <a:prstGeom prst="rect">
            <a:avLst/>
          </a:prstGeom>
          <a:noFill/>
        </p:spPr>
        <p:txBody>
          <a:bodyPr wrap="none" rtlCol="0">
            <a:spAutoFit/>
          </a:bodyPr>
          <a:lstStyle/>
          <a:p>
            <a:r>
              <a:rPr lang="en-US" sz="2400" dirty="0" smtClean="0">
                <a:latin typeface="Tekton Pro" pitchFamily="34" charset="0"/>
              </a:rPr>
              <a:t>Other</a:t>
            </a:r>
            <a:endParaRPr lang="en-US" sz="2400" dirty="0">
              <a:latin typeface="Tekton Pro" pitchFamily="34" charset="0"/>
            </a:endParaRPr>
          </a:p>
        </p:txBody>
      </p:sp>
      <p:sp>
        <p:nvSpPr>
          <p:cNvPr id="12" name="TextBox 11"/>
          <p:cNvSpPr txBox="1"/>
          <p:nvPr/>
        </p:nvSpPr>
        <p:spPr>
          <a:xfrm>
            <a:off x="4495800" y="457200"/>
            <a:ext cx="900503" cy="461665"/>
          </a:xfrm>
          <a:prstGeom prst="rect">
            <a:avLst/>
          </a:prstGeom>
          <a:noFill/>
        </p:spPr>
        <p:txBody>
          <a:bodyPr wrap="none" rtlCol="0">
            <a:spAutoFit/>
          </a:bodyPr>
          <a:lstStyle/>
          <a:p>
            <a:r>
              <a:rPr lang="en-US" sz="2400" dirty="0" smtClean="0">
                <a:latin typeface="Tekton Pro" pitchFamily="34" charset="0"/>
              </a:rPr>
              <a:t>Touch</a:t>
            </a:r>
            <a:endParaRPr lang="en-US" sz="2400" dirty="0">
              <a:latin typeface="Tekton Pro" pitchFamily="34" charset="0"/>
            </a:endParaRPr>
          </a:p>
        </p:txBody>
      </p:sp>
      <p:sp>
        <p:nvSpPr>
          <p:cNvPr id="13" name="TextBox 12"/>
          <p:cNvSpPr txBox="1"/>
          <p:nvPr/>
        </p:nvSpPr>
        <p:spPr>
          <a:xfrm>
            <a:off x="4876800" y="990600"/>
            <a:ext cx="1362745" cy="461665"/>
          </a:xfrm>
          <a:prstGeom prst="rect">
            <a:avLst/>
          </a:prstGeom>
          <a:noFill/>
        </p:spPr>
        <p:txBody>
          <a:bodyPr wrap="none" rtlCol="0">
            <a:spAutoFit/>
          </a:bodyPr>
          <a:lstStyle/>
          <a:p>
            <a:r>
              <a:rPr lang="en-US" sz="2400" dirty="0" smtClean="0">
                <a:latin typeface="Tekton Pro" pitchFamily="34" charset="0"/>
              </a:rPr>
              <a:t>Keyboard</a:t>
            </a:r>
            <a:endParaRPr lang="en-US" sz="2400" dirty="0">
              <a:latin typeface="Tekton Pro" pitchFamily="34" charset="0"/>
            </a:endParaRPr>
          </a:p>
        </p:txBody>
      </p:sp>
      <p:sp>
        <p:nvSpPr>
          <p:cNvPr id="15" name="TextBox 14"/>
          <p:cNvSpPr txBox="1"/>
          <p:nvPr/>
        </p:nvSpPr>
        <p:spPr>
          <a:xfrm>
            <a:off x="6553200" y="381000"/>
            <a:ext cx="813043" cy="461665"/>
          </a:xfrm>
          <a:prstGeom prst="rect">
            <a:avLst/>
          </a:prstGeom>
          <a:noFill/>
        </p:spPr>
        <p:txBody>
          <a:bodyPr wrap="none" rtlCol="0">
            <a:spAutoFit/>
          </a:bodyPr>
          <a:lstStyle/>
          <a:p>
            <a:r>
              <a:rPr lang="en-US" sz="2400" dirty="0" smtClean="0">
                <a:latin typeface="Tekton Pro" pitchFamily="34" charset="0"/>
              </a:rPr>
              <a:t>B&amp;W</a:t>
            </a:r>
            <a:endParaRPr lang="en-US" sz="2400" dirty="0">
              <a:latin typeface="Tekton Pro" pitchFamily="34" charset="0"/>
            </a:endParaRPr>
          </a:p>
        </p:txBody>
      </p:sp>
      <p:sp>
        <p:nvSpPr>
          <p:cNvPr id="16" name="TextBox 15"/>
          <p:cNvSpPr txBox="1"/>
          <p:nvPr/>
        </p:nvSpPr>
        <p:spPr>
          <a:xfrm>
            <a:off x="7467600" y="838200"/>
            <a:ext cx="838178" cy="461665"/>
          </a:xfrm>
          <a:prstGeom prst="rect">
            <a:avLst/>
          </a:prstGeom>
          <a:noFill/>
        </p:spPr>
        <p:txBody>
          <a:bodyPr wrap="none" rtlCol="0">
            <a:spAutoFit/>
          </a:bodyPr>
          <a:lstStyle/>
          <a:p>
            <a:r>
              <a:rPr lang="en-US" sz="2400" dirty="0" smtClean="0">
                <a:latin typeface="Tekton Pro" pitchFamily="34" charset="0"/>
              </a:rPr>
              <a:t>Color</a:t>
            </a:r>
            <a:endParaRPr lang="en-US" sz="2400" dirty="0">
              <a:latin typeface="Tekton Pro" pitchFamily="34" charset="0"/>
            </a:endParaRPr>
          </a:p>
        </p:txBody>
      </p:sp>
      <p:sp>
        <p:nvSpPr>
          <p:cNvPr id="17" name="TextBox 16"/>
          <p:cNvSpPr txBox="1"/>
          <p:nvPr/>
        </p:nvSpPr>
        <p:spPr>
          <a:xfrm>
            <a:off x="6477000" y="1524000"/>
            <a:ext cx="1767663" cy="461665"/>
          </a:xfrm>
          <a:prstGeom prst="rect">
            <a:avLst/>
          </a:prstGeom>
          <a:noFill/>
        </p:spPr>
        <p:txBody>
          <a:bodyPr wrap="none" rtlCol="0">
            <a:spAutoFit/>
          </a:bodyPr>
          <a:lstStyle/>
          <a:p>
            <a:r>
              <a:rPr lang="en-US" sz="2400" dirty="0" smtClean="0">
                <a:latin typeface="Tekton Pro" pitchFamily="34" charset="0"/>
              </a:rPr>
              <a:t>Pixel density</a:t>
            </a:r>
            <a:endParaRPr lang="en-US" sz="2400" dirty="0">
              <a:latin typeface="Tekton Pro" pitchFamily="34" charset="0"/>
            </a:endParaRPr>
          </a:p>
        </p:txBody>
      </p:sp>
      <p:sp>
        <p:nvSpPr>
          <p:cNvPr id="18" name="Rectangle 17"/>
          <p:cNvSpPr/>
          <p:nvPr/>
        </p:nvSpPr>
        <p:spPr>
          <a:xfrm>
            <a:off x="304800" y="3886199"/>
            <a:ext cx="8458200" cy="1754326"/>
          </a:xfrm>
          <a:prstGeom prst="rect">
            <a:avLst/>
          </a:prstGeom>
        </p:spPr>
        <p:txBody>
          <a:bodyPr wrap="square">
            <a:spAutoFit/>
          </a:bodyPr>
          <a:lstStyle/>
          <a:p>
            <a:r>
              <a:rPr lang="en-US" dirty="0" smtClean="0"/>
              <a:t>“Responsive design is the real deal. It is not a fad. It’s a legitimate attempt to address the massive challenge of delivering great experiences to this explosion of devices and browsers. But don’t feel like it’s the end-all be-all of website construction. This ain’t religion. This is web design.”</a:t>
            </a:r>
          </a:p>
          <a:p>
            <a:endParaRPr lang="en-US" dirty="0" smtClean="0"/>
          </a:p>
          <a:p>
            <a:r>
              <a:rPr lang="en-US" dirty="0" smtClean="0"/>
              <a:t>Brad Frost</a:t>
            </a:r>
            <a:endParaRPr lang="en-US" dirty="0"/>
          </a:p>
        </p:txBody>
      </p:sp>
      <p:sp>
        <p:nvSpPr>
          <p:cNvPr id="19" name="TextBox 18"/>
          <p:cNvSpPr txBox="1"/>
          <p:nvPr/>
        </p:nvSpPr>
        <p:spPr>
          <a:xfrm>
            <a:off x="7315200" y="2057400"/>
            <a:ext cx="1648913" cy="461665"/>
          </a:xfrm>
          <a:prstGeom prst="rect">
            <a:avLst/>
          </a:prstGeom>
          <a:noFill/>
        </p:spPr>
        <p:txBody>
          <a:bodyPr wrap="none" rtlCol="0">
            <a:spAutoFit/>
          </a:bodyPr>
          <a:lstStyle/>
          <a:p>
            <a:r>
              <a:rPr lang="en-US" sz="2400" dirty="0" smtClean="0">
                <a:latin typeface="Tekton Pro" pitchFamily="34" charset="0"/>
              </a:rPr>
              <a:t>Orientation</a:t>
            </a:r>
            <a:endParaRPr lang="en-US" sz="2400" dirty="0">
              <a:latin typeface="Tekton Pro" pitchFamily="34" charset="0"/>
            </a:endParaRPr>
          </a:p>
        </p:txBody>
      </p:sp>
      <p:sp>
        <p:nvSpPr>
          <p:cNvPr id="20" name="TextBox 19"/>
          <p:cNvSpPr txBox="1"/>
          <p:nvPr/>
        </p:nvSpPr>
        <p:spPr>
          <a:xfrm>
            <a:off x="4572000" y="1905000"/>
            <a:ext cx="1079142" cy="461665"/>
          </a:xfrm>
          <a:prstGeom prst="rect">
            <a:avLst/>
          </a:prstGeom>
          <a:noFill/>
        </p:spPr>
        <p:txBody>
          <a:bodyPr wrap="none" rtlCol="0">
            <a:spAutoFit/>
          </a:bodyPr>
          <a:lstStyle/>
          <a:p>
            <a:r>
              <a:rPr lang="en-US" sz="2400" dirty="0" err="1" smtClean="0">
                <a:latin typeface="Tekton Pro" pitchFamily="34" charset="0"/>
              </a:rPr>
              <a:t>Inflight</a:t>
            </a:r>
            <a:endParaRPr lang="en-US" sz="2400" dirty="0" smtClean="0">
              <a:latin typeface="Tekton Pro" pitchFamily="34" charset="0"/>
            </a:endParaRPr>
          </a:p>
        </p:txBody>
      </p:sp>
      <p:sp>
        <p:nvSpPr>
          <p:cNvPr id="21" name="TextBox 20"/>
          <p:cNvSpPr txBox="1"/>
          <p:nvPr/>
        </p:nvSpPr>
        <p:spPr>
          <a:xfrm>
            <a:off x="5257800" y="2438400"/>
            <a:ext cx="1549976" cy="461665"/>
          </a:xfrm>
          <a:prstGeom prst="rect">
            <a:avLst/>
          </a:prstGeom>
          <a:noFill/>
        </p:spPr>
        <p:txBody>
          <a:bodyPr wrap="none" rtlCol="0">
            <a:spAutoFit/>
          </a:bodyPr>
          <a:lstStyle/>
          <a:p>
            <a:r>
              <a:rPr lang="en-US" sz="2400" dirty="0" smtClean="0">
                <a:latin typeface="Tekton Pro" pitchFamily="34" charset="0"/>
              </a:rPr>
              <a:t>Appliances</a:t>
            </a:r>
          </a:p>
        </p:txBody>
      </p:sp>
      <p:sp>
        <p:nvSpPr>
          <p:cNvPr id="22" name="TextBox 21"/>
          <p:cNvSpPr txBox="1"/>
          <p:nvPr/>
        </p:nvSpPr>
        <p:spPr>
          <a:xfrm>
            <a:off x="533400" y="1600200"/>
            <a:ext cx="500458" cy="461665"/>
          </a:xfrm>
          <a:prstGeom prst="rect">
            <a:avLst/>
          </a:prstGeom>
          <a:noFill/>
        </p:spPr>
        <p:txBody>
          <a:bodyPr wrap="none" rtlCol="0">
            <a:spAutoFit/>
          </a:bodyPr>
          <a:lstStyle/>
          <a:p>
            <a:r>
              <a:rPr lang="en-US" sz="2400" dirty="0" smtClean="0">
                <a:latin typeface="Tekton Pro" pitchFamily="34" charset="0"/>
              </a:rPr>
              <a:t>TV</a:t>
            </a:r>
          </a:p>
        </p:txBody>
      </p:sp>
      <p:sp>
        <p:nvSpPr>
          <p:cNvPr id="23" name="TextBox 22"/>
          <p:cNvSpPr txBox="1"/>
          <p:nvPr/>
        </p:nvSpPr>
        <p:spPr>
          <a:xfrm>
            <a:off x="1066800" y="2362200"/>
            <a:ext cx="1127103" cy="461665"/>
          </a:xfrm>
          <a:prstGeom prst="rect">
            <a:avLst/>
          </a:prstGeom>
          <a:noFill/>
        </p:spPr>
        <p:txBody>
          <a:bodyPr wrap="none" rtlCol="0">
            <a:spAutoFit/>
          </a:bodyPr>
          <a:lstStyle/>
          <a:p>
            <a:r>
              <a:rPr lang="en-US" sz="2400" dirty="0" smtClean="0">
                <a:latin typeface="Tekton Pro" pitchFamily="34" charset="0"/>
              </a:rPr>
              <a:t>Gaming</a:t>
            </a:r>
          </a:p>
        </p:txBody>
      </p:sp>
      <p:sp>
        <p:nvSpPr>
          <p:cNvPr id="25" name="Date Placeholder 1"/>
          <p:cNvSpPr>
            <a:spLocks noGrp="1"/>
          </p:cNvSpPr>
          <p:nvPr>
            <p:ph type="dt" sz="half" idx="2"/>
          </p:nvPr>
        </p:nvSpPr>
        <p:spPr>
          <a:xfrm>
            <a:off x="228600" y="6386514"/>
            <a:ext cx="3657600" cy="365125"/>
          </a:xfrm>
        </p:spPr>
        <p:txBody>
          <a:bodyPr/>
          <a:lstStyle/>
          <a:p>
            <a:r>
              <a:rPr lang="en-US" dirty="0" smtClean="0"/>
              <a:t>10/19/2012  Slide </a:t>
            </a:r>
            <a:fld id="{2A60E8EA-E05C-4592-9DC8-DB093747B39F}" type="slidenum">
              <a:rPr lang="en-US" smtClean="0"/>
              <a:pPr/>
              <a:t>10</a:t>
            </a:fld>
            <a:endParaRPr lang="en-US" dirty="0" smtClean="0"/>
          </a:p>
          <a:p>
            <a:r>
              <a:rPr lang="en-US" dirty="0" smtClean="0"/>
              <a:t>© 2012 Sleight-of-Hand Studios and User-Centered Design</a:t>
            </a:r>
          </a:p>
          <a:p>
            <a:endParaRPr lang="en-US" dirty="0"/>
          </a:p>
        </p:txBody>
      </p:sp>
    </p:spTree>
  </p:cSld>
  <p:clrMapOvr>
    <a:masterClrMapping/>
  </p:clrMapOvr>
  <p:transition xmlns:p14="http://schemas.microsoft.com/office/powerpoint/2010/main" advTm="44523"/>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Overview</a:t>
            </a:r>
            <a:endParaRPr lang="en-US" dirty="0"/>
          </a:p>
        </p:txBody>
      </p:sp>
      <p:sp>
        <p:nvSpPr>
          <p:cNvPr id="5" name="TextBox 4"/>
          <p:cNvSpPr txBox="1"/>
          <p:nvPr/>
        </p:nvSpPr>
        <p:spPr>
          <a:xfrm>
            <a:off x="838200" y="381000"/>
            <a:ext cx="6820713" cy="2554545"/>
          </a:xfrm>
          <a:prstGeom prst="rect">
            <a:avLst/>
          </a:prstGeom>
          <a:noFill/>
        </p:spPr>
        <p:txBody>
          <a:bodyPr wrap="none" rtlCol="0">
            <a:spAutoFit/>
          </a:bodyPr>
          <a:lstStyle/>
          <a:p>
            <a:pPr>
              <a:spcAft>
                <a:spcPts val="1200"/>
              </a:spcAft>
            </a:pPr>
            <a:r>
              <a:rPr lang="en-US" sz="2400" b="1" dirty="0" smtClean="0"/>
              <a:t>Framework: </a:t>
            </a:r>
            <a:r>
              <a:rPr lang="en-US" sz="2400" dirty="0" smtClean="0"/>
              <a:t>fluid grid, media queries, flexible images</a:t>
            </a:r>
          </a:p>
          <a:p>
            <a:pPr>
              <a:spcAft>
                <a:spcPts val="1200"/>
              </a:spcAft>
            </a:pPr>
            <a:r>
              <a:rPr lang="en-US" sz="2400" b="1" dirty="0" smtClean="0"/>
              <a:t>Behavioral issues: </a:t>
            </a:r>
            <a:r>
              <a:rPr lang="en-US" sz="2400" dirty="0" smtClean="0"/>
              <a:t>design for the user</a:t>
            </a:r>
          </a:p>
          <a:p>
            <a:pPr>
              <a:spcAft>
                <a:spcPts val="1200"/>
              </a:spcAft>
            </a:pPr>
            <a:r>
              <a:rPr lang="en-US" sz="2400" b="1" dirty="0" smtClean="0"/>
              <a:t>Typography: </a:t>
            </a:r>
            <a:r>
              <a:rPr lang="en-US" sz="2400" dirty="0" smtClean="0"/>
              <a:t>size matters</a:t>
            </a:r>
          </a:p>
          <a:p>
            <a:pPr>
              <a:spcAft>
                <a:spcPts val="1200"/>
              </a:spcAft>
            </a:pPr>
            <a:r>
              <a:rPr lang="en-US" sz="2400" b="1" dirty="0" smtClean="0"/>
              <a:t>Process: </a:t>
            </a:r>
            <a:r>
              <a:rPr lang="en-US" sz="2400" dirty="0" smtClean="0"/>
              <a:t>rethinking how we work</a:t>
            </a:r>
          </a:p>
          <a:p>
            <a:pPr>
              <a:spcAft>
                <a:spcPts val="1200"/>
              </a:spcAft>
            </a:pPr>
            <a:r>
              <a:rPr lang="en-US" sz="2400" b="1" smtClean="0"/>
              <a:t>Performance: </a:t>
            </a:r>
            <a:r>
              <a:rPr lang="en-US" sz="2400" dirty="0" smtClean="0"/>
              <a:t>you need to hear this</a:t>
            </a:r>
          </a:p>
        </p:txBody>
      </p:sp>
      <p:sp>
        <p:nvSpPr>
          <p:cNvPr id="6" name="Date Placeholder 1"/>
          <p:cNvSpPr>
            <a:spLocks noGrp="1"/>
          </p:cNvSpPr>
          <p:nvPr>
            <p:ph type="dt" sz="half" idx="2"/>
          </p:nvPr>
        </p:nvSpPr>
        <p:spPr>
          <a:xfrm>
            <a:off x="228600" y="6386514"/>
            <a:ext cx="3657600" cy="365125"/>
          </a:xfrm>
        </p:spPr>
        <p:txBody>
          <a:bodyPr/>
          <a:lstStyle/>
          <a:p>
            <a:r>
              <a:rPr lang="en-US" dirty="0" smtClean="0"/>
              <a:t>10/19/2012  Slide </a:t>
            </a:r>
            <a:fld id="{2A60E8EA-E05C-4592-9DC8-DB093747B39F}" type="slidenum">
              <a:rPr lang="en-US" smtClean="0"/>
              <a:pPr/>
              <a:t>11</a:t>
            </a:fld>
            <a:endParaRPr lang="en-US" dirty="0" smtClean="0"/>
          </a:p>
          <a:p>
            <a:r>
              <a:rPr lang="en-US" dirty="0" smtClean="0"/>
              <a:t>© 2012 Sleight-of-Hand Studios and User-Centered Design</a:t>
            </a:r>
          </a:p>
          <a:p>
            <a:endParaRPr lang="en-US" dirty="0"/>
          </a:p>
        </p:txBody>
      </p:sp>
    </p:spTree>
  </p:cSld>
  <p:clrMapOvr>
    <a:masterClrMapping/>
  </p:clrMapOvr>
  <p:transition xmlns:p14="http://schemas.microsoft.com/office/powerpoint/2010/main" advTm="16489"/>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b="8019"/>
          <a:stretch>
            <a:fillRect/>
          </a:stretch>
        </p:blipFill>
        <p:spPr bwMode="auto">
          <a:xfrm>
            <a:off x="0" y="685799"/>
            <a:ext cx="9144000" cy="5638801"/>
          </a:xfrm>
          <a:prstGeom prst="rect">
            <a:avLst/>
          </a:prstGeom>
          <a:noFill/>
          <a:ln w="9525">
            <a:noFill/>
            <a:miter lim="800000"/>
            <a:headEnd/>
            <a:tailEnd/>
          </a:ln>
        </p:spPr>
      </p:pic>
      <p:sp>
        <p:nvSpPr>
          <p:cNvPr id="6" name="Rectangle 5"/>
          <p:cNvSpPr/>
          <p:nvPr/>
        </p:nvSpPr>
        <p:spPr>
          <a:xfrm>
            <a:off x="0" y="0"/>
            <a:ext cx="9144000" cy="6858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p:cNvSpPr/>
          <p:nvPr/>
        </p:nvSpPr>
        <p:spPr>
          <a:xfrm>
            <a:off x="5029200" y="228600"/>
            <a:ext cx="3962400" cy="304800"/>
          </a:xfrm>
          <a:prstGeom prst="rightArrow">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0800000">
            <a:off x="152400" y="228600"/>
            <a:ext cx="3733800" cy="304800"/>
          </a:xfrm>
          <a:prstGeom prst="rightArrow">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038600" y="152400"/>
            <a:ext cx="762000" cy="369332"/>
          </a:xfrm>
          <a:prstGeom prst="rect">
            <a:avLst/>
          </a:prstGeom>
          <a:noFill/>
        </p:spPr>
        <p:txBody>
          <a:bodyPr wrap="square" rtlCol="0">
            <a:spAutoFit/>
          </a:bodyPr>
          <a:lstStyle/>
          <a:p>
            <a:r>
              <a:rPr lang="en-US" b="1" dirty="0" smtClean="0">
                <a:solidFill>
                  <a:schemeClr val="accent1"/>
                </a:solidFill>
              </a:rPr>
              <a:t>960px</a:t>
            </a:r>
            <a:endParaRPr lang="en-US" b="1" dirty="0">
              <a:solidFill>
                <a:schemeClr val="accent1"/>
              </a:solidFill>
            </a:endParaRPr>
          </a:p>
        </p:txBody>
      </p:sp>
      <p:sp>
        <p:nvSpPr>
          <p:cNvPr id="10" name="Rectangle 9"/>
          <p:cNvSpPr/>
          <p:nvPr/>
        </p:nvSpPr>
        <p:spPr>
          <a:xfrm>
            <a:off x="0" y="2514600"/>
            <a:ext cx="6019800" cy="27432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solidFill>
              </a:rPr>
              <a:t>.</a:t>
            </a:r>
            <a:r>
              <a:rPr lang="en-US" sz="2400" dirty="0" err="1" smtClean="0">
                <a:solidFill>
                  <a:schemeClr val="accent1"/>
                </a:solidFill>
              </a:rPr>
              <a:t>col</a:t>
            </a:r>
            <a:r>
              <a:rPr lang="en-US" sz="2400" dirty="0" smtClean="0">
                <a:solidFill>
                  <a:schemeClr val="accent1"/>
                </a:solidFill>
              </a:rPr>
              <a:t>-a</a:t>
            </a:r>
            <a:endParaRPr lang="en-US" sz="2400" dirty="0">
              <a:solidFill>
                <a:schemeClr val="accent1"/>
              </a:solidFill>
            </a:endParaRPr>
          </a:p>
        </p:txBody>
      </p:sp>
      <p:sp>
        <p:nvSpPr>
          <p:cNvPr id="13" name="Right Arrow 12"/>
          <p:cNvSpPr/>
          <p:nvPr/>
        </p:nvSpPr>
        <p:spPr>
          <a:xfrm>
            <a:off x="3657600" y="4865132"/>
            <a:ext cx="2209800" cy="304800"/>
          </a:xfrm>
          <a:prstGeom prst="rightArrow">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10800000">
            <a:off x="304800" y="4865132"/>
            <a:ext cx="2575561" cy="304800"/>
          </a:xfrm>
          <a:prstGeom prst="rightArrow">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895600" y="4800600"/>
            <a:ext cx="761999" cy="369332"/>
          </a:xfrm>
          <a:prstGeom prst="rect">
            <a:avLst/>
          </a:prstGeom>
          <a:noFill/>
        </p:spPr>
        <p:txBody>
          <a:bodyPr wrap="square" rtlCol="0">
            <a:spAutoFit/>
          </a:bodyPr>
          <a:lstStyle/>
          <a:p>
            <a:r>
              <a:rPr lang="en-US" b="1" dirty="0" smtClean="0">
                <a:solidFill>
                  <a:schemeClr val="accent1"/>
                </a:solidFill>
              </a:rPr>
              <a:t>634px</a:t>
            </a:r>
            <a:endParaRPr lang="en-US" b="1" dirty="0">
              <a:solidFill>
                <a:schemeClr val="accent1"/>
              </a:solidFill>
            </a:endParaRPr>
          </a:p>
        </p:txBody>
      </p:sp>
      <p:sp>
        <p:nvSpPr>
          <p:cNvPr id="16" name="Rectangle 15"/>
          <p:cNvSpPr/>
          <p:nvPr/>
        </p:nvSpPr>
        <p:spPr>
          <a:xfrm>
            <a:off x="6172200" y="2514600"/>
            <a:ext cx="2971800" cy="27432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solidFill>
              </a:rPr>
              <a:t>.</a:t>
            </a:r>
            <a:r>
              <a:rPr lang="en-US" sz="2400" dirty="0" err="1" smtClean="0">
                <a:solidFill>
                  <a:schemeClr val="accent1"/>
                </a:solidFill>
              </a:rPr>
              <a:t>col</a:t>
            </a:r>
            <a:r>
              <a:rPr lang="en-US" sz="2400" dirty="0" smtClean="0">
                <a:solidFill>
                  <a:schemeClr val="accent1"/>
                </a:solidFill>
              </a:rPr>
              <a:t>-b</a:t>
            </a:r>
            <a:endParaRPr lang="en-US" sz="2400" dirty="0">
              <a:solidFill>
                <a:schemeClr val="accent1"/>
              </a:solidFill>
            </a:endParaRPr>
          </a:p>
        </p:txBody>
      </p:sp>
      <p:sp>
        <p:nvSpPr>
          <p:cNvPr id="17" name="Right Arrow 16"/>
          <p:cNvSpPr/>
          <p:nvPr/>
        </p:nvSpPr>
        <p:spPr>
          <a:xfrm>
            <a:off x="7924800" y="4865132"/>
            <a:ext cx="640080" cy="304800"/>
          </a:xfrm>
          <a:prstGeom prst="rightArrow">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10800000">
            <a:off x="6507481" y="4865132"/>
            <a:ext cx="640080" cy="304800"/>
          </a:xfrm>
          <a:prstGeom prst="rightArrow">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193280" y="4800600"/>
            <a:ext cx="761999" cy="369332"/>
          </a:xfrm>
          <a:prstGeom prst="rect">
            <a:avLst/>
          </a:prstGeom>
          <a:noFill/>
        </p:spPr>
        <p:txBody>
          <a:bodyPr wrap="square" rtlCol="0">
            <a:spAutoFit/>
          </a:bodyPr>
          <a:lstStyle/>
          <a:p>
            <a:r>
              <a:rPr lang="en-US" b="1" dirty="0" smtClean="0">
                <a:solidFill>
                  <a:schemeClr val="accent1"/>
                </a:solidFill>
              </a:rPr>
              <a:t>306px</a:t>
            </a:r>
            <a:endParaRPr lang="en-US" b="1" dirty="0">
              <a:solidFill>
                <a:schemeClr val="accent1"/>
              </a:solidFill>
            </a:endParaRPr>
          </a:p>
        </p:txBody>
      </p:sp>
      <p:sp>
        <p:nvSpPr>
          <p:cNvPr id="20" name="Rectangle 19"/>
          <p:cNvSpPr/>
          <p:nvPr/>
        </p:nvSpPr>
        <p:spPr>
          <a:xfrm>
            <a:off x="0" y="5257800"/>
            <a:ext cx="9144000" cy="10668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dirty="0" smtClean="0">
                <a:solidFill>
                  <a:schemeClr val="accent1"/>
                </a:solidFill>
              </a:rPr>
              <a:t>.</a:t>
            </a:r>
            <a:r>
              <a:rPr lang="en-US" sz="2800" dirty="0" err="1" smtClean="0">
                <a:solidFill>
                  <a:schemeClr val="accent1"/>
                </a:solidFill>
              </a:rPr>
              <a:t>col</a:t>
            </a:r>
            <a:r>
              <a:rPr lang="en-US" sz="2800" dirty="0" smtClean="0">
                <a:solidFill>
                  <a:schemeClr val="accent1"/>
                </a:solidFill>
              </a:rPr>
              <a:t>-a {width: 66.0416666%}   /* 634 / 960  */</a:t>
            </a:r>
          </a:p>
          <a:p>
            <a:pPr lvl="2"/>
            <a:r>
              <a:rPr lang="en-US" sz="2800" dirty="0" smtClean="0">
                <a:solidFill>
                  <a:schemeClr val="accent1"/>
                </a:solidFill>
              </a:rPr>
              <a:t>.</a:t>
            </a:r>
            <a:r>
              <a:rPr lang="en-US" sz="2800" dirty="0" err="1" smtClean="0">
                <a:solidFill>
                  <a:schemeClr val="accent1"/>
                </a:solidFill>
              </a:rPr>
              <a:t>col</a:t>
            </a:r>
            <a:r>
              <a:rPr lang="en-US" sz="2800" dirty="0" smtClean="0">
                <a:solidFill>
                  <a:schemeClr val="accent1"/>
                </a:solidFill>
              </a:rPr>
              <a:t>-b {width: 31.875%}           /* 306 / 960 */</a:t>
            </a:r>
            <a:endParaRPr lang="en-US" sz="2800" dirty="0">
              <a:solidFill>
                <a:schemeClr val="accent1"/>
              </a:solidFill>
            </a:endParaRPr>
          </a:p>
        </p:txBody>
      </p:sp>
      <p:sp>
        <p:nvSpPr>
          <p:cNvPr id="22" name="Date Placeholder 1"/>
          <p:cNvSpPr>
            <a:spLocks noGrp="1"/>
          </p:cNvSpPr>
          <p:nvPr>
            <p:ph type="dt" sz="half" idx="2"/>
          </p:nvPr>
        </p:nvSpPr>
        <p:spPr>
          <a:xfrm>
            <a:off x="228600" y="6386514"/>
            <a:ext cx="3657600" cy="365125"/>
          </a:xfrm>
        </p:spPr>
        <p:txBody>
          <a:bodyPr/>
          <a:lstStyle/>
          <a:p>
            <a:r>
              <a:rPr lang="en-US" dirty="0" smtClean="0"/>
              <a:t>10/19/2012  Slide </a:t>
            </a:r>
            <a:fld id="{2A60E8EA-E05C-4592-9DC8-DB093747B39F}" type="slidenum">
              <a:rPr lang="en-US" smtClean="0"/>
              <a:pPr/>
              <a:t>12</a:t>
            </a:fld>
            <a:endParaRPr lang="en-US" dirty="0" smtClean="0"/>
          </a:p>
          <a:p>
            <a:r>
              <a:rPr lang="en-US" dirty="0" smtClean="0"/>
              <a:t>© 2012 Sleight-of-Hand Studios and User-Centered Design</a:t>
            </a:r>
          </a:p>
          <a:p>
            <a:endParaRPr lang="en-US" dirty="0"/>
          </a:p>
        </p:txBody>
      </p:sp>
    </p:spTree>
  </p:cSld>
  <p:clrMapOvr>
    <a:masterClrMapping/>
  </p:clrMapOvr>
  <p:transition xmlns:p14="http://schemas.microsoft.com/office/powerpoint/2010/main" advTm="91401"/>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304799" y="1119350"/>
            <a:ext cx="7821963" cy="916928"/>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304800" y="2189583"/>
            <a:ext cx="4783205" cy="910690"/>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304800" y="3253256"/>
            <a:ext cx="3755040" cy="692375"/>
          </a:xfrm>
          <a:prstGeom prst="rect">
            <a:avLst/>
          </a:prstGeom>
          <a:noFill/>
          <a:ln w="9525">
            <a:noFill/>
            <a:miter lim="800000"/>
            <a:headEnd/>
            <a:tailEnd/>
          </a:ln>
        </p:spPr>
      </p:pic>
      <p:pic>
        <p:nvPicPr>
          <p:cNvPr id="2053" name="Picture 5"/>
          <p:cNvPicPr>
            <a:picLocks noChangeAspect="1" noChangeArrowheads="1"/>
          </p:cNvPicPr>
          <p:nvPr/>
        </p:nvPicPr>
        <p:blipFill>
          <a:blip r:embed="rId6" cstate="print"/>
          <a:srcRect/>
          <a:stretch>
            <a:fillRect/>
          </a:stretch>
        </p:blipFill>
        <p:spPr bwMode="auto">
          <a:xfrm>
            <a:off x="304801" y="4087321"/>
            <a:ext cx="2819400" cy="941879"/>
          </a:xfrm>
          <a:prstGeom prst="rect">
            <a:avLst/>
          </a:prstGeom>
          <a:noFill/>
          <a:ln w="9525">
            <a:noFill/>
            <a:miter lim="800000"/>
            <a:headEnd/>
            <a:tailEnd/>
          </a:ln>
        </p:spPr>
      </p:pic>
      <p:sp>
        <p:nvSpPr>
          <p:cNvPr id="8" name="TextBox 7"/>
          <p:cNvSpPr txBox="1"/>
          <p:nvPr/>
        </p:nvSpPr>
        <p:spPr>
          <a:xfrm>
            <a:off x="5105400" y="2487121"/>
            <a:ext cx="752322" cy="369332"/>
          </a:xfrm>
          <a:prstGeom prst="rect">
            <a:avLst/>
          </a:prstGeom>
          <a:noFill/>
        </p:spPr>
        <p:txBody>
          <a:bodyPr wrap="none" rtlCol="0">
            <a:spAutoFit/>
          </a:bodyPr>
          <a:lstStyle/>
          <a:p>
            <a:r>
              <a:rPr lang="en-US" dirty="0" smtClean="0"/>
              <a:t>810px</a:t>
            </a:r>
            <a:endParaRPr lang="en-US" dirty="0"/>
          </a:p>
        </p:txBody>
      </p:sp>
      <p:sp>
        <p:nvSpPr>
          <p:cNvPr id="9" name="TextBox 8"/>
          <p:cNvSpPr txBox="1"/>
          <p:nvPr/>
        </p:nvSpPr>
        <p:spPr>
          <a:xfrm>
            <a:off x="8153400" y="1420321"/>
            <a:ext cx="869341" cy="369332"/>
          </a:xfrm>
          <a:prstGeom prst="rect">
            <a:avLst/>
          </a:prstGeom>
          <a:noFill/>
        </p:spPr>
        <p:txBody>
          <a:bodyPr wrap="none" rtlCol="0">
            <a:spAutoFit/>
          </a:bodyPr>
          <a:lstStyle/>
          <a:p>
            <a:r>
              <a:rPr lang="en-US" dirty="0" smtClean="0"/>
              <a:t>1050px</a:t>
            </a:r>
            <a:endParaRPr lang="en-US" dirty="0"/>
          </a:p>
        </p:txBody>
      </p:sp>
      <p:sp>
        <p:nvSpPr>
          <p:cNvPr id="10" name="TextBox 9"/>
          <p:cNvSpPr txBox="1"/>
          <p:nvPr/>
        </p:nvSpPr>
        <p:spPr>
          <a:xfrm>
            <a:off x="4038600" y="3401521"/>
            <a:ext cx="752322" cy="369332"/>
          </a:xfrm>
          <a:prstGeom prst="rect">
            <a:avLst/>
          </a:prstGeom>
          <a:noFill/>
        </p:spPr>
        <p:txBody>
          <a:bodyPr wrap="none" rtlCol="0">
            <a:spAutoFit/>
          </a:bodyPr>
          <a:lstStyle/>
          <a:p>
            <a:r>
              <a:rPr lang="en-US" dirty="0" smtClean="0"/>
              <a:t>620px</a:t>
            </a:r>
            <a:endParaRPr lang="en-US" dirty="0"/>
          </a:p>
        </p:txBody>
      </p:sp>
      <p:sp>
        <p:nvSpPr>
          <p:cNvPr id="11" name="TextBox 10"/>
          <p:cNvSpPr txBox="1"/>
          <p:nvPr/>
        </p:nvSpPr>
        <p:spPr>
          <a:xfrm>
            <a:off x="3124200" y="4315921"/>
            <a:ext cx="752322" cy="369332"/>
          </a:xfrm>
          <a:prstGeom prst="rect">
            <a:avLst/>
          </a:prstGeom>
          <a:noFill/>
        </p:spPr>
        <p:txBody>
          <a:bodyPr wrap="none" rtlCol="0">
            <a:spAutoFit/>
          </a:bodyPr>
          <a:lstStyle/>
          <a:p>
            <a:r>
              <a:rPr lang="en-US" dirty="0" smtClean="0"/>
              <a:t>480px</a:t>
            </a:r>
            <a:endParaRPr lang="en-US" dirty="0"/>
          </a:p>
        </p:txBody>
      </p:sp>
      <p:sp>
        <p:nvSpPr>
          <p:cNvPr id="13" name="Date Placeholder 1"/>
          <p:cNvSpPr>
            <a:spLocks noGrp="1"/>
          </p:cNvSpPr>
          <p:nvPr>
            <p:ph type="dt" sz="half" idx="2"/>
          </p:nvPr>
        </p:nvSpPr>
        <p:spPr>
          <a:xfrm>
            <a:off x="228600" y="6386514"/>
            <a:ext cx="3657600" cy="365125"/>
          </a:xfrm>
        </p:spPr>
        <p:txBody>
          <a:bodyPr/>
          <a:lstStyle/>
          <a:p>
            <a:r>
              <a:rPr lang="en-US" dirty="0" smtClean="0"/>
              <a:t>10/19/2012  Slide </a:t>
            </a:r>
            <a:fld id="{2A60E8EA-E05C-4592-9DC8-DB093747B39F}" type="slidenum">
              <a:rPr lang="en-US" smtClean="0"/>
              <a:pPr/>
              <a:t>13</a:t>
            </a:fld>
            <a:endParaRPr lang="en-US" dirty="0" smtClean="0"/>
          </a:p>
          <a:p>
            <a:r>
              <a:rPr lang="en-US" dirty="0" smtClean="0"/>
              <a:t>© 2012 Sleight-of-Hand Studios and User-Centered Design</a:t>
            </a:r>
          </a:p>
          <a:p>
            <a:endParaRPr lang="en-US" dirty="0"/>
          </a:p>
        </p:txBody>
      </p:sp>
    </p:spTree>
  </p:cSld>
  <p:clrMapOvr>
    <a:masterClrMapping/>
  </p:clrMapOvr>
  <p:transition xmlns:p14="http://schemas.microsoft.com/office/powerpoint/2010/main" advTm="95800"/>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694759"/>
            <a:ext cx="4114800" cy="3801041"/>
          </a:xfrm>
          <a:prstGeom prst="rect">
            <a:avLst/>
          </a:prstGeom>
          <a:noFill/>
        </p:spPr>
        <p:txBody>
          <a:bodyPr wrap="square" rtlCol="0">
            <a:spAutoFit/>
          </a:bodyPr>
          <a:lstStyle/>
          <a:p>
            <a:pPr marL="228600" indent="-228600">
              <a:spcAft>
                <a:spcPts val="600"/>
              </a:spcAft>
              <a:buFont typeface="Arial" pitchFamily="34" charset="0"/>
              <a:buChar char="•"/>
            </a:pPr>
            <a:r>
              <a:rPr lang="en-US" dirty="0" smtClean="0"/>
              <a:t>Respond to different screen pixel width/height in HTML</a:t>
            </a:r>
          </a:p>
          <a:p>
            <a:pPr marL="228600" indent="-228600">
              <a:spcAft>
                <a:spcPts val="600"/>
              </a:spcAft>
              <a:buFont typeface="Arial" pitchFamily="34" charset="0"/>
              <a:buChar char="•"/>
            </a:pPr>
            <a:r>
              <a:rPr lang="en-US" dirty="0" smtClean="0"/>
              <a:t>Respond to different screen pixel densities</a:t>
            </a:r>
          </a:p>
          <a:p>
            <a:pPr marL="228600" indent="-228600">
              <a:spcAft>
                <a:spcPts val="600"/>
              </a:spcAft>
              <a:buFont typeface="Arial" pitchFamily="34" charset="0"/>
              <a:buChar char="•"/>
            </a:pPr>
            <a:r>
              <a:rPr lang="en-US" dirty="0" smtClean="0"/>
              <a:t>Respond to users zooming in on images</a:t>
            </a:r>
          </a:p>
          <a:p>
            <a:pPr marL="228600" indent="-228600">
              <a:spcAft>
                <a:spcPts val="600"/>
              </a:spcAft>
              <a:buFont typeface="Arial" pitchFamily="34" charset="0"/>
              <a:buChar char="•"/>
            </a:pPr>
            <a:r>
              <a:rPr lang="en-US" dirty="0" smtClean="0"/>
              <a:t>Provide user agents with the information they need to select the most appropriate image source in low-bandwidth situations, via media queries (not yet available)</a:t>
            </a:r>
          </a:p>
          <a:p>
            <a:pPr marL="228600" indent="-228600">
              <a:spcAft>
                <a:spcPts val="600"/>
              </a:spcAft>
            </a:pPr>
            <a:endParaRPr lang="en-US" dirty="0" smtClean="0"/>
          </a:p>
          <a:p>
            <a:endParaRPr lang="en-US" dirty="0"/>
          </a:p>
        </p:txBody>
      </p:sp>
      <p:sp>
        <p:nvSpPr>
          <p:cNvPr id="4" name="Title 3"/>
          <p:cNvSpPr>
            <a:spLocks noGrp="1"/>
          </p:cNvSpPr>
          <p:nvPr>
            <p:ph type="title"/>
          </p:nvPr>
        </p:nvSpPr>
        <p:spPr/>
        <p:txBody>
          <a:bodyPr/>
          <a:lstStyle/>
          <a:p>
            <a:r>
              <a:rPr lang="en-US" dirty="0" smtClean="0"/>
              <a:t>August 29, 2012</a:t>
            </a:r>
            <a:endParaRPr lang="en-US" dirty="0"/>
          </a:p>
        </p:txBody>
      </p:sp>
      <p:sp>
        <p:nvSpPr>
          <p:cNvPr id="6" name="TextBox 5"/>
          <p:cNvSpPr txBox="1"/>
          <p:nvPr/>
        </p:nvSpPr>
        <p:spPr>
          <a:xfrm>
            <a:off x="4800600" y="694759"/>
            <a:ext cx="4114800" cy="2462213"/>
          </a:xfrm>
          <a:prstGeom prst="rect">
            <a:avLst/>
          </a:prstGeom>
          <a:noFill/>
        </p:spPr>
        <p:txBody>
          <a:bodyPr wrap="square" rtlCol="0">
            <a:spAutoFit/>
          </a:bodyPr>
          <a:lstStyle/>
          <a:p>
            <a:pPr marL="228600" indent="-228600">
              <a:spcAft>
                <a:spcPts val="600"/>
              </a:spcAft>
              <a:buFont typeface="Arial" pitchFamily="34" charset="0"/>
              <a:buChar char="•"/>
            </a:pPr>
            <a:r>
              <a:rPr lang="en-US" dirty="0" smtClean="0"/>
              <a:t>Preserve separation of content markup and styling</a:t>
            </a:r>
          </a:p>
          <a:p>
            <a:pPr marL="228600" indent="-228600">
              <a:spcAft>
                <a:spcPts val="600"/>
              </a:spcAft>
              <a:buFont typeface="Arial" pitchFamily="34" charset="0"/>
              <a:buChar char="•"/>
            </a:pPr>
            <a:r>
              <a:rPr lang="en-US" dirty="0" smtClean="0"/>
              <a:t>Provide a purely client-side solution that can include JavaScript, but doesn't require it</a:t>
            </a:r>
          </a:p>
          <a:p>
            <a:pPr marL="228600" indent="-228600">
              <a:spcAft>
                <a:spcPts val="600"/>
              </a:spcAft>
              <a:buFont typeface="Arial" pitchFamily="34" charset="0"/>
              <a:buChar char="•"/>
            </a:pPr>
            <a:r>
              <a:rPr lang="en-US" dirty="0" smtClean="0"/>
              <a:t>Provide different crops of an image according to the viewport or device through which it is viewed</a:t>
            </a:r>
          </a:p>
        </p:txBody>
      </p:sp>
      <p:sp>
        <p:nvSpPr>
          <p:cNvPr id="8" name="Rectangle 7"/>
          <p:cNvSpPr/>
          <p:nvPr/>
        </p:nvSpPr>
        <p:spPr>
          <a:xfrm>
            <a:off x="0" y="228600"/>
            <a:ext cx="9144000" cy="369332"/>
          </a:xfrm>
          <a:prstGeom prst="rect">
            <a:avLst/>
          </a:prstGeom>
        </p:spPr>
        <p:txBody>
          <a:bodyPr wrap="square">
            <a:spAutoFit/>
          </a:bodyPr>
          <a:lstStyle/>
          <a:p>
            <a:pPr algn="ctr"/>
            <a:r>
              <a:rPr lang="en-US" dirty="0" smtClean="0"/>
              <a:t>first draft of official specification from W3C for RESPONSIVE IMAGES</a:t>
            </a:r>
          </a:p>
        </p:txBody>
      </p:sp>
      <p:sp>
        <p:nvSpPr>
          <p:cNvPr id="9" name="Rectangle 8"/>
          <p:cNvSpPr/>
          <p:nvPr/>
        </p:nvSpPr>
        <p:spPr>
          <a:xfrm>
            <a:off x="304800" y="5562600"/>
            <a:ext cx="3981026" cy="338554"/>
          </a:xfrm>
          <a:prstGeom prst="rect">
            <a:avLst/>
          </a:prstGeom>
        </p:spPr>
        <p:txBody>
          <a:bodyPr wrap="none">
            <a:spAutoFit/>
          </a:bodyPr>
          <a:lstStyle/>
          <a:p>
            <a:pPr marL="228600" indent="-228600">
              <a:spcAft>
                <a:spcPts val="600"/>
              </a:spcAft>
            </a:pPr>
            <a:r>
              <a:rPr lang="en-US" sz="1600" dirty="0" smtClean="0"/>
              <a:t>Courtesy: Anselm </a:t>
            </a:r>
            <a:r>
              <a:rPr lang="en-US" sz="1600" dirty="0" err="1" smtClean="0"/>
              <a:t>Hannemann</a:t>
            </a:r>
            <a:r>
              <a:rPr lang="en-US" sz="1600" dirty="0" smtClean="0"/>
              <a:t>, </a:t>
            </a:r>
            <a:r>
              <a:rPr lang="en-US" sz="1600" dirty="0" err="1" smtClean="0"/>
              <a:t>.net</a:t>
            </a:r>
            <a:r>
              <a:rPr lang="en-US" sz="1600" dirty="0" smtClean="0"/>
              <a:t> Magazine</a:t>
            </a:r>
          </a:p>
        </p:txBody>
      </p:sp>
      <p:sp>
        <p:nvSpPr>
          <p:cNvPr id="10" name="Date Placeholder 1"/>
          <p:cNvSpPr>
            <a:spLocks noGrp="1"/>
          </p:cNvSpPr>
          <p:nvPr>
            <p:ph type="dt" sz="half" idx="2"/>
          </p:nvPr>
        </p:nvSpPr>
        <p:spPr>
          <a:xfrm>
            <a:off x="228600" y="6386514"/>
            <a:ext cx="3657600" cy="365125"/>
          </a:xfrm>
        </p:spPr>
        <p:txBody>
          <a:bodyPr/>
          <a:lstStyle/>
          <a:p>
            <a:r>
              <a:rPr lang="en-US" dirty="0" smtClean="0"/>
              <a:t>10/19/2012  Slide </a:t>
            </a:r>
            <a:fld id="{2A60E8EA-E05C-4592-9DC8-DB093747B39F}" type="slidenum">
              <a:rPr lang="en-US" smtClean="0"/>
              <a:pPr/>
              <a:t>14</a:t>
            </a:fld>
            <a:endParaRPr lang="en-US" dirty="0" smtClean="0"/>
          </a:p>
          <a:p>
            <a:r>
              <a:rPr lang="en-US" dirty="0" smtClean="0"/>
              <a:t>© 2012 Sleight-of-Hand Studios and User-Centered Design</a:t>
            </a:r>
          </a:p>
          <a:p>
            <a:endParaRPr lang="en-US" dirty="0"/>
          </a:p>
        </p:txBody>
      </p:sp>
    </p:spTree>
  </p:cSld>
  <p:clrMapOvr>
    <a:masterClrMapping/>
  </p:clrMapOvr>
  <p:transition xmlns:p14="http://schemas.microsoft.com/office/powerpoint/2010/main" advTm="57361"/>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Behavioral Issues</a:t>
            </a:r>
            <a:endParaRPr lang="en-US" dirty="0"/>
          </a:p>
        </p:txBody>
      </p:sp>
      <p:pic>
        <p:nvPicPr>
          <p:cNvPr id="8" name="Picture 7" descr="behavioral.png"/>
          <p:cNvPicPr>
            <a:picLocks noChangeAspect="1"/>
          </p:cNvPicPr>
          <p:nvPr/>
        </p:nvPicPr>
        <p:blipFill>
          <a:blip r:embed="rId3" cstate="print"/>
          <a:stretch>
            <a:fillRect/>
          </a:stretch>
        </p:blipFill>
        <p:spPr>
          <a:xfrm>
            <a:off x="2209800" y="152400"/>
            <a:ext cx="6496050" cy="3593260"/>
          </a:xfrm>
          <a:prstGeom prst="rect">
            <a:avLst/>
          </a:prstGeom>
        </p:spPr>
      </p:pic>
      <p:sp>
        <p:nvSpPr>
          <p:cNvPr id="9" name="TextBox 8"/>
          <p:cNvSpPr txBox="1"/>
          <p:nvPr/>
        </p:nvSpPr>
        <p:spPr>
          <a:xfrm>
            <a:off x="381000" y="152400"/>
            <a:ext cx="1474314" cy="1692771"/>
          </a:xfrm>
          <a:prstGeom prst="rect">
            <a:avLst/>
          </a:prstGeom>
          <a:noFill/>
        </p:spPr>
        <p:txBody>
          <a:bodyPr wrap="none" rtlCol="0">
            <a:spAutoFit/>
          </a:bodyPr>
          <a:lstStyle/>
          <a:p>
            <a:pPr>
              <a:spcAft>
                <a:spcPts val="1200"/>
              </a:spcAft>
            </a:pPr>
            <a:r>
              <a:rPr lang="en-US" sz="2800" dirty="0" smtClean="0"/>
              <a:t>Forms</a:t>
            </a:r>
          </a:p>
          <a:p>
            <a:pPr>
              <a:spcAft>
                <a:spcPts val="1200"/>
              </a:spcAft>
            </a:pPr>
            <a:r>
              <a:rPr lang="en-US" sz="2800" dirty="0" smtClean="0"/>
              <a:t>Buttons</a:t>
            </a:r>
          </a:p>
          <a:p>
            <a:pPr>
              <a:spcAft>
                <a:spcPts val="1200"/>
              </a:spcAft>
            </a:pPr>
            <a:r>
              <a:rPr lang="en-US" sz="2800" dirty="0" smtClean="0"/>
              <a:t>Gestures</a:t>
            </a:r>
            <a:endParaRPr lang="en-US" sz="2800" dirty="0"/>
          </a:p>
        </p:txBody>
      </p:sp>
      <p:sp>
        <p:nvSpPr>
          <p:cNvPr id="7" name="Date Placeholder 1"/>
          <p:cNvSpPr>
            <a:spLocks noGrp="1"/>
          </p:cNvSpPr>
          <p:nvPr>
            <p:ph type="dt" sz="half" idx="2"/>
          </p:nvPr>
        </p:nvSpPr>
        <p:spPr>
          <a:xfrm>
            <a:off x="228600" y="6386514"/>
            <a:ext cx="3657600" cy="365125"/>
          </a:xfrm>
        </p:spPr>
        <p:txBody>
          <a:bodyPr/>
          <a:lstStyle/>
          <a:p>
            <a:r>
              <a:rPr lang="en-US" dirty="0" smtClean="0"/>
              <a:t>10/19/2012  Slide </a:t>
            </a:r>
            <a:fld id="{2A60E8EA-E05C-4592-9DC8-DB093747B39F}" type="slidenum">
              <a:rPr lang="en-US" smtClean="0"/>
              <a:pPr/>
              <a:t>15</a:t>
            </a:fld>
            <a:endParaRPr lang="en-US" dirty="0" smtClean="0"/>
          </a:p>
          <a:p>
            <a:r>
              <a:rPr lang="en-US" dirty="0" smtClean="0"/>
              <a:t>© 2012 Sleight-of-Hand Studios and User-Centered Design</a:t>
            </a:r>
          </a:p>
          <a:p>
            <a:endParaRPr lang="en-US" dirty="0"/>
          </a:p>
        </p:txBody>
      </p:sp>
    </p:spTree>
  </p:cSld>
  <p:clrMapOvr>
    <a:masterClrMapping/>
  </p:clrMapOvr>
  <p:transition xmlns:p14="http://schemas.microsoft.com/office/powerpoint/2010/main" advTm="111759"/>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Menus</a:t>
            </a:r>
            <a:endParaRPr lang="en-US" dirty="0"/>
          </a:p>
        </p:txBody>
      </p:sp>
      <p:sp>
        <p:nvSpPr>
          <p:cNvPr id="9" name="TextBox 8"/>
          <p:cNvSpPr txBox="1"/>
          <p:nvPr/>
        </p:nvSpPr>
        <p:spPr>
          <a:xfrm>
            <a:off x="381000" y="152400"/>
            <a:ext cx="1752600" cy="2123658"/>
          </a:xfrm>
          <a:prstGeom prst="rect">
            <a:avLst/>
          </a:prstGeom>
          <a:noFill/>
        </p:spPr>
        <p:txBody>
          <a:bodyPr wrap="square" rtlCol="0">
            <a:spAutoFit/>
          </a:bodyPr>
          <a:lstStyle/>
          <a:p>
            <a:pPr>
              <a:spcAft>
                <a:spcPts val="1200"/>
              </a:spcAft>
            </a:pPr>
            <a:r>
              <a:rPr lang="en-US" sz="2800" dirty="0" smtClean="0"/>
              <a:t>Flyout or Toggle</a:t>
            </a:r>
          </a:p>
          <a:p>
            <a:pPr>
              <a:spcAft>
                <a:spcPts val="1200"/>
              </a:spcAft>
            </a:pPr>
            <a:r>
              <a:rPr lang="en-US" sz="2800" dirty="0" smtClean="0"/>
              <a:t>Select List</a:t>
            </a:r>
          </a:p>
          <a:p>
            <a:pPr>
              <a:spcAft>
                <a:spcPts val="1200"/>
              </a:spcAft>
            </a:pPr>
            <a:r>
              <a:rPr lang="en-US" sz="2800" dirty="0" smtClean="0"/>
              <a:t>Dropdown</a:t>
            </a:r>
            <a:endParaRPr lang="en-US" sz="2800" dirty="0"/>
          </a:p>
        </p:txBody>
      </p:sp>
      <p:pic>
        <p:nvPicPr>
          <p:cNvPr id="10" name="Picture 9" descr="menu.png"/>
          <p:cNvPicPr>
            <a:picLocks noChangeAspect="1"/>
          </p:cNvPicPr>
          <p:nvPr/>
        </p:nvPicPr>
        <p:blipFill>
          <a:blip r:embed="rId3" cstate="print"/>
          <a:stretch>
            <a:fillRect/>
          </a:stretch>
        </p:blipFill>
        <p:spPr>
          <a:xfrm>
            <a:off x="2209800" y="152400"/>
            <a:ext cx="6543675" cy="3600080"/>
          </a:xfrm>
          <a:prstGeom prst="rect">
            <a:avLst/>
          </a:prstGeom>
        </p:spPr>
      </p:pic>
      <p:sp>
        <p:nvSpPr>
          <p:cNvPr id="6" name="Date Placeholder 1"/>
          <p:cNvSpPr>
            <a:spLocks noGrp="1"/>
          </p:cNvSpPr>
          <p:nvPr>
            <p:ph type="dt" sz="half" idx="2"/>
          </p:nvPr>
        </p:nvSpPr>
        <p:spPr>
          <a:xfrm>
            <a:off x="228600" y="6386514"/>
            <a:ext cx="3657600" cy="365125"/>
          </a:xfrm>
        </p:spPr>
        <p:txBody>
          <a:bodyPr/>
          <a:lstStyle/>
          <a:p>
            <a:r>
              <a:rPr lang="en-US" dirty="0" smtClean="0"/>
              <a:t>10/19/2012  Slide </a:t>
            </a:r>
            <a:fld id="{2A60E8EA-E05C-4592-9DC8-DB093747B39F}" type="slidenum">
              <a:rPr lang="en-US" smtClean="0"/>
              <a:pPr/>
              <a:t>16</a:t>
            </a:fld>
            <a:endParaRPr lang="en-US" dirty="0" smtClean="0"/>
          </a:p>
          <a:p>
            <a:r>
              <a:rPr lang="en-US" dirty="0" smtClean="0"/>
              <a:t>© 2012 Sleight-of-Hand Studios and User-Centered Design</a:t>
            </a:r>
          </a:p>
          <a:p>
            <a:endParaRPr lang="en-US" dirty="0"/>
          </a:p>
        </p:txBody>
      </p:sp>
    </p:spTree>
  </p:cSld>
  <p:clrMapOvr>
    <a:masterClrMapping/>
  </p:clrMapOvr>
  <p:transition xmlns:p14="http://schemas.microsoft.com/office/powerpoint/2010/main" advTm="74771"/>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cloudfront5.informationarchitects.net/wp-content/uploads/2012/06/responsive-typography-mac-iPad-iPhone2.png"/>
          <p:cNvPicPr>
            <a:picLocks noChangeAspect="1" noChangeArrowheads="1"/>
          </p:cNvPicPr>
          <p:nvPr/>
        </p:nvPicPr>
        <p:blipFill>
          <a:blip r:embed="rId3" cstate="print"/>
          <a:srcRect/>
          <a:stretch>
            <a:fillRect/>
          </a:stretch>
        </p:blipFill>
        <p:spPr bwMode="auto">
          <a:xfrm>
            <a:off x="2056029" y="10474"/>
            <a:ext cx="5030571" cy="3799526"/>
          </a:xfrm>
          <a:prstGeom prst="rect">
            <a:avLst/>
          </a:prstGeom>
          <a:noFill/>
        </p:spPr>
      </p:pic>
      <p:sp>
        <p:nvSpPr>
          <p:cNvPr id="9" name="TextBox 8"/>
          <p:cNvSpPr txBox="1"/>
          <p:nvPr/>
        </p:nvSpPr>
        <p:spPr>
          <a:xfrm>
            <a:off x="838200" y="5867400"/>
            <a:ext cx="3416128" cy="338554"/>
          </a:xfrm>
          <a:prstGeom prst="rect">
            <a:avLst/>
          </a:prstGeom>
          <a:noFill/>
        </p:spPr>
        <p:txBody>
          <a:bodyPr wrap="none" rtlCol="0">
            <a:spAutoFit/>
          </a:bodyPr>
          <a:lstStyle/>
          <a:p>
            <a:r>
              <a:rPr lang="en-US" sz="1600" dirty="0" smtClean="0"/>
              <a:t>image courtesy: Oliver </a:t>
            </a:r>
            <a:r>
              <a:rPr lang="en-US" sz="1600" dirty="0" err="1" smtClean="0"/>
              <a:t>Reichenstein</a:t>
            </a:r>
            <a:r>
              <a:rPr lang="en-US" sz="1600" dirty="0" smtClean="0"/>
              <a:t>, </a:t>
            </a:r>
            <a:r>
              <a:rPr lang="en-US" sz="1600" dirty="0" err="1" smtClean="0"/>
              <a:t>iA</a:t>
            </a:r>
            <a:endParaRPr lang="en-US" sz="1600" dirty="0"/>
          </a:p>
        </p:txBody>
      </p:sp>
      <p:sp>
        <p:nvSpPr>
          <p:cNvPr id="7" name="Title 6"/>
          <p:cNvSpPr>
            <a:spLocks noGrp="1"/>
          </p:cNvSpPr>
          <p:nvPr>
            <p:ph type="title"/>
          </p:nvPr>
        </p:nvSpPr>
        <p:spPr/>
        <p:txBody>
          <a:bodyPr>
            <a:normAutofit/>
          </a:bodyPr>
          <a:lstStyle/>
          <a:p>
            <a:r>
              <a:rPr lang="en-US" dirty="0" smtClean="0"/>
              <a:t>Responsive Typography</a:t>
            </a:r>
            <a:endParaRPr lang="en-US" dirty="0"/>
          </a:p>
        </p:txBody>
      </p:sp>
      <p:sp>
        <p:nvSpPr>
          <p:cNvPr id="6" name="Date Placeholder 1"/>
          <p:cNvSpPr>
            <a:spLocks noGrp="1"/>
          </p:cNvSpPr>
          <p:nvPr>
            <p:ph type="dt" sz="half" idx="2"/>
          </p:nvPr>
        </p:nvSpPr>
        <p:spPr>
          <a:xfrm>
            <a:off x="228600" y="6386514"/>
            <a:ext cx="3657600" cy="365125"/>
          </a:xfrm>
        </p:spPr>
        <p:txBody>
          <a:bodyPr/>
          <a:lstStyle/>
          <a:p>
            <a:r>
              <a:rPr lang="en-US" dirty="0" smtClean="0"/>
              <a:t>10/19/2012  Slide </a:t>
            </a:r>
            <a:fld id="{2A60E8EA-E05C-4592-9DC8-DB093747B39F}" type="slidenum">
              <a:rPr lang="en-US" smtClean="0"/>
              <a:pPr/>
              <a:t>17</a:t>
            </a:fld>
            <a:endParaRPr lang="en-US" dirty="0" smtClean="0"/>
          </a:p>
          <a:p>
            <a:r>
              <a:rPr lang="en-US" dirty="0" smtClean="0"/>
              <a:t>© 2012 Sleight-of-Hand Studios and User-Centered Design</a:t>
            </a:r>
          </a:p>
          <a:p>
            <a:endParaRPr lang="en-US" dirty="0"/>
          </a:p>
        </p:txBody>
      </p:sp>
    </p:spTree>
  </p:cSld>
  <p:clrMapOvr>
    <a:masterClrMapping/>
  </p:clrMapOvr>
  <p:transition xmlns:p14="http://schemas.microsoft.com/office/powerpoint/2010/main" advTm="112882"/>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ycle.png"/>
          <p:cNvPicPr>
            <a:picLocks noChangeAspect="1"/>
          </p:cNvPicPr>
          <p:nvPr/>
        </p:nvPicPr>
        <p:blipFill>
          <a:blip r:embed="rId3" cstate="print"/>
          <a:stretch>
            <a:fillRect/>
          </a:stretch>
        </p:blipFill>
        <p:spPr>
          <a:xfrm>
            <a:off x="290237" y="609600"/>
            <a:ext cx="8548963" cy="2133600"/>
          </a:xfrm>
          <a:prstGeom prst="rect">
            <a:avLst/>
          </a:prstGeom>
        </p:spPr>
      </p:pic>
      <p:sp>
        <p:nvSpPr>
          <p:cNvPr id="5" name="Title 4"/>
          <p:cNvSpPr>
            <a:spLocks noGrp="1"/>
          </p:cNvSpPr>
          <p:nvPr>
            <p:ph type="title"/>
          </p:nvPr>
        </p:nvSpPr>
        <p:spPr/>
        <p:txBody>
          <a:bodyPr>
            <a:normAutofit/>
          </a:bodyPr>
          <a:lstStyle/>
          <a:p>
            <a:r>
              <a:rPr lang="en-US" dirty="0" smtClean="0"/>
              <a:t>A Viable Process</a:t>
            </a:r>
            <a:endParaRPr lang="en-US" dirty="0"/>
          </a:p>
        </p:txBody>
      </p:sp>
      <p:sp>
        <p:nvSpPr>
          <p:cNvPr id="6" name="Date Placeholder 1"/>
          <p:cNvSpPr>
            <a:spLocks noGrp="1"/>
          </p:cNvSpPr>
          <p:nvPr>
            <p:ph type="dt" sz="half" idx="2"/>
          </p:nvPr>
        </p:nvSpPr>
        <p:spPr>
          <a:xfrm>
            <a:off x="228600" y="6386514"/>
            <a:ext cx="3657600" cy="365125"/>
          </a:xfrm>
        </p:spPr>
        <p:txBody>
          <a:bodyPr/>
          <a:lstStyle/>
          <a:p>
            <a:r>
              <a:rPr lang="en-US" dirty="0" smtClean="0"/>
              <a:t>10/19/2012  Slide </a:t>
            </a:r>
            <a:fld id="{2A60E8EA-E05C-4592-9DC8-DB093747B39F}" type="slidenum">
              <a:rPr lang="en-US" smtClean="0"/>
              <a:pPr/>
              <a:t>18</a:t>
            </a:fld>
            <a:endParaRPr lang="en-US" dirty="0" smtClean="0"/>
          </a:p>
          <a:p>
            <a:r>
              <a:rPr lang="en-US" dirty="0" smtClean="0"/>
              <a:t>© 2012 Sleight-of-Hand Studios and User-Centered Design</a:t>
            </a:r>
          </a:p>
          <a:p>
            <a:endParaRPr lang="en-US" dirty="0"/>
          </a:p>
        </p:txBody>
      </p:sp>
    </p:spTree>
  </p:cSld>
  <p:clrMapOvr>
    <a:masterClrMapping/>
  </p:clrMapOvr>
  <p:transition xmlns:p14="http://schemas.microsoft.com/office/powerpoint/2010/main" advTm="172116"/>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4992469"/>
            <a:ext cx="4843505" cy="646331"/>
          </a:xfrm>
          <a:prstGeom prst="rect">
            <a:avLst/>
          </a:prstGeom>
          <a:noFill/>
        </p:spPr>
        <p:txBody>
          <a:bodyPr wrap="none" rtlCol="0">
            <a:spAutoFit/>
          </a:bodyPr>
          <a:lstStyle/>
          <a:p>
            <a:r>
              <a:rPr lang="en-US" sz="2000" dirty="0" smtClean="0"/>
              <a:t>Responsive layouts, responsively </a:t>
            </a:r>
            <a:r>
              <a:rPr lang="en-US" sz="2000" dirty="0" err="1" smtClean="0"/>
              <a:t>wireframed</a:t>
            </a:r>
            <a:endParaRPr lang="en-US" sz="2000" dirty="0" smtClean="0"/>
          </a:p>
          <a:p>
            <a:r>
              <a:rPr lang="en-US" sz="1600" dirty="0" smtClean="0"/>
              <a:t>courtesy: James </a:t>
            </a:r>
            <a:r>
              <a:rPr lang="en-US" sz="1600" dirty="0" err="1" smtClean="0"/>
              <a:t>Mellers</a:t>
            </a:r>
            <a:r>
              <a:rPr lang="en-US" sz="1600" dirty="0" smtClean="0"/>
              <a:t>, Adobe</a:t>
            </a:r>
            <a:endParaRPr lang="en-US" sz="1600" dirty="0"/>
          </a:p>
        </p:txBody>
      </p:sp>
      <p:pic>
        <p:nvPicPr>
          <p:cNvPr id="6" name="Picture 5" descr="wireframe.png"/>
          <p:cNvPicPr>
            <a:picLocks noChangeAspect="1"/>
          </p:cNvPicPr>
          <p:nvPr/>
        </p:nvPicPr>
        <p:blipFill>
          <a:blip r:embed="rId3" cstate="print"/>
          <a:stretch>
            <a:fillRect/>
          </a:stretch>
        </p:blipFill>
        <p:spPr>
          <a:xfrm>
            <a:off x="1066799" y="304800"/>
            <a:ext cx="7373777" cy="4419600"/>
          </a:xfrm>
          <a:prstGeom prst="rect">
            <a:avLst/>
          </a:prstGeom>
        </p:spPr>
      </p:pic>
      <p:sp>
        <p:nvSpPr>
          <p:cNvPr id="5" name="Date Placeholder 1"/>
          <p:cNvSpPr>
            <a:spLocks noGrp="1"/>
          </p:cNvSpPr>
          <p:nvPr>
            <p:ph type="dt" sz="half" idx="2"/>
          </p:nvPr>
        </p:nvSpPr>
        <p:spPr>
          <a:xfrm>
            <a:off x="228600" y="6386514"/>
            <a:ext cx="3657600" cy="365125"/>
          </a:xfrm>
        </p:spPr>
        <p:txBody>
          <a:bodyPr/>
          <a:lstStyle/>
          <a:p>
            <a:r>
              <a:rPr lang="en-US" dirty="0" smtClean="0"/>
              <a:t>10/19/2012  Slide </a:t>
            </a:r>
            <a:fld id="{2A60E8EA-E05C-4592-9DC8-DB093747B39F}" type="slidenum">
              <a:rPr lang="en-US" smtClean="0"/>
              <a:pPr/>
              <a:t>19</a:t>
            </a:fld>
            <a:endParaRPr lang="en-US" dirty="0" smtClean="0"/>
          </a:p>
          <a:p>
            <a:r>
              <a:rPr lang="en-US" dirty="0" smtClean="0"/>
              <a:t>© 2012 Sleight-of-Hand Studios and User-Centered Design</a:t>
            </a:r>
          </a:p>
          <a:p>
            <a:endParaRPr lang="en-US" dirty="0"/>
          </a:p>
        </p:txBody>
      </p:sp>
    </p:spTree>
  </p:cSld>
  <p:clrMapOvr>
    <a:masterClrMapping/>
  </p:clrMapOvr>
  <p:transition xmlns:p14="http://schemas.microsoft.com/office/powerpoint/2010/main" advTm="55692"/>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August, 1981</a:t>
            </a:r>
            <a:endParaRPr lang="en-US" dirty="0"/>
          </a:p>
        </p:txBody>
      </p:sp>
      <p:sp>
        <p:nvSpPr>
          <p:cNvPr id="5" name="Date Placeholder 1"/>
          <p:cNvSpPr>
            <a:spLocks noGrp="1"/>
          </p:cNvSpPr>
          <p:nvPr>
            <p:ph type="dt" sz="half" idx="2"/>
          </p:nvPr>
        </p:nvSpPr>
        <p:spPr>
          <a:xfrm>
            <a:off x="228600" y="6386514"/>
            <a:ext cx="3657600" cy="365125"/>
          </a:xfrm>
        </p:spPr>
        <p:txBody>
          <a:bodyPr/>
          <a:lstStyle/>
          <a:p>
            <a:r>
              <a:rPr lang="en-US" dirty="0" smtClean="0"/>
              <a:t>10/19/2012  Slide </a:t>
            </a:r>
            <a:fld id="{2A60E8EA-E05C-4592-9DC8-DB093747B39F}" type="slidenum">
              <a:rPr lang="en-US" smtClean="0"/>
              <a:pPr/>
              <a:t>2</a:t>
            </a:fld>
            <a:endParaRPr lang="en-US" dirty="0" smtClean="0"/>
          </a:p>
          <a:p>
            <a:r>
              <a:rPr lang="en-US" dirty="0" smtClean="0"/>
              <a:t>© 2012 Sleight-of-Hand Studios and User-Centered Design</a:t>
            </a:r>
          </a:p>
          <a:p>
            <a:endParaRPr lang="en-US" dirty="0"/>
          </a:p>
        </p:txBody>
      </p:sp>
    </p:spTree>
  </p:cSld>
  <p:clrMapOvr>
    <a:masterClrMapping/>
  </p:clrMapOvr>
  <p:transition xmlns:p14="http://schemas.microsoft.com/office/powerpoint/2010/main" advTm="62"/>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2000" y="762000"/>
            <a:ext cx="7222683" cy="1785104"/>
          </a:xfrm>
          <a:prstGeom prst="rect">
            <a:avLst/>
          </a:prstGeom>
          <a:noFill/>
        </p:spPr>
        <p:txBody>
          <a:bodyPr wrap="none" rtlCol="0">
            <a:spAutoFit/>
          </a:bodyPr>
          <a:lstStyle/>
          <a:p>
            <a:pPr>
              <a:spcAft>
                <a:spcPts val="1200"/>
              </a:spcAft>
            </a:pPr>
            <a:r>
              <a:rPr lang="en-US" sz="2000" dirty="0" smtClean="0"/>
              <a:t>Users will only wait 2-3 seconds to load your page</a:t>
            </a:r>
          </a:p>
          <a:p>
            <a:pPr>
              <a:spcAft>
                <a:spcPts val="1200"/>
              </a:spcAft>
            </a:pPr>
            <a:r>
              <a:rPr lang="en-US" sz="2000" dirty="0" smtClean="0"/>
              <a:t>display: none; only hides content (bad) but doesn’t lighten the page</a:t>
            </a:r>
          </a:p>
          <a:p>
            <a:pPr>
              <a:spcAft>
                <a:spcPts val="1200"/>
              </a:spcAft>
            </a:pPr>
            <a:r>
              <a:rPr lang="en-US" sz="2000" dirty="0" smtClean="0"/>
              <a:t>Images account for a large proportion of the page load</a:t>
            </a:r>
          </a:p>
          <a:p>
            <a:pPr>
              <a:spcAft>
                <a:spcPts val="1200"/>
              </a:spcAft>
            </a:pPr>
            <a:r>
              <a:rPr lang="en-US" sz="2000" dirty="0" smtClean="0"/>
              <a:t>Designers must know performance implications</a:t>
            </a:r>
          </a:p>
        </p:txBody>
      </p:sp>
      <p:sp>
        <p:nvSpPr>
          <p:cNvPr id="5" name="Title 4"/>
          <p:cNvSpPr>
            <a:spLocks noGrp="1"/>
          </p:cNvSpPr>
          <p:nvPr>
            <p:ph type="title"/>
          </p:nvPr>
        </p:nvSpPr>
        <p:spPr/>
        <p:txBody>
          <a:bodyPr>
            <a:normAutofit/>
          </a:bodyPr>
          <a:lstStyle/>
          <a:p>
            <a:r>
              <a:rPr lang="en-US" dirty="0" smtClean="0"/>
              <a:t>Performance</a:t>
            </a:r>
            <a:endParaRPr lang="en-US" dirty="0"/>
          </a:p>
        </p:txBody>
      </p:sp>
      <p:sp>
        <p:nvSpPr>
          <p:cNvPr id="6" name="Date Placeholder 1"/>
          <p:cNvSpPr>
            <a:spLocks noGrp="1"/>
          </p:cNvSpPr>
          <p:nvPr>
            <p:ph type="dt" sz="half" idx="2"/>
          </p:nvPr>
        </p:nvSpPr>
        <p:spPr>
          <a:xfrm>
            <a:off x="228600" y="6386514"/>
            <a:ext cx="3657600" cy="365125"/>
          </a:xfrm>
        </p:spPr>
        <p:txBody>
          <a:bodyPr/>
          <a:lstStyle/>
          <a:p>
            <a:r>
              <a:rPr lang="en-US" dirty="0" smtClean="0"/>
              <a:t>10/19/2012  Slide </a:t>
            </a:r>
            <a:fld id="{2A60E8EA-E05C-4592-9DC8-DB093747B39F}" type="slidenum">
              <a:rPr lang="en-US" smtClean="0"/>
              <a:pPr/>
              <a:t>20</a:t>
            </a:fld>
            <a:endParaRPr lang="en-US" dirty="0" smtClean="0"/>
          </a:p>
          <a:p>
            <a:r>
              <a:rPr lang="en-US" dirty="0" smtClean="0"/>
              <a:t>© 2012 Sleight-of-Hand Studios and User-Centered Design</a:t>
            </a:r>
          </a:p>
          <a:p>
            <a:endParaRPr lang="en-US" dirty="0"/>
          </a:p>
        </p:txBody>
      </p:sp>
    </p:spTree>
  </p:cSld>
  <p:clrMapOvr>
    <a:masterClrMapping/>
  </p:clrMapOvr>
  <p:transition xmlns:p14="http://schemas.microsoft.com/office/powerpoint/2010/main" advTm="96331"/>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Wrap it Up</a:t>
            </a:r>
            <a:endParaRPr lang="en-US" dirty="0">
              <a:solidFill>
                <a:schemeClr val="tx1"/>
              </a:solidFill>
            </a:endParaRPr>
          </a:p>
        </p:txBody>
      </p:sp>
      <p:sp>
        <p:nvSpPr>
          <p:cNvPr id="4" name="TextBox 3"/>
          <p:cNvSpPr txBox="1"/>
          <p:nvPr/>
        </p:nvSpPr>
        <p:spPr>
          <a:xfrm>
            <a:off x="762000" y="762000"/>
            <a:ext cx="4842223" cy="2708434"/>
          </a:xfrm>
          <a:prstGeom prst="rect">
            <a:avLst/>
          </a:prstGeom>
          <a:noFill/>
        </p:spPr>
        <p:txBody>
          <a:bodyPr wrap="none" rtlCol="0">
            <a:spAutoFit/>
          </a:bodyPr>
          <a:lstStyle/>
          <a:p>
            <a:pPr>
              <a:spcAft>
                <a:spcPts val="1200"/>
              </a:spcAft>
            </a:pPr>
            <a:r>
              <a:rPr lang="en-US" sz="2000" dirty="0" smtClean="0"/>
              <a:t>Our goal is a device agnostic web</a:t>
            </a:r>
          </a:p>
          <a:p>
            <a:pPr>
              <a:spcAft>
                <a:spcPts val="1200"/>
              </a:spcAft>
            </a:pPr>
            <a:r>
              <a:rPr lang="en-US" sz="2000" dirty="0" smtClean="0"/>
              <a:t>Design for user experience</a:t>
            </a:r>
          </a:p>
          <a:p>
            <a:pPr>
              <a:spcAft>
                <a:spcPts val="1200"/>
              </a:spcAft>
            </a:pPr>
            <a:r>
              <a:rPr lang="en-US" sz="2000" dirty="0" smtClean="0"/>
              <a:t>Start with content strategy</a:t>
            </a:r>
          </a:p>
          <a:p>
            <a:pPr>
              <a:spcAft>
                <a:spcPts val="1200"/>
              </a:spcAft>
            </a:pPr>
            <a:r>
              <a:rPr lang="en-US" sz="2000" dirty="0" smtClean="0"/>
              <a:t>Mobile first </a:t>
            </a:r>
            <a:r>
              <a:rPr lang="en-US" sz="2000" dirty="0" smtClean="0">
                <a:sym typeface="Wingdings" pitchFamily="2" charset="2"/>
              </a:rPr>
              <a:t> progressive enhancement</a:t>
            </a:r>
          </a:p>
          <a:p>
            <a:pPr>
              <a:spcAft>
                <a:spcPts val="1200"/>
              </a:spcAft>
            </a:pPr>
            <a:r>
              <a:rPr lang="en-US" sz="2000" dirty="0" smtClean="0">
                <a:sym typeface="Wingdings" pitchFamily="2" charset="2"/>
              </a:rPr>
              <a:t>Iterative design/development in the browser</a:t>
            </a:r>
          </a:p>
          <a:p>
            <a:pPr>
              <a:spcAft>
                <a:spcPts val="1200"/>
              </a:spcAft>
            </a:pPr>
            <a:r>
              <a:rPr lang="en-US" sz="2000" dirty="0" smtClean="0">
                <a:sym typeface="Wingdings" pitchFamily="2" charset="2"/>
              </a:rPr>
              <a:t>Baked in performance</a:t>
            </a:r>
            <a:endParaRPr lang="en-US" sz="2000" dirty="0"/>
          </a:p>
        </p:txBody>
      </p:sp>
      <p:sp>
        <p:nvSpPr>
          <p:cNvPr id="5" name="Date Placeholder 1"/>
          <p:cNvSpPr>
            <a:spLocks noGrp="1"/>
          </p:cNvSpPr>
          <p:nvPr>
            <p:ph type="dt" sz="half" idx="2"/>
          </p:nvPr>
        </p:nvSpPr>
        <p:spPr>
          <a:xfrm>
            <a:off x="228600" y="6386514"/>
            <a:ext cx="3657600" cy="365125"/>
          </a:xfrm>
        </p:spPr>
        <p:txBody>
          <a:bodyPr/>
          <a:lstStyle/>
          <a:p>
            <a:r>
              <a:rPr lang="en-US" dirty="0" smtClean="0"/>
              <a:t>10/19/2012  Slide </a:t>
            </a:r>
            <a:fld id="{2A60E8EA-E05C-4592-9DC8-DB093747B39F}" type="slidenum">
              <a:rPr lang="en-US" smtClean="0"/>
              <a:pPr/>
              <a:t>21</a:t>
            </a:fld>
            <a:endParaRPr lang="en-US" dirty="0" smtClean="0"/>
          </a:p>
          <a:p>
            <a:r>
              <a:rPr lang="en-US" dirty="0" smtClean="0"/>
              <a:t>© 2012 Sleight-of-Hand Studios and User-Centered Design</a:t>
            </a:r>
          </a:p>
          <a:p>
            <a:endParaRPr lang="en-US" dirty="0"/>
          </a:p>
        </p:txBody>
      </p:sp>
    </p:spTree>
  </p:cSld>
  <p:clrMapOvr>
    <a:masterClrMapping/>
  </p:clrMapOvr>
  <p:transition xmlns:p14="http://schemas.microsoft.com/office/powerpoint/2010/main" advTm="43477"/>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Resources</a:t>
            </a:r>
            <a:endParaRPr lang="en-US" dirty="0"/>
          </a:p>
        </p:txBody>
      </p:sp>
      <p:sp>
        <p:nvSpPr>
          <p:cNvPr id="5" name="TextBox 4"/>
          <p:cNvSpPr txBox="1"/>
          <p:nvPr/>
        </p:nvSpPr>
        <p:spPr>
          <a:xfrm>
            <a:off x="152401" y="152400"/>
            <a:ext cx="4191000" cy="3570208"/>
          </a:xfrm>
          <a:prstGeom prst="rect">
            <a:avLst/>
          </a:prstGeom>
          <a:noFill/>
        </p:spPr>
        <p:txBody>
          <a:bodyPr wrap="square" rtlCol="0">
            <a:spAutoFit/>
          </a:bodyPr>
          <a:lstStyle/>
          <a:p>
            <a:pPr>
              <a:spcAft>
                <a:spcPts val="1200"/>
              </a:spcAft>
            </a:pPr>
            <a:r>
              <a:rPr lang="en-US" sz="1600" dirty="0" smtClean="0">
                <a:hlinkClick r:id="rId3"/>
              </a:rPr>
              <a:t>http://responsive.is</a:t>
            </a:r>
            <a:endParaRPr lang="en-US" sz="1600" dirty="0" smtClean="0"/>
          </a:p>
          <a:p>
            <a:pPr>
              <a:spcAft>
                <a:spcPts val="1200"/>
              </a:spcAft>
            </a:pPr>
            <a:r>
              <a:rPr lang="en-US" sz="1600" dirty="0" smtClean="0">
                <a:hlinkClick r:id="rId4"/>
              </a:rPr>
              <a:t>http://www.responsinator.com/</a:t>
            </a:r>
            <a:endParaRPr lang="en-US" sz="1600" dirty="0" smtClean="0"/>
          </a:p>
          <a:p>
            <a:pPr>
              <a:spcAft>
                <a:spcPts val="1200"/>
              </a:spcAft>
            </a:pPr>
            <a:r>
              <a:rPr lang="en-US" sz="1600" dirty="0" smtClean="0">
                <a:hlinkClick r:id="rId5"/>
              </a:rPr>
              <a:t>http://bradfrost.github.com/this-is-responsive/resources.html</a:t>
            </a:r>
            <a:endParaRPr lang="en-US" sz="1600" dirty="0" smtClean="0"/>
          </a:p>
          <a:p>
            <a:pPr>
              <a:spcAft>
                <a:spcPts val="1200"/>
              </a:spcAft>
            </a:pPr>
            <a:r>
              <a:rPr lang="en-US" sz="1600" dirty="0" smtClean="0">
                <a:hlinkClick r:id="rId6"/>
              </a:rPr>
              <a:t>http://www.alistapart.com/articles/responsive-web-design</a:t>
            </a:r>
            <a:endParaRPr lang="en-US" sz="1600" dirty="0" smtClean="0"/>
          </a:p>
          <a:p>
            <a:pPr>
              <a:spcAft>
                <a:spcPts val="1200"/>
              </a:spcAft>
            </a:pPr>
            <a:r>
              <a:rPr lang="en-US" sz="1600" dirty="0" smtClean="0">
                <a:hlinkClick r:id="rId7"/>
              </a:rPr>
              <a:t>http://www.netmagazine.com/features/top-responsive-web-design-problems-and-how-avoid-them</a:t>
            </a:r>
            <a:endParaRPr lang="en-US" sz="1600" dirty="0" smtClean="0"/>
          </a:p>
          <a:p>
            <a:pPr>
              <a:spcAft>
                <a:spcPts val="1200"/>
              </a:spcAft>
            </a:pPr>
            <a:r>
              <a:rPr lang="en-US" sz="1600" dirty="0" smtClean="0">
                <a:hlinkClick r:id="rId8"/>
              </a:rPr>
              <a:t>http://bradfrostweb.com/blog/web/responsive-nav-patterns/</a:t>
            </a:r>
            <a:endParaRPr lang="en-US" sz="1600" dirty="0" smtClean="0"/>
          </a:p>
        </p:txBody>
      </p:sp>
      <p:sp>
        <p:nvSpPr>
          <p:cNvPr id="7" name="Rectangle 6"/>
          <p:cNvSpPr/>
          <p:nvPr/>
        </p:nvSpPr>
        <p:spPr>
          <a:xfrm>
            <a:off x="4876800" y="152400"/>
            <a:ext cx="4114800" cy="3170099"/>
          </a:xfrm>
          <a:prstGeom prst="rect">
            <a:avLst/>
          </a:prstGeom>
        </p:spPr>
        <p:txBody>
          <a:bodyPr wrap="square">
            <a:spAutoFit/>
          </a:bodyPr>
          <a:lstStyle/>
          <a:p>
            <a:pPr>
              <a:spcAft>
                <a:spcPts val="1200"/>
              </a:spcAft>
            </a:pPr>
            <a:r>
              <a:rPr lang="en-US" sz="1600" dirty="0" smtClean="0">
                <a:hlinkClick r:id="rId9"/>
              </a:rPr>
              <a:t>http://www.netmagazine.com/features/</a:t>
            </a:r>
            <a:br>
              <a:rPr lang="en-US" sz="1600" dirty="0" smtClean="0">
                <a:hlinkClick r:id="rId9"/>
              </a:rPr>
            </a:br>
            <a:r>
              <a:rPr lang="en-US" sz="1600" dirty="0" smtClean="0">
                <a:hlinkClick r:id="rId9"/>
              </a:rPr>
              <a:t>road-responsive-images</a:t>
            </a:r>
            <a:endParaRPr lang="en-US" sz="1600" dirty="0" smtClean="0"/>
          </a:p>
          <a:p>
            <a:pPr>
              <a:spcAft>
                <a:spcPts val="1200"/>
              </a:spcAft>
            </a:pPr>
            <a:r>
              <a:rPr lang="en-US" sz="1600" dirty="0" smtClean="0">
                <a:hlinkClick r:id="rId10"/>
              </a:rPr>
              <a:t>http://www.protytype.com/</a:t>
            </a:r>
            <a:endParaRPr lang="en-US" sz="1600" dirty="0" smtClean="0"/>
          </a:p>
          <a:p>
            <a:pPr>
              <a:spcAft>
                <a:spcPts val="1200"/>
              </a:spcAft>
            </a:pPr>
            <a:r>
              <a:rPr lang="en-US" sz="1600" dirty="0" smtClean="0">
                <a:hlinkClick r:id="rId11"/>
              </a:rPr>
              <a:t>http://informationarchitects.net/blog/</a:t>
            </a:r>
            <a:br>
              <a:rPr lang="en-US" sz="1600" dirty="0" smtClean="0">
                <a:hlinkClick r:id="rId11"/>
              </a:rPr>
            </a:br>
            <a:r>
              <a:rPr lang="en-US" sz="1600" dirty="0" smtClean="0">
                <a:hlinkClick r:id="rId11"/>
              </a:rPr>
              <a:t>responsive-typography-the-basics/</a:t>
            </a:r>
            <a:endParaRPr lang="en-US" sz="1600" dirty="0" smtClean="0"/>
          </a:p>
          <a:p>
            <a:pPr>
              <a:spcAft>
                <a:spcPts val="1200"/>
              </a:spcAft>
            </a:pPr>
            <a:r>
              <a:rPr lang="en-US" sz="1600" dirty="0" smtClean="0">
                <a:hlinkClick r:id="rId12"/>
              </a:rPr>
              <a:t>http://blog.typekit.com/2011/11/09/</a:t>
            </a:r>
            <a:br>
              <a:rPr lang="en-US" sz="1600" dirty="0" smtClean="0">
                <a:hlinkClick r:id="rId12"/>
              </a:rPr>
            </a:br>
            <a:r>
              <a:rPr lang="en-US" sz="1600" dirty="0" smtClean="0">
                <a:hlinkClick r:id="rId12"/>
              </a:rPr>
              <a:t>type-study-sizing-the-legible-letter/</a:t>
            </a:r>
            <a:endParaRPr lang="en-US" sz="1600" dirty="0" smtClean="0"/>
          </a:p>
          <a:p>
            <a:pPr>
              <a:spcAft>
                <a:spcPts val="1200"/>
              </a:spcAft>
            </a:pPr>
            <a:r>
              <a:rPr lang="en-US" sz="1600" dirty="0" smtClean="0">
                <a:hlinkClick r:id="rId13"/>
              </a:rPr>
              <a:t>http://www.guypo.com/mobile/performance-implications-of-responsive-design-book-contribution/</a:t>
            </a:r>
            <a:endParaRPr lang="en-US" sz="1600" dirty="0" smtClean="0"/>
          </a:p>
        </p:txBody>
      </p:sp>
      <p:sp>
        <p:nvSpPr>
          <p:cNvPr id="8" name="Rectangle 7"/>
          <p:cNvSpPr/>
          <p:nvPr/>
        </p:nvSpPr>
        <p:spPr>
          <a:xfrm>
            <a:off x="228600" y="5257800"/>
            <a:ext cx="4572000" cy="1077218"/>
          </a:xfrm>
          <a:prstGeom prst="rect">
            <a:avLst/>
          </a:prstGeom>
        </p:spPr>
        <p:txBody>
          <a:bodyPr>
            <a:spAutoFit/>
          </a:bodyPr>
          <a:lstStyle/>
          <a:p>
            <a:r>
              <a:rPr lang="en-US" sz="1600" dirty="0" smtClean="0"/>
              <a:t>Dori Kelner, MS</a:t>
            </a:r>
          </a:p>
          <a:p>
            <a:r>
              <a:rPr lang="en-US" sz="1600" dirty="0" smtClean="0"/>
              <a:t>Principal, Sleight-of-Hand Studios</a:t>
            </a:r>
          </a:p>
          <a:p>
            <a:r>
              <a:rPr lang="en-US" sz="1600" dirty="0" smtClean="0">
                <a:hlinkClick r:id="rId14"/>
              </a:rPr>
              <a:t>dmkelner@sohstudios.com</a:t>
            </a:r>
            <a:endParaRPr lang="en-US" sz="1600" dirty="0" smtClean="0"/>
          </a:p>
          <a:p>
            <a:r>
              <a:rPr lang="en-US" sz="1600" dirty="0" smtClean="0"/>
              <a:t>@</a:t>
            </a:r>
            <a:r>
              <a:rPr lang="en-US" sz="1600" dirty="0" err="1" smtClean="0"/>
              <a:t>dorikelner</a:t>
            </a:r>
            <a:endParaRPr lang="en-US" sz="1600" dirty="0" smtClean="0"/>
          </a:p>
        </p:txBody>
      </p:sp>
      <p:sp>
        <p:nvSpPr>
          <p:cNvPr id="9" name="Rectangle 8"/>
          <p:cNvSpPr/>
          <p:nvPr/>
        </p:nvSpPr>
        <p:spPr>
          <a:xfrm>
            <a:off x="5638800" y="5257800"/>
            <a:ext cx="3505200" cy="861774"/>
          </a:xfrm>
          <a:prstGeom prst="rect">
            <a:avLst/>
          </a:prstGeom>
        </p:spPr>
        <p:txBody>
          <a:bodyPr wrap="square">
            <a:spAutoFit/>
          </a:bodyPr>
          <a:lstStyle/>
          <a:p>
            <a:r>
              <a:rPr lang="en-US" sz="1600" dirty="0" smtClean="0">
                <a:solidFill>
                  <a:schemeClr val="tx1">
                    <a:tint val="75000"/>
                  </a:schemeClr>
                </a:solidFill>
              </a:rPr>
              <a:t>Bill Killam, MA </a:t>
            </a:r>
            <a:r>
              <a:rPr lang="en-US" sz="1600" dirty="0" err="1" smtClean="0">
                <a:solidFill>
                  <a:schemeClr val="tx1">
                    <a:tint val="75000"/>
                  </a:schemeClr>
                </a:solidFill>
              </a:rPr>
              <a:t>CHFP</a:t>
            </a:r>
            <a:endParaRPr lang="en-US" sz="1600" dirty="0" smtClean="0">
              <a:solidFill>
                <a:schemeClr val="tx1">
                  <a:tint val="75000"/>
                </a:schemeClr>
              </a:solidFill>
            </a:endParaRPr>
          </a:p>
          <a:p>
            <a:r>
              <a:rPr lang="en-US" sz="1600" dirty="0" smtClean="0">
                <a:solidFill>
                  <a:schemeClr val="tx1">
                    <a:tint val="75000"/>
                  </a:schemeClr>
                </a:solidFill>
              </a:rPr>
              <a:t>President, User-Centered Design</a:t>
            </a:r>
          </a:p>
          <a:p>
            <a:r>
              <a:rPr lang="en-US" sz="1600" dirty="0" smtClean="0">
                <a:solidFill>
                  <a:schemeClr val="tx1">
                    <a:tint val="75000"/>
                  </a:schemeClr>
                </a:solidFill>
                <a:hlinkClick r:id="rId15"/>
              </a:rPr>
              <a:t>bkilliam@user-centereddesign.com</a:t>
            </a:r>
            <a:endParaRPr lang="en-US" sz="1600" dirty="0">
              <a:solidFill>
                <a:schemeClr val="tx1">
                  <a:tint val="75000"/>
                </a:schemeClr>
              </a:solidFill>
            </a:endParaRPr>
          </a:p>
        </p:txBody>
      </p:sp>
      <p:sp>
        <p:nvSpPr>
          <p:cNvPr id="12" name="Date Placeholder 1"/>
          <p:cNvSpPr>
            <a:spLocks noGrp="1"/>
          </p:cNvSpPr>
          <p:nvPr>
            <p:ph type="dt" sz="half" idx="2"/>
          </p:nvPr>
        </p:nvSpPr>
        <p:spPr>
          <a:xfrm>
            <a:off x="228600" y="6386514"/>
            <a:ext cx="3657600" cy="365125"/>
          </a:xfrm>
        </p:spPr>
        <p:txBody>
          <a:bodyPr/>
          <a:lstStyle/>
          <a:p>
            <a:r>
              <a:rPr lang="en-US" dirty="0" smtClean="0"/>
              <a:t>10/19/2012  Slide </a:t>
            </a:r>
            <a:fld id="{2A60E8EA-E05C-4592-9DC8-DB093747B39F}" type="slidenum">
              <a:rPr lang="en-US" smtClean="0"/>
              <a:pPr/>
              <a:t>22</a:t>
            </a:fld>
            <a:endParaRPr lang="en-US" dirty="0" smtClean="0"/>
          </a:p>
          <a:p>
            <a:r>
              <a:rPr lang="en-US" dirty="0" smtClean="0"/>
              <a:t>© 2012 Sleight-of-Hand Studios and User-Centered Design</a:t>
            </a:r>
          </a:p>
          <a:p>
            <a:endParaRPr lang="en-US" dirty="0"/>
          </a:p>
        </p:txBody>
      </p:sp>
    </p:spTree>
  </p:cSld>
  <p:clrMapOvr>
    <a:masterClrMapping/>
  </p:clrMapOvr>
  <p:transition xmlns:p14="http://schemas.microsoft.com/office/powerpoint/2010/main" advTm="51715"/>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rgbClr val="FFFFFF"/>
                </a:solidFill>
              </a:rPr>
              <a:t>Hardware/</a:t>
            </a:r>
            <a:r>
              <a:rPr lang="en-US" dirty="0" err="1" smtClean="0">
                <a:solidFill>
                  <a:srgbClr val="FFFFFF"/>
                </a:solidFill>
              </a:rPr>
              <a:t>IDx</a:t>
            </a:r>
            <a:r>
              <a:rPr lang="en-US" dirty="0" smtClean="0">
                <a:solidFill>
                  <a:srgbClr val="FFFFFF"/>
                </a:solidFill>
              </a:rPr>
              <a:t> from the Xerox 8010</a:t>
            </a:r>
            <a:endParaRPr lang="en-US" dirty="0"/>
          </a:p>
        </p:txBody>
      </p:sp>
      <p:sp>
        <p:nvSpPr>
          <p:cNvPr id="6147" name="Rectangle 3"/>
          <p:cNvSpPr>
            <a:spLocks noGrp="1" noChangeArrowheads="1"/>
          </p:cNvSpPr>
          <p:nvPr>
            <p:ph type="body" idx="4294967295"/>
          </p:nvPr>
        </p:nvSpPr>
        <p:spPr>
          <a:xfrm>
            <a:off x="457200" y="438150"/>
            <a:ext cx="3975100" cy="3371850"/>
          </a:xfrm>
          <a:ln/>
        </p:spPr>
        <p:txBody>
          <a:bodyPr>
            <a:normAutofit/>
          </a:bodyPr>
          <a:lstStyle/>
          <a:p>
            <a:pPr>
              <a:spcBef>
                <a:spcPts val="0"/>
              </a:spcBef>
              <a:spcAft>
                <a:spcPts val="1200"/>
              </a:spcAft>
              <a:buClr>
                <a:schemeClr val="tx1"/>
              </a:buClr>
            </a:pPr>
            <a:r>
              <a:rPr lang="en-US" sz="2400" dirty="0"/>
              <a:t>Removable storage</a:t>
            </a:r>
          </a:p>
          <a:p>
            <a:pPr>
              <a:spcBef>
                <a:spcPts val="0"/>
              </a:spcBef>
              <a:spcAft>
                <a:spcPts val="1200"/>
              </a:spcAft>
              <a:buClr>
                <a:schemeClr val="tx1"/>
              </a:buClr>
            </a:pPr>
            <a:r>
              <a:rPr lang="en-US" sz="2400" dirty="0"/>
              <a:t>The first local network</a:t>
            </a:r>
          </a:p>
          <a:p>
            <a:pPr>
              <a:spcBef>
                <a:spcPts val="0"/>
              </a:spcBef>
              <a:spcAft>
                <a:spcPts val="1200"/>
              </a:spcAft>
              <a:buClr>
                <a:schemeClr val="tx1"/>
              </a:buClr>
            </a:pPr>
            <a:r>
              <a:rPr lang="en-US" sz="2400" dirty="0"/>
              <a:t>Bit mapped displays </a:t>
            </a:r>
          </a:p>
          <a:p>
            <a:pPr>
              <a:spcBef>
                <a:spcPts val="0"/>
              </a:spcBef>
              <a:spcAft>
                <a:spcPts val="1200"/>
              </a:spcAft>
              <a:buClr>
                <a:schemeClr val="tx1"/>
              </a:buClr>
            </a:pPr>
            <a:r>
              <a:rPr lang="en-US" sz="2400" dirty="0"/>
              <a:t>Mouse</a:t>
            </a:r>
          </a:p>
        </p:txBody>
      </p:sp>
      <p:sp>
        <p:nvSpPr>
          <p:cNvPr id="6148" name="Rectangle 4"/>
          <p:cNvSpPr>
            <a:spLocks/>
          </p:cNvSpPr>
          <p:nvPr/>
        </p:nvSpPr>
        <p:spPr bwMode="auto">
          <a:xfrm>
            <a:off x="4495800" y="438150"/>
            <a:ext cx="3973711" cy="3295650"/>
          </a:xfrm>
          <a:prstGeom prst="rect">
            <a:avLst/>
          </a:prstGeom>
          <a:noFill/>
          <a:ln w="12700" cap="flat">
            <a:noFill/>
            <a:miter lim="800000"/>
            <a:headEnd type="none" w="med" len="med"/>
            <a:tailEnd type="none" w="med" len="med"/>
          </a:ln>
        </p:spPr>
        <p:txBody>
          <a:bodyPr lIns="0" tIns="0" rIns="0" bIns="0"/>
          <a:lstStyle/>
          <a:p>
            <a:pPr marL="267881" indent="-267881">
              <a:spcAft>
                <a:spcPts val="1200"/>
              </a:spcAft>
              <a:buClr>
                <a:schemeClr val="tx1"/>
              </a:buClr>
              <a:buSzPct val="100000"/>
              <a:buFont typeface="Century Gothic" pitchFamily="34" charset="0"/>
              <a:buChar char="•"/>
            </a:pPr>
            <a:r>
              <a:rPr lang="en-US" sz="2400" dirty="0">
                <a:ea typeface="Century Gothic" pitchFamily="34" charset="0"/>
                <a:cs typeface="Century Gothic" pitchFamily="34" charset="0"/>
                <a:sym typeface="Century Gothic" pitchFamily="34" charset="0"/>
              </a:rPr>
              <a:t>Windows</a:t>
            </a:r>
          </a:p>
          <a:p>
            <a:pPr marL="267881" indent="-267881">
              <a:spcAft>
                <a:spcPts val="1200"/>
              </a:spcAft>
              <a:buClr>
                <a:schemeClr val="tx1"/>
              </a:buClr>
              <a:buSzPct val="100000"/>
              <a:buFont typeface="Century Gothic" pitchFamily="34" charset="0"/>
              <a:buChar char="•"/>
            </a:pPr>
            <a:r>
              <a:rPr lang="en-US" sz="2400" dirty="0">
                <a:ea typeface="Century Gothic" pitchFamily="34" charset="0"/>
                <a:cs typeface="Century Gothic" pitchFamily="34" charset="0"/>
                <a:sym typeface="Century Gothic" pitchFamily="34" charset="0"/>
              </a:rPr>
              <a:t>Icons</a:t>
            </a:r>
          </a:p>
          <a:p>
            <a:pPr marL="267881" indent="-267881">
              <a:spcAft>
                <a:spcPts val="1200"/>
              </a:spcAft>
              <a:buClr>
                <a:schemeClr val="tx1"/>
              </a:buClr>
              <a:buSzPct val="100000"/>
              <a:buFont typeface="Century Gothic" pitchFamily="34" charset="0"/>
              <a:buChar char="•"/>
            </a:pPr>
            <a:r>
              <a:rPr lang="en-US" sz="2400" dirty="0">
                <a:ea typeface="Century Gothic" pitchFamily="34" charset="0"/>
                <a:cs typeface="Century Gothic" pitchFamily="34" charset="0"/>
                <a:sym typeface="Century Gothic" pitchFamily="34" charset="0"/>
              </a:rPr>
              <a:t>Menus</a:t>
            </a:r>
          </a:p>
          <a:p>
            <a:pPr marL="267881" indent="-267881">
              <a:spcAft>
                <a:spcPts val="1200"/>
              </a:spcAft>
              <a:buClr>
                <a:schemeClr val="tx1"/>
              </a:buClr>
              <a:buSzPct val="100000"/>
              <a:buFont typeface="Century Gothic" pitchFamily="34" charset="0"/>
              <a:buChar char="•"/>
            </a:pPr>
            <a:r>
              <a:rPr lang="en-US" sz="2400" dirty="0">
                <a:ea typeface="Century Gothic" pitchFamily="34" charset="0"/>
                <a:cs typeface="Century Gothic" pitchFamily="34" charset="0"/>
                <a:sym typeface="Century Gothic" pitchFamily="34" charset="0"/>
              </a:rPr>
              <a:t>Desktop Metaphor</a:t>
            </a:r>
          </a:p>
          <a:p>
            <a:pPr marL="267881" indent="-267881">
              <a:spcAft>
                <a:spcPts val="1200"/>
              </a:spcAft>
              <a:buClr>
                <a:schemeClr val="tx1"/>
              </a:buClr>
              <a:buSzPct val="100000"/>
              <a:buFont typeface="Century Gothic" pitchFamily="34" charset="0"/>
              <a:buChar char="•"/>
            </a:pPr>
            <a:r>
              <a:rPr lang="en-US" sz="2400" dirty="0">
                <a:ea typeface="Century Gothic" pitchFamily="34" charset="0"/>
                <a:cs typeface="Century Gothic" pitchFamily="34" charset="0"/>
                <a:sym typeface="Century Gothic" pitchFamily="34" charset="0"/>
              </a:rPr>
              <a:t>WYSIWYG</a:t>
            </a:r>
          </a:p>
          <a:p>
            <a:pPr marL="267881" indent="-267881">
              <a:spcAft>
                <a:spcPts val="1200"/>
              </a:spcAft>
              <a:buClr>
                <a:schemeClr val="tx1"/>
              </a:buClr>
              <a:buSzPct val="100000"/>
              <a:buFont typeface="Century Gothic" pitchFamily="34" charset="0"/>
              <a:buChar char="•"/>
            </a:pPr>
            <a:r>
              <a:rPr lang="en-US" sz="2400" dirty="0">
                <a:ea typeface="Century Gothic" pitchFamily="34" charset="0"/>
                <a:cs typeface="Century Gothic" pitchFamily="34" charset="0"/>
                <a:sym typeface="Century Gothic" pitchFamily="34" charset="0"/>
              </a:rPr>
              <a:t>Direct Manipulation</a:t>
            </a:r>
          </a:p>
        </p:txBody>
      </p:sp>
      <p:sp>
        <p:nvSpPr>
          <p:cNvPr id="8" name="Date Placeholder 1"/>
          <p:cNvSpPr>
            <a:spLocks noGrp="1"/>
          </p:cNvSpPr>
          <p:nvPr>
            <p:ph type="dt" sz="half" idx="2"/>
          </p:nvPr>
        </p:nvSpPr>
        <p:spPr>
          <a:xfrm>
            <a:off x="228600" y="6386514"/>
            <a:ext cx="3657600" cy="365125"/>
          </a:xfrm>
        </p:spPr>
        <p:txBody>
          <a:bodyPr/>
          <a:lstStyle/>
          <a:p>
            <a:r>
              <a:rPr lang="en-US" dirty="0" smtClean="0"/>
              <a:t>10/19/2012  Slide </a:t>
            </a:r>
            <a:fld id="{2A60E8EA-E05C-4592-9DC8-DB093747B39F}" type="slidenum">
              <a:rPr lang="en-US" smtClean="0"/>
              <a:pPr/>
              <a:t>3</a:t>
            </a:fld>
            <a:endParaRPr lang="en-US" dirty="0" smtClean="0"/>
          </a:p>
          <a:p>
            <a:r>
              <a:rPr lang="en-US" dirty="0" smtClean="0"/>
              <a:t>© 2012 Sleight-of-Hand Studios and User-Centered Design</a:t>
            </a:r>
          </a:p>
          <a:p>
            <a:endParaRPr lang="en-US" dirty="0"/>
          </a:p>
        </p:txBody>
      </p:sp>
    </p:spTree>
  </p:cSld>
  <p:clrMapOvr>
    <a:masterClrMapping/>
  </p:clrMapOvr>
  <p:transition xmlns:p14="http://schemas.microsoft.com/office/powerpoint/2010/main" advTm="62"/>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Technology Advances First</a:t>
            </a:r>
            <a:endParaRPr lang="en-US" dirty="0"/>
          </a:p>
        </p:txBody>
      </p:sp>
      <p:sp>
        <p:nvSpPr>
          <p:cNvPr id="6" name="Date Placeholder 1"/>
          <p:cNvSpPr>
            <a:spLocks noGrp="1"/>
          </p:cNvSpPr>
          <p:nvPr>
            <p:ph type="dt" sz="half" idx="2"/>
          </p:nvPr>
        </p:nvSpPr>
        <p:spPr>
          <a:xfrm>
            <a:off x="228600" y="6386514"/>
            <a:ext cx="3657600" cy="365125"/>
          </a:xfrm>
        </p:spPr>
        <p:txBody>
          <a:bodyPr/>
          <a:lstStyle/>
          <a:p>
            <a:r>
              <a:rPr lang="en-US" dirty="0" smtClean="0"/>
              <a:t>10/19/2012  Slide </a:t>
            </a:r>
            <a:fld id="{2A60E8EA-E05C-4592-9DC8-DB093747B39F}" type="slidenum">
              <a:rPr lang="en-US" smtClean="0"/>
              <a:pPr/>
              <a:t>4</a:t>
            </a:fld>
            <a:endParaRPr lang="en-US" dirty="0" smtClean="0"/>
          </a:p>
          <a:p>
            <a:r>
              <a:rPr lang="en-US" dirty="0" smtClean="0"/>
              <a:t>© 2012 Sleight-of-Hand Studios and User-Centered Design</a:t>
            </a:r>
          </a:p>
          <a:p>
            <a:endParaRPr lang="en-US" dirty="0"/>
          </a:p>
        </p:txBody>
      </p:sp>
    </p:spTree>
  </p:cSld>
  <p:clrMapOvr>
    <a:masterClrMapping/>
  </p:clrMapOvr>
  <p:transition xmlns:p14="http://schemas.microsoft.com/office/powerpoint/2010/main" advTm="110"/>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p:cNvSpPr>
          <p:nvPr/>
        </p:nvSpPr>
        <p:spPr bwMode="auto">
          <a:xfrm>
            <a:off x="521493" y="1427202"/>
            <a:ext cx="1749453" cy="553998"/>
          </a:xfrm>
          <a:prstGeom prst="rect">
            <a:avLst/>
          </a:prstGeom>
          <a:noFill/>
          <a:ln w="12700" cap="flat">
            <a:noFill/>
            <a:miter lim="800000"/>
            <a:headEnd type="none" w="med" len="med"/>
            <a:tailEnd type="none" w="med" len="med"/>
          </a:ln>
        </p:spPr>
        <p:txBody>
          <a:bodyPr wrap="none" lIns="0" tIns="0" rIns="0" bIns="0">
            <a:spAutoFit/>
          </a:bodyPr>
          <a:lstStyle/>
          <a:p>
            <a:pPr algn="l"/>
            <a:r>
              <a:rPr lang="en-US" sz="3600" dirty="0">
                <a:cs typeface="Arial" pitchFamily="34" charset="0"/>
                <a:sym typeface="Arial" pitchFamily="34" charset="0"/>
              </a:rPr>
              <a:t>Windows</a:t>
            </a:r>
          </a:p>
        </p:txBody>
      </p:sp>
      <p:sp>
        <p:nvSpPr>
          <p:cNvPr id="10244" name="Rectangle 4"/>
          <p:cNvSpPr>
            <a:spLocks/>
          </p:cNvSpPr>
          <p:nvPr/>
        </p:nvSpPr>
        <p:spPr bwMode="auto">
          <a:xfrm>
            <a:off x="2861072" y="1427202"/>
            <a:ext cx="811119" cy="553998"/>
          </a:xfrm>
          <a:prstGeom prst="rect">
            <a:avLst/>
          </a:prstGeom>
          <a:noFill/>
          <a:ln w="12700" cap="flat">
            <a:noFill/>
            <a:miter lim="800000"/>
            <a:headEnd type="none" w="med" len="med"/>
            <a:tailEnd type="none" w="med" len="med"/>
          </a:ln>
        </p:spPr>
        <p:txBody>
          <a:bodyPr wrap="none" lIns="0" tIns="0" rIns="0" bIns="0">
            <a:spAutoFit/>
          </a:bodyPr>
          <a:lstStyle/>
          <a:p>
            <a:pPr algn="l"/>
            <a:r>
              <a:rPr lang="en-US" sz="3600" dirty="0">
                <a:cs typeface="Arial" pitchFamily="34" charset="0"/>
                <a:sym typeface="Arial" pitchFamily="34" charset="0"/>
              </a:rPr>
              <a:t>Mac</a:t>
            </a:r>
          </a:p>
        </p:txBody>
      </p:sp>
      <p:sp>
        <p:nvSpPr>
          <p:cNvPr id="10245" name="Rectangle 5"/>
          <p:cNvSpPr>
            <a:spLocks/>
          </p:cNvSpPr>
          <p:nvPr/>
        </p:nvSpPr>
        <p:spPr bwMode="auto">
          <a:xfrm>
            <a:off x="4343400" y="1427202"/>
            <a:ext cx="4482703" cy="526852"/>
          </a:xfrm>
          <a:prstGeom prst="rect">
            <a:avLst/>
          </a:prstGeom>
          <a:noFill/>
          <a:ln w="12700" cap="flat">
            <a:noFill/>
            <a:miter lim="800000"/>
            <a:headEnd type="none" w="med" len="med"/>
            <a:tailEnd type="none" w="med" len="med"/>
          </a:ln>
        </p:spPr>
        <p:txBody>
          <a:bodyPr lIns="0" tIns="0" rIns="0" bIns="0"/>
          <a:lstStyle/>
          <a:p>
            <a:pPr algn="l"/>
            <a:r>
              <a:rPr lang="en-US" sz="3600" dirty="0">
                <a:cs typeface="Arial" pitchFamily="34" charset="0"/>
                <a:sym typeface="Arial" pitchFamily="34" charset="0"/>
              </a:rPr>
              <a:t>Web-based Application</a:t>
            </a:r>
          </a:p>
        </p:txBody>
      </p:sp>
      <p:sp>
        <p:nvSpPr>
          <p:cNvPr id="8" name="Title 7"/>
          <p:cNvSpPr>
            <a:spLocks noGrp="1"/>
          </p:cNvSpPr>
          <p:nvPr>
            <p:ph type="title"/>
          </p:nvPr>
        </p:nvSpPr>
        <p:spPr/>
        <p:txBody>
          <a:bodyPr/>
          <a:lstStyle/>
          <a:p>
            <a:r>
              <a:rPr lang="en-US" dirty="0" smtClean="0">
                <a:solidFill>
                  <a:srgbClr val="FFFFFF"/>
                </a:solidFill>
              </a:rPr>
              <a:t>Client-servers and the Web</a:t>
            </a:r>
            <a:endParaRPr lang="en-US" dirty="0"/>
          </a:p>
        </p:txBody>
      </p:sp>
      <p:sp>
        <p:nvSpPr>
          <p:cNvPr id="9" name="Date Placeholder 1"/>
          <p:cNvSpPr>
            <a:spLocks noGrp="1"/>
          </p:cNvSpPr>
          <p:nvPr>
            <p:ph type="dt" sz="half" idx="2"/>
          </p:nvPr>
        </p:nvSpPr>
        <p:spPr>
          <a:xfrm>
            <a:off x="228600" y="6386514"/>
            <a:ext cx="3657600" cy="365125"/>
          </a:xfrm>
        </p:spPr>
        <p:txBody>
          <a:bodyPr/>
          <a:lstStyle/>
          <a:p>
            <a:r>
              <a:rPr lang="en-US" dirty="0" smtClean="0"/>
              <a:t>10/19/2012  Slide </a:t>
            </a:r>
            <a:fld id="{2A60E8EA-E05C-4592-9DC8-DB093747B39F}" type="slidenum">
              <a:rPr lang="en-US" smtClean="0"/>
              <a:pPr/>
              <a:t>5</a:t>
            </a:fld>
            <a:endParaRPr lang="en-US" dirty="0" smtClean="0"/>
          </a:p>
          <a:p>
            <a:r>
              <a:rPr lang="en-US" dirty="0" smtClean="0"/>
              <a:t>© 2012 Sleight-of-Hand Studios and User-Centered Design</a:t>
            </a:r>
          </a:p>
          <a:p>
            <a:endParaRPr lang="en-US" dirty="0"/>
          </a:p>
        </p:txBody>
      </p:sp>
    </p:spTree>
  </p:cSld>
  <p:clrMapOvr>
    <a:masterClrMapping/>
  </p:clrMapOvr>
  <p:transition xmlns:p14="http://schemas.microsoft.com/office/powerpoint/2010/main" advTm="514"/>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3" cstate="print"/>
          <a:srcRect l="23631" t="23631" r="23633" b="23633"/>
          <a:stretch>
            <a:fillRect/>
          </a:stretch>
        </p:blipFill>
        <p:spPr bwMode="auto">
          <a:xfrm>
            <a:off x="1078764" y="377727"/>
            <a:ext cx="2671630" cy="2671631"/>
          </a:xfrm>
          <a:prstGeom prst="rect">
            <a:avLst/>
          </a:prstGeom>
          <a:noFill/>
          <a:ln w="12700" cap="flat">
            <a:noFill/>
            <a:miter lim="800000"/>
            <a:headEnd/>
            <a:tailEnd/>
          </a:ln>
        </p:spPr>
      </p:pic>
      <p:pic>
        <p:nvPicPr>
          <p:cNvPr id="12292" name="Picture 4"/>
          <p:cNvPicPr>
            <a:picLocks noChangeAspect="1" noChangeArrowheads="1"/>
          </p:cNvPicPr>
          <p:nvPr/>
        </p:nvPicPr>
        <p:blipFill>
          <a:blip r:embed="rId4" cstate="print"/>
          <a:srcRect l="3125" t="14822" r="3125" b="14822"/>
          <a:stretch>
            <a:fillRect/>
          </a:stretch>
        </p:blipFill>
        <p:spPr bwMode="auto">
          <a:xfrm>
            <a:off x="4648200" y="304800"/>
            <a:ext cx="3775770" cy="2833855"/>
          </a:xfrm>
          <a:prstGeom prst="rect">
            <a:avLst/>
          </a:prstGeom>
          <a:noFill/>
          <a:ln w="12700" cap="flat">
            <a:noFill/>
            <a:miter lim="800000"/>
            <a:headEnd/>
            <a:tailEnd/>
          </a:ln>
        </p:spPr>
      </p:pic>
      <p:sp>
        <p:nvSpPr>
          <p:cNvPr id="7" name="Title 6"/>
          <p:cNvSpPr>
            <a:spLocks noGrp="1"/>
          </p:cNvSpPr>
          <p:nvPr>
            <p:ph type="title"/>
          </p:nvPr>
        </p:nvSpPr>
        <p:spPr/>
        <p:txBody>
          <a:bodyPr/>
          <a:lstStyle/>
          <a:p>
            <a:r>
              <a:rPr lang="en-US" dirty="0" smtClean="0">
                <a:solidFill>
                  <a:srgbClr val="FFFFFF"/>
                </a:solidFill>
              </a:rPr>
              <a:t>Displays</a:t>
            </a:r>
            <a:endParaRPr lang="en-US" dirty="0"/>
          </a:p>
        </p:txBody>
      </p:sp>
      <p:sp>
        <p:nvSpPr>
          <p:cNvPr id="8" name="Date Placeholder 1"/>
          <p:cNvSpPr>
            <a:spLocks noGrp="1"/>
          </p:cNvSpPr>
          <p:nvPr>
            <p:ph type="dt" sz="half" idx="2"/>
          </p:nvPr>
        </p:nvSpPr>
        <p:spPr>
          <a:xfrm>
            <a:off x="228600" y="6386514"/>
            <a:ext cx="3657600" cy="365125"/>
          </a:xfrm>
        </p:spPr>
        <p:txBody>
          <a:bodyPr/>
          <a:lstStyle/>
          <a:p>
            <a:r>
              <a:rPr lang="en-US" dirty="0" smtClean="0"/>
              <a:t>10/19/2012  Slide </a:t>
            </a:r>
            <a:fld id="{2A60E8EA-E05C-4592-9DC8-DB093747B39F}" type="slidenum">
              <a:rPr lang="en-US" smtClean="0"/>
              <a:pPr/>
              <a:t>6</a:t>
            </a:fld>
            <a:endParaRPr lang="en-US" dirty="0" smtClean="0"/>
          </a:p>
          <a:p>
            <a:r>
              <a:rPr lang="en-US" dirty="0" smtClean="0"/>
              <a:t>© 2012 Sleight-of-Hand Studios and User-Centered Design</a:t>
            </a:r>
          </a:p>
          <a:p>
            <a:endParaRPr lang="en-US" dirty="0"/>
          </a:p>
        </p:txBody>
      </p:sp>
    </p:spTree>
  </p:cSld>
  <p:clrMapOvr>
    <a:masterClrMapping/>
  </p:clrMapOvr>
  <p:transition xmlns:p14="http://schemas.microsoft.com/office/powerpoint/2010/main" advTm="125"/>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3" cstate="print"/>
          <a:srcRect l="27313" r="27313"/>
          <a:stretch>
            <a:fillRect/>
          </a:stretch>
        </p:blipFill>
        <p:spPr bwMode="auto">
          <a:xfrm>
            <a:off x="7315200" y="381000"/>
            <a:ext cx="801439" cy="1326059"/>
          </a:xfrm>
          <a:prstGeom prst="rect">
            <a:avLst/>
          </a:prstGeom>
          <a:noFill/>
          <a:ln w="12700" cap="flat">
            <a:noFill/>
            <a:miter lim="800000"/>
            <a:headEnd/>
            <a:tailEnd/>
          </a:ln>
        </p:spPr>
      </p:pic>
      <p:pic>
        <p:nvPicPr>
          <p:cNvPr id="14340" name="Picture 4"/>
          <p:cNvPicPr>
            <a:picLocks noChangeAspect="1" noChangeArrowheads="1"/>
          </p:cNvPicPr>
          <p:nvPr/>
        </p:nvPicPr>
        <p:blipFill>
          <a:blip r:embed="rId4" cstate="print"/>
          <a:srcRect/>
          <a:stretch>
            <a:fillRect/>
          </a:stretch>
        </p:blipFill>
        <p:spPr bwMode="auto">
          <a:xfrm>
            <a:off x="6477000" y="563240"/>
            <a:ext cx="779115" cy="1032495"/>
          </a:xfrm>
          <a:prstGeom prst="rect">
            <a:avLst/>
          </a:prstGeom>
          <a:noFill/>
          <a:ln w="12700" cap="flat">
            <a:noFill/>
            <a:miter lim="800000"/>
            <a:headEnd/>
            <a:tailEnd/>
          </a:ln>
        </p:spPr>
      </p:pic>
      <p:pic>
        <p:nvPicPr>
          <p:cNvPr id="14341" name="Picture 5"/>
          <p:cNvPicPr>
            <a:picLocks noChangeAspect="1" noChangeArrowheads="1"/>
          </p:cNvPicPr>
          <p:nvPr/>
        </p:nvPicPr>
        <p:blipFill>
          <a:blip r:embed="rId5" cstate="print"/>
          <a:srcRect/>
          <a:stretch>
            <a:fillRect/>
          </a:stretch>
        </p:blipFill>
        <p:spPr bwMode="auto">
          <a:xfrm>
            <a:off x="4876800" y="563240"/>
            <a:ext cx="1328291" cy="1035844"/>
          </a:xfrm>
          <a:prstGeom prst="rect">
            <a:avLst/>
          </a:prstGeom>
          <a:noFill/>
          <a:ln w="12700" cap="flat">
            <a:noFill/>
            <a:miter lim="800000"/>
            <a:headEnd/>
            <a:tailEnd/>
          </a:ln>
        </p:spPr>
      </p:pic>
      <p:pic>
        <p:nvPicPr>
          <p:cNvPr id="14342" name="Picture 6"/>
          <p:cNvPicPr>
            <a:picLocks noChangeAspect="1" noChangeArrowheads="1"/>
          </p:cNvPicPr>
          <p:nvPr/>
        </p:nvPicPr>
        <p:blipFill>
          <a:blip r:embed="rId6" cstate="print"/>
          <a:srcRect/>
          <a:stretch>
            <a:fillRect/>
          </a:stretch>
        </p:blipFill>
        <p:spPr bwMode="auto">
          <a:xfrm>
            <a:off x="1752600" y="563240"/>
            <a:ext cx="620613" cy="1001242"/>
          </a:xfrm>
          <a:prstGeom prst="rect">
            <a:avLst/>
          </a:prstGeom>
          <a:noFill/>
          <a:ln w="12700" cap="flat">
            <a:noFill/>
            <a:miter lim="800000"/>
            <a:headEnd/>
            <a:tailEnd/>
          </a:ln>
        </p:spPr>
      </p:pic>
      <p:pic>
        <p:nvPicPr>
          <p:cNvPr id="14343" name="Picture 7"/>
          <p:cNvPicPr>
            <a:picLocks noChangeAspect="1" noChangeArrowheads="1"/>
          </p:cNvPicPr>
          <p:nvPr/>
        </p:nvPicPr>
        <p:blipFill>
          <a:blip r:embed="rId7" cstate="print"/>
          <a:srcRect/>
          <a:stretch>
            <a:fillRect/>
          </a:stretch>
        </p:blipFill>
        <p:spPr bwMode="auto">
          <a:xfrm>
            <a:off x="2667000" y="563240"/>
            <a:ext cx="1927696" cy="1036960"/>
          </a:xfrm>
          <a:prstGeom prst="rect">
            <a:avLst/>
          </a:prstGeom>
          <a:noFill/>
          <a:ln w="12700" cap="flat">
            <a:noFill/>
            <a:miter lim="800000"/>
            <a:headEnd/>
            <a:tailEnd/>
          </a:ln>
        </p:spPr>
      </p:pic>
      <p:pic>
        <p:nvPicPr>
          <p:cNvPr id="14344" name="Picture 8"/>
          <p:cNvPicPr>
            <a:picLocks noChangeAspect="1" noChangeArrowheads="1"/>
          </p:cNvPicPr>
          <p:nvPr/>
        </p:nvPicPr>
        <p:blipFill>
          <a:blip r:embed="rId8" cstate="print"/>
          <a:srcRect l="3766" t="22552" r="3766" b="15161"/>
          <a:stretch>
            <a:fillRect/>
          </a:stretch>
        </p:blipFill>
        <p:spPr bwMode="auto">
          <a:xfrm>
            <a:off x="457200" y="2091333"/>
            <a:ext cx="2791643" cy="1439912"/>
          </a:xfrm>
          <a:prstGeom prst="rect">
            <a:avLst/>
          </a:prstGeom>
          <a:noFill/>
          <a:ln w="12700" cap="flat">
            <a:noFill/>
            <a:miter lim="800000"/>
            <a:headEnd/>
            <a:tailEnd/>
          </a:ln>
        </p:spPr>
      </p:pic>
      <p:pic>
        <p:nvPicPr>
          <p:cNvPr id="14345" name="Picture 9"/>
          <p:cNvPicPr>
            <a:picLocks noChangeAspect="1" noChangeArrowheads="1"/>
          </p:cNvPicPr>
          <p:nvPr/>
        </p:nvPicPr>
        <p:blipFill>
          <a:blip r:embed="rId9" cstate="print"/>
          <a:srcRect/>
          <a:stretch>
            <a:fillRect/>
          </a:stretch>
        </p:blipFill>
        <p:spPr bwMode="auto">
          <a:xfrm>
            <a:off x="3620392" y="2101379"/>
            <a:ext cx="1304851" cy="1419820"/>
          </a:xfrm>
          <a:prstGeom prst="rect">
            <a:avLst/>
          </a:prstGeom>
          <a:noFill/>
          <a:ln w="12700" cap="flat">
            <a:noFill/>
            <a:miter lim="800000"/>
            <a:headEnd/>
            <a:tailEnd/>
          </a:ln>
        </p:spPr>
      </p:pic>
      <p:pic>
        <p:nvPicPr>
          <p:cNvPr id="14346" name="Picture 10"/>
          <p:cNvPicPr>
            <a:picLocks noChangeAspect="1" noChangeArrowheads="1"/>
          </p:cNvPicPr>
          <p:nvPr/>
        </p:nvPicPr>
        <p:blipFill>
          <a:blip r:embed="rId10" cstate="print"/>
          <a:srcRect/>
          <a:stretch>
            <a:fillRect/>
          </a:stretch>
        </p:blipFill>
        <p:spPr bwMode="auto">
          <a:xfrm>
            <a:off x="5269663" y="1964978"/>
            <a:ext cx="3313180" cy="1692622"/>
          </a:xfrm>
          <a:prstGeom prst="rect">
            <a:avLst/>
          </a:prstGeom>
          <a:noFill/>
          <a:ln w="12700" cap="flat">
            <a:noFill/>
            <a:miter lim="800000"/>
            <a:headEnd/>
            <a:tailEnd/>
          </a:ln>
        </p:spPr>
      </p:pic>
      <p:pic>
        <p:nvPicPr>
          <p:cNvPr id="14347" name="Picture 11"/>
          <p:cNvPicPr>
            <a:picLocks noChangeAspect="1" noChangeArrowheads="1"/>
          </p:cNvPicPr>
          <p:nvPr/>
        </p:nvPicPr>
        <p:blipFill>
          <a:blip r:embed="rId11" cstate="print"/>
          <a:srcRect/>
          <a:stretch>
            <a:fillRect/>
          </a:stretch>
        </p:blipFill>
        <p:spPr bwMode="auto">
          <a:xfrm>
            <a:off x="685800" y="563240"/>
            <a:ext cx="757908" cy="946547"/>
          </a:xfrm>
          <a:prstGeom prst="rect">
            <a:avLst/>
          </a:prstGeom>
          <a:noFill/>
          <a:ln w="12700" cap="flat">
            <a:noFill/>
            <a:miter lim="800000"/>
            <a:headEnd/>
            <a:tailEnd/>
          </a:ln>
        </p:spPr>
      </p:pic>
      <p:sp>
        <p:nvSpPr>
          <p:cNvPr id="14" name="Title 13"/>
          <p:cNvSpPr>
            <a:spLocks noGrp="1"/>
          </p:cNvSpPr>
          <p:nvPr>
            <p:ph type="title"/>
          </p:nvPr>
        </p:nvSpPr>
        <p:spPr/>
        <p:txBody>
          <a:bodyPr/>
          <a:lstStyle/>
          <a:p>
            <a:r>
              <a:rPr lang="en-US" dirty="0" smtClean="0">
                <a:solidFill>
                  <a:srgbClr val="FFFFFF"/>
                </a:solidFill>
              </a:rPr>
              <a:t>New Devices – New Challenges</a:t>
            </a:r>
            <a:endParaRPr lang="en-US" dirty="0"/>
          </a:p>
        </p:txBody>
      </p:sp>
      <p:sp>
        <p:nvSpPr>
          <p:cNvPr id="15" name="Date Placeholder 1"/>
          <p:cNvSpPr>
            <a:spLocks noGrp="1"/>
          </p:cNvSpPr>
          <p:nvPr>
            <p:ph type="dt" sz="half" idx="2"/>
          </p:nvPr>
        </p:nvSpPr>
        <p:spPr>
          <a:xfrm>
            <a:off x="228600" y="6386514"/>
            <a:ext cx="3657600" cy="365125"/>
          </a:xfrm>
        </p:spPr>
        <p:txBody>
          <a:bodyPr/>
          <a:lstStyle/>
          <a:p>
            <a:r>
              <a:rPr lang="en-US" dirty="0" smtClean="0"/>
              <a:t>10/19/2012  Slide </a:t>
            </a:r>
            <a:fld id="{2A60E8EA-E05C-4592-9DC8-DB093747B39F}" type="slidenum">
              <a:rPr lang="en-US" smtClean="0"/>
              <a:pPr/>
              <a:t>7</a:t>
            </a:fld>
            <a:endParaRPr lang="en-US" dirty="0" smtClean="0"/>
          </a:p>
          <a:p>
            <a:r>
              <a:rPr lang="en-US" dirty="0" smtClean="0"/>
              <a:t>© 2012 Sleight-of-Hand Studios and User-Centered Design</a:t>
            </a:r>
          </a:p>
          <a:p>
            <a:endParaRPr lang="en-US" dirty="0"/>
          </a:p>
        </p:txBody>
      </p:sp>
    </p:spTree>
  </p:cSld>
  <p:clrMapOvr>
    <a:masterClrMapping/>
  </p:clrMapOvr>
  <p:transition xmlns:p14="http://schemas.microsoft.com/office/powerpoint/2010/main" advTm="93"/>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3" cstate="print"/>
          <a:srcRect/>
          <a:stretch>
            <a:fillRect/>
          </a:stretch>
        </p:blipFill>
        <p:spPr bwMode="auto">
          <a:xfrm>
            <a:off x="4876800" y="152400"/>
            <a:ext cx="4037335" cy="2678906"/>
          </a:xfrm>
          <a:prstGeom prst="rect">
            <a:avLst/>
          </a:prstGeom>
          <a:noFill/>
          <a:ln w="12700" cap="flat">
            <a:noFill/>
            <a:miter lim="800000"/>
            <a:headEnd/>
            <a:tailEnd/>
          </a:ln>
        </p:spPr>
      </p:pic>
      <p:pic>
        <p:nvPicPr>
          <p:cNvPr id="16386" name="Picture 2"/>
          <p:cNvPicPr>
            <a:picLocks noChangeAspect="1" noChangeArrowheads="1"/>
          </p:cNvPicPr>
          <p:nvPr/>
        </p:nvPicPr>
        <p:blipFill>
          <a:blip r:embed="rId4" cstate="print"/>
          <a:srcRect/>
          <a:stretch>
            <a:fillRect/>
          </a:stretch>
        </p:blipFill>
        <p:spPr bwMode="auto">
          <a:xfrm>
            <a:off x="4876800" y="3581400"/>
            <a:ext cx="4033986" cy="2491383"/>
          </a:xfrm>
          <a:prstGeom prst="rect">
            <a:avLst/>
          </a:prstGeom>
          <a:noFill/>
          <a:ln w="12700" cap="flat">
            <a:noFill/>
            <a:miter lim="800000"/>
            <a:headEnd/>
            <a:tailEnd/>
          </a:ln>
        </p:spPr>
      </p:pic>
      <p:pic>
        <p:nvPicPr>
          <p:cNvPr id="16387" name="Picture 3"/>
          <p:cNvPicPr>
            <a:picLocks noChangeAspect="1" noChangeArrowheads="1"/>
          </p:cNvPicPr>
          <p:nvPr/>
        </p:nvPicPr>
        <p:blipFill>
          <a:blip r:embed="rId5" cstate="print"/>
          <a:srcRect/>
          <a:stretch>
            <a:fillRect/>
          </a:stretch>
        </p:blipFill>
        <p:spPr bwMode="auto">
          <a:xfrm>
            <a:off x="304800" y="152400"/>
            <a:ext cx="3300219" cy="2679192"/>
          </a:xfrm>
          <a:prstGeom prst="rect">
            <a:avLst/>
          </a:prstGeom>
          <a:noFill/>
          <a:ln w="12700" cap="flat">
            <a:noFill/>
            <a:miter lim="800000"/>
            <a:headEnd/>
            <a:tailEnd/>
          </a:ln>
        </p:spPr>
      </p:pic>
      <p:sp>
        <p:nvSpPr>
          <p:cNvPr id="16389" name="Rectangle 5"/>
          <p:cNvSpPr>
            <a:spLocks noGrp="1" noChangeArrowheads="1"/>
          </p:cNvSpPr>
          <p:nvPr>
            <p:ph type="title" idx="4294967295"/>
          </p:nvPr>
        </p:nvSpPr>
        <p:spPr>
          <a:xfrm>
            <a:off x="914400" y="2286000"/>
            <a:ext cx="7358063" cy="1714500"/>
          </a:xfrm>
          <a:ln/>
        </p:spPr>
        <p:txBody>
          <a:bodyPr>
            <a:normAutofit/>
          </a:bodyPr>
          <a:lstStyle/>
          <a:p>
            <a:r>
              <a:rPr lang="en-US" sz="3600" dirty="0">
                <a:solidFill>
                  <a:srgbClr val="FFFFFF"/>
                </a:solidFill>
                <a:latin typeface="Hypatia Sans Pro Light" pitchFamily="34" charset="0"/>
              </a:rPr>
              <a:t>Should we care?</a:t>
            </a:r>
          </a:p>
        </p:txBody>
      </p:sp>
      <p:pic>
        <p:nvPicPr>
          <p:cNvPr id="16390" name="Picture 6"/>
          <p:cNvPicPr>
            <a:picLocks noChangeAspect="1" noChangeArrowheads="1"/>
          </p:cNvPicPr>
          <p:nvPr/>
        </p:nvPicPr>
        <p:blipFill>
          <a:blip r:embed="rId6" cstate="print"/>
          <a:srcRect/>
          <a:stretch>
            <a:fillRect/>
          </a:stretch>
        </p:blipFill>
        <p:spPr bwMode="auto">
          <a:xfrm>
            <a:off x="304800" y="3505200"/>
            <a:ext cx="3357563" cy="2813967"/>
          </a:xfrm>
          <a:prstGeom prst="rect">
            <a:avLst/>
          </a:prstGeom>
          <a:noFill/>
          <a:ln w="12700" cap="flat">
            <a:noFill/>
            <a:miter lim="800000"/>
            <a:headEnd/>
            <a:tailEnd/>
          </a:ln>
        </p:spPr>
      </p:pic>
      <p:sp>
        <p:nvSpPr>
          <p:cNvPr id="9" name="Date Placeholder 1"/>
          <p:cNvSpPr>
            <a:spLocks noGrp="1"/>
          </p:cNvSpPr>
          <p:nvPr>
            <p:ph type="dt" sz="half" idx="2"/>
          </p:nvPr>
        </p:nvSpPr>
        <p:spPr>
          <a:xfrm>
            <a:off x="228600" y="6386514"/>
            <a:ext cx="3657600" cy="365125"/>
          </a:xfrm>
        </p:spPr>
        <p:txBody>
          <a:bodyPr/>
          <a:lstStyle/>
          <a:p>
            <a:r>
              <a:rPr lang="en-US" dirty="0" smtClean="0"/>
              <a:t>10/19/2012  Slide </a:t>
            </a:r>
            <a:fld id="{2A60E8EA-E05C-4592-9DC8-DB093747B39F}" type="slidenum">
              <a:rPr lang="en-US" smtClean="0"/>
              <a:pPr/>
              <a:t>8</a:t>
            </a:fld>
            <a:endParaRPr lang="en-US" dirty="0" smtClean="0"/>
          </a:p>
          <a:p>
            <a:r>
              <a:rPr lang="en-US" dirty="0" smtClean="0"/>
              <a:t>© 2012 Sleight-of-Hand Studios and User-Centered Design</a:t>
            </a:r>
          </a:p>
          <a:p>
            <a:endParaRPr lang="en-US" dirty="0"/>
          </a:p>
        </p:txBody>
      </p:sp>
    </p:spTree>
  </p:cSld>
  <p:clrMapOvr>
    <a:masterClrMapping/>
  </p:clrMapOvr>
  <p:transition xmlns:p14="http://schemas.microsoft.com/office/powerpoint/2010/main" advTm="422"/>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2"/>
          </p:nvPr>
        </p:nvSpPr>
        <p:spPr>
          <a:xfrm>
            <a:off x="228600" y="6386514"/>
            <a:ext cx="3657600" cy="365125"/>
          </a:xfrm>
        </p:spPr>
        <p:txBody>
          <a:bodyPr/>
          <a:lstStyle/>
          <a:p>
            <a:r>
              <a:rPr lang="en-US" dirty="0" smtClean="0"/>
              <a:t>10/19/2012  Slide </a:t>
            </a:r>
            <a:fld id="{2A60E8EA-E05C-4592-9DC8-DB093747B39F}" type="slidenum">
              <a:rPr lang="en-US" smtClean="0"/>
              <a:pPr/>
              <a:t>9</a:t>
            </a:fld>
            <a:endParaRPr lang="en-US" dirty="0" smtClean="0"/>
          </a:p>
          <a:p>
            <a:r>
              <a:rPr lang="en-US" dirty="0" smtClean="0"/>
              <a:t>© 2012 Sleight-of-Hand Studios and User-Centered Design</a:t>
            </a:r>
          </a:p>
          <a:p>
            <a:endParaRPr lang="en-US" dirty="0"/>
          </a:p>
        </p:txBody>
      </p:sp>
      <p:sp>
        <p:nvSpPr>
          <p:cNvPr id="6" name="Title 5"/>
          <p:cNvSpPr>
            <a:spLocks noGrp="1"/>
          </p:cNvSpPr>
          <p:nvPr>
            <p:ph type="title"/>
          </p:nvPr>
        </p:nvSpPr>
        <p:spPr/>
        <p:txBody>
          <a:bodyPr>
            <a:normAutofit/>
          </a:bodyPr>
          <a:lstStyle/>
          <a:p>
            <a:r>
              <a:rPr lang="en-US" dirty="0" smtClean="0">
                <a:ea typeface="Century Gothic" pitchFamily="34" charset="0"/>
                <a:cs typeface="Century Gothic" pitchFamily="34" charset="0"/>
                <a:sym typeface="Century Gothic" pitchFamily="34" charset="0"/>
              </a:rPr>
              <a:t>What do we do?</a:t>
            </a:r>
            <a:endParaRPr lang="en-US" dirty="0"/>
          </a:p>
        </p:txBody>
      </p:sp>
    </p:spTree>
  </p:cSld>
  <p:clrMapOvr>
    <a:masterClrMapping/>
  </p:clrMapOvr>
  <p:transition xmlns:p14="http://schemas.microsoft.com/office/powerpoint/2010/main" advTm="62"/>
  <p:timing>
    <p:tnLst>
      <p:par>
        <p:cTn xmlns:p14="http://schemas.microsoft.com/office/powerpoint/2010/main" id="1" dur="indefinite" restart="never" nodeType="tmRoot"/>
      </p:par>
    </p:tnLst>
  </p:timing>
</p:sld>
</file>

<file path=ppt/theme/theme1.xml><?xml version="1.0" encoding="utf-8"?>
<a:theme xmlns:a="http://schemas.openxmlformats.org/drawingml/2006/main" name="soh">
  <a:themeElements>
    <a:clrScheme name="Custom 2">
      <a:dk1>
        <a:sysClr val="windowText" lastClr="000000"/>
      </a:dk1>
      <a:lt1>
        <a:sysClr val="window" lastClr="FFFFFF"/>
      </a:lt1>
      <a:dk2>
        <a:srgbClr val="1F497D"/>
      </a:dk2>
      <a:lt2>
        <a:srgbClr val="EEECE1"/>
      </a:lt2>
      <a:accent1>
        <a:srgbClr val="366092"/>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5213</TotalTime>
  <Words>2615</Words>
  <Application>Microsoft Macintosh PowerPoint</Application>
  <PresentationFormat>On-screen Show (4:3)</PresentationFormat>
  <Paragraphs>261</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soh</vt:lpstr>
      <vt:lpstr>A Site for All Eyes – Considerations for Responsive Design  October 19, 2012</vt:lpstr>
      <vt:lpstr>August, 1981</vt:lpstr>
      <vt:lpstr>Hardware/IDx from the Xerox 8010</vt:lpstr>
      <vt:lpstr>Technology Advances First</vt:lpstr>
      <vt:lpstr>Client-servers and the Web</vt:lpstr>
      <vt:lpstr>Displays</vt:lpstr>
      <vt:lpstr>New Devices – New Challenges</vt:lpstr>
      <vt:lpstr>Should we care?</vt:lpstr>
      <vt:lpstr>What do we do?</vt:lpstr>
      <vt:lpstr>PowerPoint Presentation</vt:lpstr>
      <vt:lpstr>Overview</vt:lpstr>
      <vt:lpstr>PowerPoint Presentation</vt:lpstr>
      <vt:lpstr>PowerPoint Presentation</vt:lpstr>
      <vt:lpstr>August 29, 2012</vt:lpstr>
      <vt:lpstr>Behavioral Issues</vt:lpstr>
      <vt:lpstr>Menus</vt:lpstr>
      <vt:lpstr>Responsive Typography</vt:lpstr>
      <vt:lpstr>A Viable Process</vt:lpstr>
      <vt:lpstr>PowerPoint Presentation</vt:lpstr>
      <vt:lpstr>Performance</vt:lpstr>
      <vt:lpstr>Wrap it Up</vt:lpstr>
      <vt:lpstr>Resources</vt:lpstr>
    </vt:vector>
  </TitlesOfParts>
  <Company>your company name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Site for All Eyes</dc:title>
  <dc:creator>Dori Kelner</dc:creator>
  <cp:lastModifiedBy>Howard Killam</cp:lastModifiedBy>
  <cp:revision>208</cp:revision>
  <dcterms:created xsi:type="dcterms:W3CDTF">2012-10-14T20:19:18Z</dcterms:created>
  <dcterms:modified xsi:type="dcterms:W3CDTF">2012-10-31T17:13:53Z</dcterms:modified>
</cp:coreProperties>
</file>