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embeddings/oleObject1.bin" ContentType="application/vnd.openxmlformats-officedocument.oleObject"/>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embeddings/oleObject2.bin" ContentType="application/vnd.openxmlformats-officedocument.oleObject"/>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143"/>
  </p:notesMasterIdLst>
  <p:sldIdLst>
    <p:sldId id="271" r:id="rId2"/>
    <p:sldId id="323" r:id="rId3"/>
    <p:sldId id="272" r:id="rId4"/>
    <p:sldId id="276" r:id="rId5"/>
    <p:sldId id="274" r:id="rId6"/>
    <p:sldId id="275" r:id="rId7"/>
    <p:sldId id="277" r:id="rId8"/>
    <p:sldId id="278" r:id="rId9"/>
    <p:sldId id="322" r:id="rId10"/>
    <p:sldId id="688" r:id="rId11"/>
    <p:sldId id="324" r:id="rId12"/>
    <p:sldId id="325" r:id="rId13"/>
    <p:sldId id="326" r:id="rId14"/>
    <p:sldId id="327" r:id="rId15"/>
    <p:sldId id="543" r:id="rId16"/>
    <p:sldId id="689" r:id="rId17"/>
    <p:sldId id="328" r:id="rId18"/>
    <p:sldId id="329" r:id="rId19"/>
    <p:sldId id="526" r:id="rId20"/>
    <p:sldId id="527" r:id="rId21"/>
    <p:sldId id="528" r:id="rId22"/>
    <p:sldId id="529" r:id="rId23"/>
    <p:sldId id="530" r:id="rId24"/>
    <p:sldId id="531" r:id="rId25"/>
    <p:sldId id="532" r:id="rId26"/>
    <p:sldId id="533" r:id="rId27"/>
    <p:sldId id="534" r:id="rId28"/>
    <p:sldId id="696" r:id="rId29"/>
    <p:sldId id="697" r:id="rId30"/>
    <p:sldId id="537" r:id="rId31"/>
    <p:sldId id="538" r:id="rId32"/>
    <p:sldId id="539" r:id="rId33"/>
    <p:sldId id="540" r:id="rId34"/>
    <p:sldId id="541" r:id="rId35"/>
    <p:sldId id="542" r:id="rId36"/>
    <p:sldId id="585" r:id="rId37"/>
    <p:sldId id="690" r:id="rId38"/>
    <p:sldId id="617" r:id="rId39"/>
    <p:sldId id="628" r:id="rId40"/>
    <p:sldId id="623" r:id="rId41"/>
    <p:sldId id="626" r:id="rId42"/>
    <p:sldId id="687" r:id="rId43"/>
    <p:sldId id="629" r:id="rId44"/>
    <p:sldId id="630" r:id="rId45"/>
    <p:sldId id="631" r:id="rId46"/>
    <p:sldId id="632" r:id="rId47"/>
    <p:sldId id="633" r:id="rId48"/>
    <p:sldId id="634" r:id="rId49"/>
    <p:sldId id="635" r:id="rId50"/>
    <p:sldId id="636" r:id="rId51"/>
    <p:sldId id="637" r:id="rId52"/>
    <p:sldId id="638" r:id="rId53"/>
    <p:sldId id="639" r:id="rId54"/>
    <p:sldId id="640" r:id="rId55"/>
    <p:sldId id="641" r:id="rId56"/>
    <p:sldId id="642" r:id="rId57"/>
    <p:sldId id="643" r:id="rId58"/>
    <p:sldId id="644" r:id="rId59"/>
    <p:sldId id="650" r:id="rId60"/>
    <p:sldId id="649" r:id="rId61"/>
    <p:sldId id="647" r:id="rId62"/>
    <p:sldId id="648" r:id="rId63"/>
    <p:sldId id="692" r:id="rId64"/>
    <p:sldId id="651" r:id="rId65"/>
    <p:sldId id="652" r:id="rId66"/>
    <p:sldId id="653" r:id="rId67"/>
    <p:sldId id="693" r:id="rId68"/>
    <p:sldId id="654" r:id="rId69"/>
    <p:sldId id="655" r:id="rId70"/>
    <p:sldId id="656" r:id="rId71"/>
    <p:sldId id="657" r:id="rId72"/>
    <p:sldId id="658" r:id="rId73"/>
    <p:sldId id="659" r:id="rId74"/>
    <p:sldId id="694" r:id="rId75"/>
    <p:sldId id="660" r:id="rId76"/>
    <p:sldId id="661" r:id="rId77"/>
    <p:sldId id="662" r:id="rId78"/>
    <p:sldId id="663" r:id="rId79"/>
    <p:sldId id="698" r:id="rId80"/>
    <p:sldId id="699" r:id="rId81"/>
    <p:sldId id="664" r:id="rId82"/>
    <p:sldId id="665" r:id="rId83"/>
    <p:sldId id="666" r:id="rId84"/>
    <p:sldId id="667" r:id="rId85"/>
    <p:sldId id="668" r:id="rId86"/>
    <p:sldId id="695" r:id="rId87"/>
    <p:sldId id="669" r:id="rId88"/>
    <p:sldId id="671" r:id="rId89"/>
    <p:sldId id="672" r:id="rId90"/>
    <p:sldId id="673" r:id="rId91"/>
    <p:sldId id="674" r:id="rId92"/>
    <p:sldId id="675" r:id="rId93"/>
    <p:sldId id="676" r:id="rId94"/>
    <p:sldId id="677" r:id="rId95"/>
    <p:sldId id="679" r:id="rId96"/>
    <p:sldId id="680" r:id="rId97"/>
    <p:sldId id="681" r:id="rId98"/>
    <p:sldId id="682" r:id="rId99"/>
    <p:sldId id="683" r:id="rId100"/>
    <p:sldId id="684" r:id="rId101"/>
    <p:sldId id="685" r:id="rId102"/>
    <p:sldId id="686" r:id="rId103"/>
    <p:sldId id="622" r:id="rId104"/>
    <p:sldId id="627" r:id="rId105"/>
    <p:sldId id="621" r:id="rId106"/>
    <p:sldId id="619" r:id="rId107"/>
    <p:sldId id="618" r:id="rId108"/>
    <p:sldId id="587" r:id="rId109"/>
    <p:sldId id="347" r:id="rId110"/>
    <p:sldId id="588" r:id="rId111"/>
    <p:sldId id="333" r:id="rId112"/>
    <p:sldId id="407" r:id="rId113"/>
    <p:sldId id="334" r:id="rId114"/>
    <p:sldId id="336" r:id="rId115"/>
    <p:sldId id="335" r:id="rId116"/>
    <p:sldId id="338" r:id="rId117"/>
    <p:sldId id="340" r:id="rId118"/>
    <p:sldId id="341" r:id="rId119"/>
    <p:sldId id="409" r:id="rId120"/>
    <p:sldId id="342" r:id="rId121"/>
    <p:sldId id="493" r:id="rId122"/>
    <p:sldId id="616" r:id="rId123"/>
    <p:sldId id="573" r:id="rId124"/>
    <p:sldId id="574" r:id="rId125"/>
    <p:sldId id="575" r:id="rId126"/>
    <p:sldId id="576" r:id="rId127"/>
    <p:sldId id="580" r:id="rId128"/>
    <p:sldId id="581" r:id="rId129"/>
    <p:sldId id="582" r:id="rId130"/>
    <p:sldId id="365" r:id="rId131"/>
    <p:sldId id="513" r:id="rId132"/>
    <p:sldId id="411" r:id="rId133"/>
    <p:sldId id="412" r:id="rId134"/>
    <p:sldId id="610" r:id="rId135"/>
    <p:sldId id="391" r:id="rId136"/>
    <p:sldId id="609" r:id="rId137"/>
    <p:sldId id="392" r:id="rId138"/>
    <p:sldId id="395" r:id="rId139"/>
    <p:sldId id="393" r:id="rId140"/>
    <p:sldId id="611" r:id="rId141"/>
    <p:sldId id="700" r:id="rId1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8" autoAdjust="0"/>
    <p:restoredTop sz="94660"/>
  </p:normalViewPr>
  <p:slideViewPr>
    <p:cSldViewPr>
      <p:cViewPr varScale="1">
        <p:scale>
          <a:sx n="130" d="100"/>
          <a:sy n="130" d="100"/>
        </p:scale>
        <p:origin x="-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40" Type="http://schemas.openxmlformats.org/officeDocument/2006/relationships/slide" Target="slides/slide139.xml"/><Relationship Id="rId141" Type="http://schemas.openxmlformats.org/officeDocument/2006/relationships/slide" Target="slides/slide140.xml"/><Relationship Id="rId142" Type="http://schemas.openxmlformats.org/officeDocument/2006/relationships/slide" Target="slides/slide141.xml"/><Relationship Id="rId143" Type="http://schemas.openxmlformats.org/officeDocument/2006/relationships/notesMaster" Target="notesMasters/notesMaster1.xml"/><Relationship Id="rId144" Type="http://schemas.openxmlformats.org/officeDocument/2006/relationships/printerSettings" Target="printerSettings/printerSettings1.bin"/><Relationship Id="rId145" Type="http://schemas.openxmlformats.org/officeDocument/2006/relationships/presProps" Target="presProps.xml"/><Relationship Id="rId146" Type="http://schemas.openxmlformats.org/officeDocument/2006/relationships/viewProps" Target="viewProps.xml"/><Relationship Id="rId147" Type="http://schemas.openxmlformats.org/officeDocument/2006/relationships/theme" Target="theme/theme1.xml"/><Relationship Id="rId1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Bill\Local%20Settings\Temporary%20Internet%20Files\Content.Outlook\ELJ3C7AZ\Timing%20histograms%2010%2001%2007.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Bill\Local%20Settings\Temporary%20Internet%20Files\Content.Outlook\ELJ3C7AZ\Timing%20histograms%2010%2001%2007.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invertIfNegative val="0"/>
          <c:cat>
            <c:numRef>
              <c:f>'Performance Timing'!$N$15:$N$39</c:f>
              <c:numCache>
                <c:formatCode>General</c:formatCode>
                <c:ptCount val="25"/>
                <c:pt idx="0">
                  <c:v>150.0</c:v>
                </c:pt>
                <c:pt idx="1">
                  <c:v>200.0</c:v>
                </c:pt>
                <c:pt idx="2">
                  <c:v>250.0</c:v>
                </c:pt>
                <c:pt idx="3">
                  <c:v>300.0</c:v>
                </c:pt>
                <c:pt idx="4">
                  <c:v>350.0</c:v>
                </c:pt>
                <c:pt idx="5">
                  <c:v>400.0</c:v>
                </c:pt>
                <c:pt idx="6">
                  <c:v>450.0</c:v>
                </c:pt>
                <c:pt idx="7">
                  <c:v>500.0</c:v>
                </c:pt>
                <c:pt idx="8">
                  <c:v>550.0</c:v>
                </c:pt>
                <c:pt idx="9">
                  <c:v>600.0</c:v>
                </c:pt>
                <c:pt idx="10">
                  <c:v>650.0</c:v>
                </c:pt>
                <c:pt idx="11">
                  <c:v>700.0</c:v>
                </c:pt>
                <c:pt idx="12">
                  <c:v>750.0</c:v>
                </c:pt>
                <c:pt idx="13">
                  <c:v>800.0</c:v>
                </c:pt>
                <c:pt idx="14">
                  <c:v>850.0</c:v>
                </c:pt>
                <c:pt idx="15">
                  <c:v>900.0</c:v>
                </c:pt>
                <c:pt idx="16">
                  <c:v>950.0</c:v>
                </c:pt>
                <c:pt idx="17">
                  <c:v>1000.0</c:v>
                </c:pt>
                <c:pt idx="18">
                  <c:v>1050.0</c:v>
                </c:pt>
                <c:pt idx="19">
                  <c:v>1100.0</c:v>
                </c:pt>
                <c:pt idx="20">
                  <c:v>1150.0</c:v>
                </c:pt>
                <c:pt idx="21">
                  <c:v>1200.0</c:v>
                </c:pt>
                <c:pt idx="22">
                  <c:v>1250.0</c:v>
                </c:pt>
                <c:pt idx="23">
                  <c:v>1300.0</c:v>
                </c:pt>
                <c:pt idx="24">
                  <c:v>1350.0</c:v>
                </c:pt>
              </c:numCache>
            </c:numRef>
          </c:cat>
          <c:val>
            <c:numRef>
              <c:f>'Performance Timing'!$U$47:$U$71</c:f>
              <c:numCache>
                <c:formatCode>General</c:formatCode>
                <c:ptCount val="25"/>
                <c:pt idx="0">
                  <c:v>0.0</c:v>
                </c:pt>
                <c:pt idx="1">
                  <c:v>0.0</c:v>
                </c:pt>
                <c:pt idx="2">
                  <c:v>0.0</c:v>
                </c:pt>
                <c:pt idx="3">
                  <c:v>1.0</c:v>
                </c:pt>
                <c:pt idx="4">
                  <c:v>1.0</c:v>
                </c:pt>
                <c:pt idx="5">
                  <c:v>0.0</c:v>
                </c:pt>
                <c:pt idx="6">
                  <c:v>2.0</c:v>
                </c:pt>
                <c:pt idx="7">
                  <c:v>5.0</c:v>
                </c:pt>
                <c:pt idx="8">
                  <c:v>5.0</c:v>
                </c:pt>
                <c:pt idx="9">
                  <c:v>9.0</c:v>
                </c:pt>
                <c:pt idx="10">
                  <c:v>7.0</c:v>
                </c:pt>
                <c:pt idx="11">
                  <c:v>4.0</c:v>
                </c:pt>
                <c:pt idx="12">
                  <c:v>4.0</c:v>
                </c:pt>
                <c:pt idx="13">
                  <c:v>5.0</c:v>
                </c:pt>
                <c:pt idx="14">
                  <c:v>2.0</c:v>
                </c:pt>
                <c:pt idx="15">
                  <c:v>2.0</c:v>
                </c:pt>
                <c:pt idx="16">
                  <c:v>0.0</c:v>
                </c:pt>
                <c:pt idx="17">
                  <c:v>2.0</c:v>
                </c:pt>
                <c:pt idx="18">
                  <c:v>0.0</c:v>
                </c:pt>
                <c:pt idx="19">
                  <c:v>0.0</c:v>
                </c:pt>
                <c:pt idx="20">
                  <c:v>0.0</c:v>
                </c:pt>
                <c:pt idx="21">
                  <c:v>1.0</c:v>
                </c:pt>
                <c:pt idx="22">
                  <c:v>0.0</c:v>
                </c:pt>
                <c:pt idx="23">
                  <c:v>0.0</c:v>
                </c:pt>
                <c:pt idx="24">
                  <c:v>0.0</c:v>
                </c:pt>
              </c:numCache>
            </c:numRef>
          </c:val>
        </c:ser>
        <c:dLbls>
          <c:showLegendKey val="0"/>
          <c:showVal val="0"/>
          <c:showCatName val="0"/>
          <c:showSerName val="0"/>
          <c:showPercent val="0"/>
          <c:showBubbleSize val="0"/>
        </c:dLbls>
        <c:gapWidth val="150"/>
        <c:axId val="669040120"/>
        <c:axId val="660607272"/>
      </c:barChart>
      <c:catAx>
        <c:axId val="669040120"/>
        <c:scaling>
          <c:orientation val="minMax"/>
        </c:scaling>
        <c:delete val="0"/>
        <c:axPos val="b"/>
        <c:title>
          <c:tx>
            <c:rich>
              <a:bodyPr/>
              <a:lstStyle/>
              <a:p>
                <a:pPr>
                  <a:defRPr/>
                </a:pPr>
                <a:r>
                  <a:rPr lang="en-US"/>
                  <a:t>System A: ToT</a:t>
                </a:r>
                <a:r>
                  <a:rPr lang="en-US" baseline="0"/>
                  <a:t> </a:t>
                </a:r>
                <a:r>
                  <a:rPr lang="en-US"/>
                  <a:t>Time in Seconds</a:t>
                </a:r>
              </a:p>
            </c:rich>
          </c:tx>
          <c:layout>
            <c:manualLayout>
              <c:xMode val="edge"/>
              <c:yMode val="edge"/>
              <c:x val="0.362091426071741"/>
              <c:y val="0.878680373286674"/>
            </c:manualLayout>
          </c:layout>
          <c:overlay val="0"/>
        </c:title>
        <c:numFmt formatCode="General" sourceLinked="1"/>
        <c:majorTickMark val="out"/>
        <c:minorTickMark val="none"/>
        <c:tickLblPos val="nextTo"/>
        <c:crossAx val="660607272"/>
        <c:crosses val="autoZero"/>
        <c:auto val="1"/>
        <c:lblAlgn val="ctr"/>
        <c:lblOffset val="100"/>
        <c:noMultiLvlLbl val="0"/>
      </c:catAx>
      <c:valAx>
        <c:axId val="660607272"/>
        <c:scaling>
          <c:orientation val="minMax"/>
        </c:scaling>
        <c:delete val="0"/>
        <c:axPos val="l"/>
        <c:majorGridlines/>
        <c:title>
          <c:tx>
            <c:rich>
              <a:bodyPr rot="-5400000" vert="horz"/>
              <a:lstStyle/>
              <a:p>
                <a:pPr>
                  <a:defRPr/>
                </a:pPr>
                <a:r>
                  <a:rPr lang="en-US" dirty="0"/>
                  <a:t>Number of </a:t>
                </a:r>
                <a:r>
                  <a:rPr lang="en-US" dirty="0" smtClean="0"/>
                  <a:t>Individuals  </a:t>
                </a:r>
                <a:endParaRPr lang="en-US" dirty="0"/>
              </a:p>
            </c:rich>
          </c:tx>
          <c:layout>
            <c:manualLayout>
              <c:xMode val="edge"/>
              <c:yMode val="edge"/>
              <c:x val="0.025"/>
              <c:y val="0.100059617547806"/>
            </c:manualLayout>
          </c:layout>
          <c:overlay val="0"/>
        </c:title>
        <c:numFmt formatCode="General" sourceLinked="1"/>
        <c:majorTickMark val="out"/>
        <c:minorTickMark val="none"/>
        <c:tickLblPos val="nextTo"/>
        <c:crossAx val="66904012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invertIfNegative val="0"/>
          <c:cat>
            <c:numRef>
              <c:f>'Performance Timing'!$K$4:$K$28</c:f>
              <c:numCache>
                <c:formatCode>General</c:formatCode>
                <c:ptCount val="25"/>
                <c:pt idx="0">
                  <c:v>150.0</c:v>
                </c:pt>
                <c:pt idx="1">
                  <c:v>200.0</c:v>
                </c:pt>
                <c:pt idx="2">
                  <c:v>250.0</c:v>
                </c:pt>
                <c:pt idx="3">
                  <c:v>300.0</c:v>
                </c:pt>
                <c:pt idx="4">
                  <c:v>350.0</c:v>
                </c:pt>
                <c:pt idx="5">
                  <c:v>400.0</c:v>
                </c:pt>
                <c:pt idx="6">
                  <c:v>450.0</c:v>
                </c:pt>
                <c:pt idx="7">
                  <c:v>500.0</c:v>
                </c:pt>
                <c:pt idx="8">
                  <c:v>550.0</c:v>
                </c:pt>
                <c:pt idx="9">
                  <c:v>600.0</c:v>
                </c:pt>
                <c:pt idx="10">
                  <c:v>650.0</c:v>
                </c:pt>
                <c:pt idx="11">
                  <c:v>700.0</c:v>
                </c:pt>
                <c:pt idx="12">
                  <c:v>750.0</c:v>
                </c:pt>
                <c:pt idx="13">
                  <c:v>800.0</c:v>
                </c:pt>
                <c:pt idx="14">
                  <c:v>850.0</c:v>
                </c:pt>
                <c:pt idx="15">
                  <c:v>900.0</c:v>
                </c:pt>
                <c:pt idx="16">
                  <c:v>950.0</c:v>
                </c:pt>
                <c:pt idx="17">
                  <c:v>1000.0</c:v>
                </c:pt>
                <c:pt idx="18">
                  <c:v>1050.0</c:v>
                </c:pt>
                <c:pt idx="19">
                  <c:v>1100.0</c:v>
                </c:pt>
                <c:pt idx="20">
                  <c:v>1150.0</c:v>
                </c:pt>
                <c:pt idx="21">
                  <c:v>1200.0</c:v>
                </c:pt>
                <c:pt idx="22">
                  <c:v>1250.0</c:v>
                </c:pt>
                <c:pt idx="23">
                  <c:v>1300.0</c:v>
                </c:pt>
                <c:pt idx="24">
                  <c:v>1350.0</c:v>
                </c:pt>
              </c:numCache>
            </c:numRef>
          </c:cat>
          <c:val>
            <c:numRef>
              <c:f>'Performance Timing'!$R$28:$R$52</c:f>
              <c:numCache>
                <c:formatCode>General</c:formatCode>
                <c:ptCount val="25"/>
                <c:pt idx="0">
                  <c:v>0.0</c:v>
                </c:pt>
                <c:pt idx="1">
                  <c:v>0.0</c:v>
                </c:pt>
                <c:pt idx="2">
                  <c:v>0.0</c:v>
                </c:pt>
                <c:pt idx="3">
                  <c:v>0.0</c:v>
                </c:pt>
                <c:pt idx="4">
                  <c:v>0.0</c:v>
                </c:pt>
                <c:pt idx="5">
                  <c:v>0.0</c:v>
                </c:pt>
                <c:pt idx="6">
                  <c:v>2.0</c:v>
                </c:pt>
                <c:pt idx="7">
                  <c:v>1.0</c:v>
                </c:pt>
                <c:pt idx="8">
                  <c:v>8.0</c:v>
                </c:pt>
                <c:pt idx="9">
                  <c:v>3.0</c:v>
                </c:pt>
                <c:pt idx="10">
                  <c:v>5.0</c:v>
                </c:pt>
                <c:pt idx="11">
                  <c:v>3.0</c:v>
                </c:pt>
                <c:pt idx="12">
                  <c:v>5.0</c:v>
                </c:pt>
                <c:pt idx="13">
                  <c:v>3.0</c:v>
                </c:pt>
                <c:pt idx="14">
                  <c:v>2.0</c:v>
                </c:pt>
                <c:pt idx="15">
                  <c:v>4.0</c:v>
                </c:pt>
                <c:pt idx="16">
                  <c:v>6.0</c:v>
                </c:pt>
                <c:pt idx="17">
                  <c:v>0.0</c:v>
                </c:pt>
                <c:pt idx="18">
                  <c:v>1.0</c:v>
                </c:pt>
                <c:pt idx="19">
                  <c:v>1.0</c:v>
                </c:pt>
                <c:pt idx="20">
                  <c:v>1.0</c:v>
                </c:pt>
                <c:pt idx="21">
                  <c:v>0.0</c:v>
                </c:pt>
                <c:pt idx="22">
                  <c:v>1.0</c:v>
                </c:pt>
                <c:pt idx="23">
                  <c:v>0.0</c:v>
                </c:pt>
                <c:pt idx="24">
                  <c:v>1.0</c:v>
                </c:pt>
              </c:numCache>
            </c:numRef>
          </c:val>
        </c:ser>
        <c:dLbls>
          <c:showLegendKey val="0"/>
          <c:showVal val="0"/>
          <c:showCatName val="0"/>
          <c:showSerName val="0"/>
          <c:showPercent val="0"/>
          <c:showBubbleSize val="0"/>
        </c:dLbls>
        <c:gapWidth val="150"/>
        <c:axId val="660630872"/>
        <c:axId val="660636680"/>
      </c:barChart>
      <c:catAx>
        <c:axId val="660630872"/>
        <c:scaling>
          <c:orientation val="minMax"/>
        </c:scaling>
        <c:delete val="0"/>
        <c:axPos val="b"/>
        <c:title>
          <c:tx>
            <c:rich>
              <a:bodyPr/>
              <a:lstStyle/>
              <a:p>
                <a:pPr>
                  <a:defRPr/>
                </a:pPr>
                <a:r>
                  <a:rPr lang="en-US" dirty="0" smtClean="0"/>
                  <a:t>System B: </a:t>
                </a:r>
                <a:r>
                  <a:rPr lang="en-US" dirty="0" err="1" smtClean="0"/>
                  <a:t>ToT</a:t>
                </a:r>
                <a:r>
                  <a:rPr lang="en-US" dirty="0" smtClean="0"/>
                  <a:t> </a:t>
                </a:r>
                <a:r>
                  <a:rPr lang="en-US" dirty="0"/>
                  <a:t>Time in Seconds</a:t>
                </a:r>
              </a:p>
            </c:rich>
          </c:tx>
          <c:layout/>
          <c:overlay val="0"/>
        </c:title>
        <c:numFmt formatCode="General" sourceLinked="1"/>
        <c:majorTickMark val="out"/>
        <c:minorTickMark val="none"/>
        <c:tickLblPos val="nextTo"/>
        <c:crossAx val="660636680"/>
        <c:crosses val="autoZero"/>
        <c:auto val="1"/>
        <c:lblAlgn val="ctr"/>
        <c:lblOffset val="100"/>
        <c:noMultiLvlLbl val="0"/>
      </c:catAx>
      <c:valAx>
        <c:axId val="660636680"/>
        <c:scaling>
          <c:orientation val="minMax"/>
          <c:max val="10.0"/>
        </c:scaling>
        <c:delete val="0"/>
        <c:axPos val="l"/>
        <c:majorGridlines/>
        <c:title>
          <c:tx>
            <c:rich>
              <a:bodyPr rot="-5400000" vert="horz"/>
              <a:lstStyle/>
              <a:p>
                <a:pPr>
                  <a:defRPr/>
                </a:pPr>
                <a:r>
                  <a:rPr lang="en-US"/>
                  <a:t>Number of Individuals</a:t>
                </a:r>
              </a:p>
            </c:rich>
          </c:tx>
          <c:layout/>
          <c:overlay val="0"/>
        </c:title>
        <c:numFmt formatCode="General" sourceLinked="1"/>
        <c:majorTickMark val="out"/>
        <c:minorTickMark val="none"/>
        <c:tickLblPos val="nextTo"/>
        <c:crossAx val="660630872"/>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4FE654D-453F-1B4B-860C-D341C787DB96}" type="datetimeFigureOut">
              <a:rPr lang="en-US"/>
              <a:pPr/>
              <a:t>5/27/11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FD542DE-F788-4045-A305-1D4E0784568B}" type="slidenum">
              <a:rPr lang="en-US"/>
              <a:pPr/>
              <a:t>‹#›</a:t>
            </a:fld>
            <a:endParaRPr lang="en-US"/>
          </a:p>
        </p:txBody>
      </p:sp>
    </p:spTree>
    <p:extLst>
      <p:ext uri="{BB962C8B-B14F-4D97-AF65-F5344CB8AC3E}">
        <p14:creationId xmlns:p14="http://schemas.microsoft.com/office/powerpoint/2010/main" val="7830226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bwMode="auto">
          <a:noFill/>
          <a:ln>
            <a:miter lim="800000"/>
            <a:headEnd/>
            <a:tailEnd/>
          </a:ln>
        </p:spPr>
        <p:txBody>
          <a:bodyPr/>
          <a:lstStyle/>
          <a:p>
            <a:fld id="{17BC49E4-421B-604C-A97A-D5301DF8A010}" type="slidenum">
              <a:rPr lang="en-US"/>
              <a:pPr/>
              <a:t>1</a:t>
            </a:fld>
            <a:endParaRPr lang="en-US"/>
          </a:p>
        </p:txBody>
      </p:sp>
      <p:sp>
        <p:nvSpPr>
          <p:cNvPr id="1228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8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bwMode="auto">
          <a:noFill/>
          <a:ln>
            <a:miter lim="800000"/>
            <a:headEnd/>
            <a:tailEnd/>
          </a:ln>
        </p:spPr>
        <p:txBody>
          <a:bodyPr/>
          <a:lstStyle/>
          <a:p>
            <a:fld id="{415B3337-8206-064F-985B-C09D6417B307}" type="slidenum">
              <a:rPr lang="en-US"/>
              <a:pPr/>
              <a:t>10</a:t>
            </a:fld>
            <a:endParaRPr lang="en-US"/>
          </a:p>
        </p:txBody>
      </p:sp>
      <p:sp>
        <p:nvSpPr>
          <p:cNvPr id="176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61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bwMode="auto">
          <a:noFill/>
          <a:ln>
            <a:miter lim="800000"/>
            <a:headEnd/>
            <a:tailEnd/>
          </a:ln>
        </p:spPr>
        <p:txBody>
          <a:bodyPr/>
          <a:lstStyle/>
          <a:p>
            <a:fld id="{415B3337-8206-064F-985B-C09D6417B307}" type="slidenum">
              <a:rPr lang="en-US"/>
              <a:pPr/>
              <a:t>11</a:t>
            </a:fld>
            <a:endParaRPr lang="en-US"/>
          </a:p>
        </p:txBody>
      </p:sp>
      <p:sp>
        <p:nvSpPr>
          <p:cNvPr id="176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61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bwMode="auto">
          <a:noFill/>
          <a:ln>
            <a:miter lim="800000"/>
            <a:headEnd/>
            <a:tailEnd/>
          </a:ln>
        </p:spPr>
        <p:txBody>
          <a:bodyPr/>
          <a:lstStyle/>
          <a:p>
            <a:fld id="{68CE0B53-50E0-B045-B0A8-BCBAC1E11715}" type="slidenum">
              <a:rPr lang="en-US"/>
              <a:pPr/>
              <a:t>12</a:t>
            </a:fld>
            <a:endParaRPr lang="en-US"/>
          </a:p>
        </p:txBody>
      </p:sp>
      <p:sp>
        <p:nvSpPr>
          <p:cNvPr id="177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7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bwMode="auto">
          <a:noFill/>
          <a:ln>
            <a:miter lim="800000"/>
            <a:headEnd/>
            <a:tailEnd/>
          </a:ln>
        </p:spPr>
        <p:txBody>
          <a:bodyPr/>
          <a:lstStyle/>
          <a:p>
            <a:fld id="{D1F1933A-4758-FB49-AF16-3406FE619984}" type="slidenum">
              <a:rPr lang="en-US"/>
              <a:pPr/>
              <a:t>13</a:t>
            </a:fld>
            <a:endParaRPr lang="en-US"/>
          </a:p>
        </p:txBody>
      </p:sp>
      <p:sp>
        <p:nvSpPr>
          <p:cNvPr id="178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8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bwMode="auto">
          <a:noFill/>
          <a:ln>
            <a:miter lim="800000"/>
            <a:headEnd/>
            <a:tailEnd/>
          </a:ln>
        </p:spPr>
        <p:txBody>
          <a:bodyPr/>
          <a:lstStyle/>
          <a:p>
            <a:fld id="{1916F1D6-04D8-6942-BA6A-E80A4FA95C20}" type="slidenum">
              <a:rPr lang="en-US"/>
              <a:pPr/>
              <a:t>14</a:t>
            </a:fld>
            <a:endParaRPr lang="en-US"/>
          </a:p>
        </p:txBody>
      </p:sp>
      <p:sp>
        <p:nvSpPr>
          <p:cNvPr id="179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92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bwMode="auto">
          <a:noFill/>
          <a:ln>
            <a:miter lim="800000"/>
            <a:headEnd/>
            <a:tailEnd/>
          </a:ln>
        </p:spPr>
        <p:txBody>
          <a:bodyPr/>
          <a:lstStyle/>
          <a:p>
            <a:fld id="{98D4C2C2-03F0-D344-9BF9-B5DE72F4D3DD}" type="slidenum">
              <a:rPr lang="en-US"/>
              <a:pPr/>
              <a:t>15</a:t>
            </a:fld>
            <a:endParaRPr lang="en-US"/>
          </a:p>
        </p:txBody>
      </p:sp>
      <p:sp>
        <p:nvSpPr>
          <p:cNvPr id="182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2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bwMode="auto">
          <a:noFill/>
          <a:ln>
            <a:miter lim="800000"/>
            <a:headEnd/>
            <a:tailEnd/>
          </a:ln>
        </p:spPr>
        <p:txBody>
          <a:bodyPr/>
          <a:lstStyle/>
          <a:p>
            <a:fld id="{98D4C2C2-03F0-D344-9BF9-B5DE72F4D3DD}" type="slidenum">
              <a:rPr lang="en-US"/>
              <a:pPr/>
              <a:t>16</a:t>
            </a:fld>
            <a:endParaRPr lang="en-US"/>
          </a:p>
        </p:txBody>
      </p:sp>
      <p:sp>
        <p:nvSpPr>
          <p:cNvPr id="182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2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bwMode="auto">
          <a:noFill/>
          <a:ln>
            <a:miter lim="800000"/>
            <a:headEnd/>
            <a:tailEnd/>
          </a:ln>
        </p:spPr>
        <p:txBody>
          <a:bodyPr/>
          <a:lstStyle/>
          <a:p>
            <a:fld id="{BEB844DF-BCA2-814C-B5B2-EC60291BD6FA}" type="slidenum">
              <a:rPr lang="en-US"/>
              <a:pPr/>
              <a:t>17</a:t>
            </a:fld>
            <a:endParaRPr lang="en-US"/>
          </a:p>
        </p:txBody>
      </p:sp>
      <p:sp>
        <p:nvSpPr>
          <p:cNvPr id="180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02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bwMode="auto">
          <a:noFill/>
          <a:ln>
            <a:miter lim="800000"/>
            <a:headEnd/>
            <a:tailEnd/>
          </a:ln>
        </p:spPr>
        <p:txBody>
          <a:bodyPr/>
          <a:lstStyle/>
          <a:p>
            <a:fld id="{C555BCBA-8A27-AD47-B2A1-7574364C2375}" type="slidenum">
              <a:rPr lang="en-US"/>
              <a:pPr/>
              <a:t>18</a:t>
            </a:fld>
            <a:endParaRPr lang="en-US"/>
          </a:p>
        </p:txBody>
      </p:sp>
      <p:sp>
        <p:nvSpPr>
          <p:cNvPr id="181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12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p:cNvSpPr>
          <p:nvPr>
            <p:ph type="sldImg"/>
          </p:nvPr>
        </p:nvSpPr>
        <p:spPr>
          <a:ln/>
        </p:spPr>
      </p:sp>
      <p:sp>
        <p:nvSpPr>
          <p:cNvPr id="60419" name="Notes Placeholder 2"/>
          <p:cNvSpPr>
            <a:spLocks noGrp="1"/>
          </p:cNvSpPr>
          <p:nvPr>
            <p:ph type="body" idx="1"/>
          </p:nvPr>
        </p:nvSpPr>
        <p:spPr>
          <a:noFill/>
          <a:ln/>
        </p:spPr>
        <p:txBody>
          <a:bodyPr/>
          <a:lstStyle/>
          <a:p>
            <a:pPr eaLnBrk="1" hangingPunct="1"/>
            <a:endParaRPr lang="en-US">
              <a:latin typeface="Times New Roman" charset="0"/>
            </a:endParaRPr>
          </a:p>
        </p:txBody>
      </p:sp>
      <p:sp>
        <p:nvSpPr>
          <p:cNvPr id="60420" name="Slide Number Placeholder 3"/>
          <p:cNvSpPr>
            <a:spLocks noGrp="1"/>
          </p:cNvSpPr>
          <p:nvPr>
            <p:ph type="sldNum" sz="quarter" idx="5"/>
          </p:nvPr>
        </p:nvSpPr>
        <p:spPr>
          <a:noFill/>
        </p:spPr>
        <p:txBody>
          <a:bodyPr/>
          <a:lstStyle/>
          <a:p>
            <a:fld id="{EF5509AA-1FEF-C342-B4D3-1729B83F8AE1}" type="slidenum">
              <a:rPr lang="en-US" smtClean="0"/>
              <a:pPr/>
              <a:t>29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23908" name="Slide Number Placeholder 3"/>
          <p:cNvSpPr>
            <a:spLocks noGrp="1"/>
          </p:cNvSpPr>
          <p:nvPr>
            <p:ph type="sldNum" sz="quarter" idx="5"/>
          </p:nvPr>
        </p:nvSpPr>
        <p:spPr bwMode="auto">
          <a:noFill/>
          <a:ln>
            <a:miter lim="800000"/>
            <a:headEnd/>
            <a:tailEnd/>
          </a:ln>
        </p:spPr>
        <p:txBody>
          <a:bodyPr/>
          <a:lstStyle/>
          <a:p>
            <a:fld id="{9BEB11CD-5603-5842-B139-197FE51C8EB4}"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D542DE-F788-4045-A305-1D4E0784568B}" type="slidenum">
              <a:rPr lang="en-US" smtClean="0"/>
              <a:pPr/>
              <a:t>32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200E07F5-B725-C84F-BFE1-682DFDBD8EAA}" type="slidenum">
              <a:rPr lang="en-US"/>
              <a:pPr/>
              <a:t>33</a:t>
            </a:fld>
            <a:endParaRPr lang="en-US"/>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p>
            <a:fld id="{42659B4F-FF02-7B43-8FA5-7CCA6B6B009E}" type="slidenum">
              <a:rPr lang="en-US"/>
              <a:pPr/>
              <a:t>34</a:t>
            </a:fld>
            <a:endParaRPr lang="en-US"/>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bwMode="auto">
          <a:noFill/>
          <a:ln>
            <a:miter lim="800000"/>
            <a:headEnd/>
            <a:tailEnd/>
          </a:ln>
        </p:spPr>
        <p:txBody>
          <a:bodyPr/>
          <a:lstStyle/>
          <a:p>
            <a:fld id="{1F65064D-21F2-8943-8A52-FA89DEACBDC1}" type="slidenum">
              <a:rPr lang="en-US"/>
              <a:pPr/>
              <a:t>36</a:t>
            </a:fld>
            <a:endParaRPr lang="en-US"/>
          </a:p>
        </p:txBody>
      </p:sp>
      <p:sp>
        <p:nvSpPr>
          <p:cNvPr id="184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bwMode="auto">
          <a:noFill/>
          <a:ln>
            <a:miter lim="800000"/>
            <a:headEnd/>
            <a:tailEnd/>
          </a:ln>
        </p:spPr>
        <p:txBody>
          <a:bodyPr/>
          <a:lstStyle/>
          <a:p>
            <a:fld id="{992FE952-24F4-904B-8B15-AA9073088AC2}" type="slidenum">
              <a:rPr lang="en-US"/>
              <a:pPr/>
              <a:t>37</a:t>
            </a:fld>
            <a:endParaRPr lang="en-US"/>
          </a:p>
        </p:txBody>
      </p:sp>
      <p:sp>
        <p:nvSpPr>
          <p:cNvPr id="183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3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bwMode="auto">
          <a:noFill/>
          <a:ln>
            <a:miter lim="800000"/>
            <a:headEnd/>
            <a:tailEnd/>
          </a:ln>
        </p:spPr>
        <p:txBody>
          <a:bodyPr/>
          <a:lstStyle/>
          <a:p>
            <a:fld id="{992FE952-24F4-904B-8B15-AA9073088AC2}" type="slidenum">
              <a:rPr lang="en-US"/>
              <a:pPr/>
              <a:t>38</a:t>
            </a:fld>
            <a:endParaRPr lang="en-US"/>
          </a:p>
        </p:txBody>
      </p:sp>
      <p:sp>
        <p:nvSpPr>
          <p:cNvPr id="183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3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Wingdings" charset="0"/>
              <a:buNone/>
            </a:pPr>
            <a:fld id="{D8DA7E12-F174-C044-8C91-33BD547F98AA}" type="slidenum">
              <a:rPr lang="en-GB" sz="1200">
                <a:cs typeface="DejaVu Sans" charset="0"/>
              </a:rPr>
              <a:pPr eaLnBrk="1" hangingPunct="1">
                <a:buFont typeface="Wingdings" charset="0"/>
                <a:buNone/>
              </a:pPr>
              <a:t>39</a:t>
            </a:fld>
            <a:endParaRPr lang="en-GB" sz="1200">
              <a:cs typeface="DejaVu Sans" charset="0"/>
            </a:endParaRPr>
          </a:p>
        </p:txBody>
      </p:sp>
      <p:sp>
        <p:nvSpPr>
          <p:cNvPr id="19968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cs typeface="DejaVu Sans" charset="0"/>
            </a:endParaRPr>
          </a:p>
        </p:txBody>
      </p:sp>
      <p:sp>
        <p:nvSpPr>
          <p:cNvPr id="199684" name="Rectangle 2"/>
          <p:cNvSpPr>
            <a:spLocks noGrp="1" noChangeArrowheads="1"/>
          </p:cNvSpPr>
          <p:nvPr>
            <p:ph type="body"/>
          </p:nvPr>
        </p:nvSpPr>
        <p:spPr bwMode="auto">
          <a:xfrm>
            <a:off x="685800" y="4343400"/>
            <a:ext cx="5486400"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numCol="1" anchor="ctr" anchorCtr="0" compatLnSpc="1">
            <a:prstTxWarp prst="textNoShape">
              <a:avLst/>
            </a:prstTxWarp>
          </a:bodyPr>
          <a:lstStyle/>
          <a:p>
            <a:endParaRPr lang="en-US">
              <a:latin typeface="Times New Roman" charset="0"/>
            </a:endParaRPr>
          </a:p>
        </p:txBody>
      </p:sp>
      <p:sp>
        <p:nvSpPr>
          <p:cNvPr id="199685" name="Text Box 3"/>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fld id="{E1F1888B-C9C6-F444-B624-6E8E64F3FD70}" type="slidenum">
              <a:rPr lang="en-GB" sz="1200">
                <a:solidFill>
                  <a:srgbClr val="000000"/>
                </a:solidFill>
                <a:cs typeface="DejaVu Sans" charset="0"/>
              </a:rPr>
              <a:pPr algn="r" eaLnBrk="1" hangingPunct="1"/>
              <a:t>39</a:t>
            </a:fld>
            <a:endParaRPr lang="en-GB" sz="1200">
              <a:solidFill>
                <a:srgbClr val="000000"/>
              </a:solidFill>
              <a:cs typeface="DejaVu Sans"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Wingdings" charset="0"/>
              <a:buNone/>
            </a:pPr>
            <a:fld id="{D8DA7E12-F174-C044-8C91-33BD547F98AA}" type="slidenum">
              <a:rPr lang="en-GB" sz="1200">
                <a:cs typeface="DejaVu Sans" charset="0"/>
              </a:rPr>
              <a:pPr eaLnBrk="1" hangingPunct="1">
                <a:buFont typeface="Wingdings" charset="0"/>
                <a:buNone/>
              </a:pPr>
              <a:t>40</a:t>
            </a:fld>
            <a:endParaRPr lang="en-GB" sz="1200">
              <a:cs typeface="DejaVu Sans" charset="0"/>
            </a:endParaRPr>
          </a:p>
        </p:txBody>
      </p:sp>
      <p:sp>
        <p:nvSpPr>
          <p:cNvPr id="19968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cs typeface="DejaVu Sans" charset="0"/>
            </a:endParaRPr>
          </a:p>
        </p:txBody>
      </p:sp>
      <p:sp>
        <p:nvSpPr>
          <p:cNvPr id="199684" name="Rectangle 2"/>
          <p:cNvSpPr>
            <a:spLocks noGrp="1" noChangeArrowheads="1"/>
          </p:cNvSpPr>
          <p:nvPr>
            <p:ph type="body"/>
          </p:nvPr>
        </p:nvSpPr>
        <p:spPr bwMode="auto">
          <a:xfrm>
            <a:off x="685800" y="4343400"/>
            <a:ext cx="5486400"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numCol="1" anchor="ctr" anchorCtr="0" compatLnSpc="1">
            <a:prstTxWarp prst="textNoShape">
              <a:avLst/>
            </a:prstTxWarp>
          </a:bodyPr>
          <a:lstStyle/>
          <a:p>
            <a:endParaRPr lang="en-US">
              <a:latin typeface="Times New Roman" charset="0"/>
            </a:endParaRPr>
          </a:p>
        </p:txBody>
      </p:sp>
      <p:sp>
        <p:nvSpPr>
          <p:cNvPr id="199685" name="Text Box 3"/>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fld id="{E1F1888B-C9C6-F444-B624-6E8E64F3FD70}" type="slidenum">
              <a:rPr lang="en-GB" sz="1200">
                <a:solidFill>
                  <a:srgbClr val="000000"/>
                </a:solidFill>
                <a:cs typeface="DejaVu Sans" charset="0"/>
              </a:rPr>
              <a:pPr algn="r" eaLnBrk="1" hangingPunct="1"/>
              <a:t>40</a:t>
            </a:fld>
            <a:endParaRPr lang="en-GB" sz="1200">
              <a:solidFill>
                <a:srgbClr val="000000"/>
              </a:solidFill>
              <a:cs typeface="DejaVu Sans"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Wingdings" charset="0"/>
              <a:buNone/>
            </a:pPr>
            <a:fld id="{9D27BCFF-F3B4-CD4A-9DFF-C62BC4B0597E}" type="slidenum">
              <a:rPr lang="en-GB" sz="1200">
                <a:cs typeface="DejaVu Sans" charset="0"/>
              </a:rPr>
              <a:pPr eaLnBrk="1" hangingPunct="1">
                <a:buFont typeface="Wingdings" charset="0"/>
                <a:buNone/>
              </a:pPr>
              <a:t>41</a:t>
            </a:fld>
            <a:endParaRPr lang="en-GB" sz="1200">
              <a:cs typeface="DejaVu Sans" charset="0"/>
            </a:endParaRPr>
          </a:p>
        </p:txBody>
      </p:sp>
      <p:sp>
        <p:nvSpPr>
          <p:cNvPr id="20582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cs typeface="DejaVu Sans" charset="0"/>
            </a:endParaRPr>
          </a:p>
        </p:txBody>
      </p:sp>
      <p:sp>
        <p:nvSpPr>
          <p:cNvPr id="205828" name="Rectangle 2"/>
          <p:cNvSpPr>
            <a:spLocks noGrp="1" noChangeArrowheads="1"/>
          </p:cNvSpPr>
          <p:nvPr>
            <p:ph type="body"/>
          </p:nvPr>
        </p:nvSpPr>
        <p:spPr bwMode="auto">
          <a:xfrm>
            <a:off x="685800" y="4343400"/>
            <a:ext cx="5486400"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numCol="1" anchor="ctr" anchorCtr="0" compatLnSpc="1">
            <a:prstTxWarp prst="textNoShape">
              <a:avLst/>
            </a:prstTxWarp>
          </a:bodyPr>
          <a:lstStyle/>
          <a:p>
            <a:endParaRPr lang="en-US">
              <a:latin typeface="Times New Roman" charset="0"/>
            </a:endParaRPr>
          </a:p>
        </p:txBody>
      </p:sp>
      <p:sp>
        <p:nvSpPr>
          <p:cNvPr id="205829" name="Text Box 3"/>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fld id="{44D89F68-D17B-334D-94BA-4D56C2D5BEB0}" type="slidenum">
              <a:rPr lang="en-GB" sz="1200">
                <a:solidFill>
                  <a:srgbClr val="000000"/>
                </a:solidFill>
                <a:cs typeface="DejaVu Sans" charset="0"/>
              </a:rPr>
              <a:pPr algn="r" eaLnBrk="1" hangingPunct="1"/>
              <a:t>41</a:t>
            </a:fld>
            <a:endParaRPr lang="en-GB" sz="1200">
              <a:solidFill>
                <a:srgbClr val="000000"/>
              </a:solidFill>
              <a:cs typeface="DejaVu Sans"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bwMode="auto">
          <a:noFill/>
          <a:ln>
            <a:miter lim="800000"/>
            <a:headEnd/>
            <a:tailEnd/>
          </a:ln>
        </p:spPr>
        <p:txBody>
          <a:bodyPr/>
          <a:lstStyle/>
          <a:p>
            <a:fld id="{8EE3BA71-C8C0-0B42-B085-CA467A298EEA}" type="slidenum">
              <a:rPr lang="en-US"/>
              <a:pPr/>
              <a:t>42</a:t>
            </a:fld>
            <a:endParaRPr lang="en-US"/>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00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noFill/>
          <a:ln>
            <a:miter lim="800000"/>
            <a:headEnd/>
            <a:tailEnd/>
          </a:ln>
        </p:spPr>
        <p:txBody>
          <a:bodyPr/>
          <a:lstStyle/>
          <a:p>
            <a:fld id="{A3E5C403-27B0-D443-BEEB-08A0082421E9}" type="slidenum">
              <a:rPr lang="en-US"/>
              <a:pPr/>
              <a:t>3</a:t>
            </a:fld>
            <a:endParaRPr lang="en-US"/>
          </a:p>
        </p:txBody>
      </p:sp>
      <p:sp>
        <p:nvSpPr>
          <p:cNvPr id="1249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49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bwMode="auto">
          <a:noFill/>
          <a:ln>
            <a:miter lim="800000"/>
            <a:headEnd/>
            <a:tailEnd/>
          </a:ln>
        </p:spPr>
        <p:txBody>
          <a:bodyPr/>
          <a:lstStyle/>
          <a:p>
            <a:fld id="{8EE3BA71-C8C0-0B42-B085-CA467A298EEA}" type="slidenum">
              <a:rPr lang="en-US"/>
              <a:pPr/>
              <a:t>43</a:t>
            </a:fld>
            <a:endParaRPr lang="en-US"/>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00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bwMode="auto">
          <a:noFill/>
          <a:ln>
            <a:miter lim="800000"/>
            <a:headEnd/>
            <a:tailEnd/>
          </a:ln>
        </p:spPr>
        <p:txBody>
          <a:bodyPr/>
          <a:lstStyle/>
          <a:p>
            <a:fld id="{7DADED86-51C2-9A40-869F-8690B175D9CE}" type="slidenum">
              <a:rPr lang="en-US"/>
              <a:pPr/>
              <a:t>51</a:t>
            </a:fld>
            <a:endParaRPr lang="en-US"/>
          </a:p>
        </p:txBody>
      </p:sp>
      <p:sp>
        <p:nvSpPr>
          <p:cNvPr id="1392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92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bwMode="auto">
          <a:noFill/>
          <a:ln>
            <a:miter lim="800000"/>
            <a:headEnd/>
            <a:tailEnd/>
          </a:ln>
        </p:spPr>
        <p:txBody>
          <a:bodyPr/>
          <a:lstStyle/>
          <a:p>
            <a:fld id="{9BC5E84C-2AD4-064C-889A-F8ED04C5B061}" type="slidenum">
              <a:rPr lang="en-US"/>
              <a:pPr/>
              <a:t>55</a:t>
            </a:fld>
            <a:endParaRPr lang="en-US"/>
          </a:p>
        </p:txBody>
      </p:sp>
      <p:sp>
        <p:nvSpPr>
          <p:cNvPr id="1413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13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bwMode="auto">
          <a:noFill/>
          <a:ln>
            <a:miter lim="800000"/>
            <a:headEnd/>
            <a:tailEnd/>
          </a:ln>
        </p:spPr>
        <p:txBody>
          <a:bodyPr/>
          <a:lstStyle/>
          <a:p>
            <a:fld id="{AEC6D9C3-E94C-A649-B6C4-EC71DCAD2FAC}" type="slidenum">
              <a:rPr lang="en-US"/>
              <a:pPr/>
              <a:t>56</a:t>
            </a:fld>
            <a:endParaRPr lang="en-US"/>
          </a:p>
        </p:txBody>
      </p:sp>
      <p:sp>
        <p:nvSpPr>
          <p:cNvPr id="1423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23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bwMode="auto">
          <a:noFill/>
          <a:ln>
            <a:miter lim="800000"/>
            <a:headEnd/>
            <a:tailEnd/>
          </a:ln>
        </p:spPr>
        <p:txBody>
          <a:bodyPr/>
          <a:lstStyle/>
          <a:p>
            <a:fld id="{38DB53C2-C371-4C44-961E-6DA48BAD46DB}" type="slidenum">
              <a:rPr lang="en-US"/>
              <a:pPr/>
              <a:t>81</a:t>
            </a:fld>
            <a:endParaRPr lang="en-US"/>
          </a:p>
        </p:txBody>
      </p:sp>
      <p:sp>
        <p:nvSpPr>
          <p:cNvPr id="1433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49A79929-D5D1-DF46-BFDC-8C334FDDA733}" type="slidenum">
              <a:rPr lang="en-US"/>
              <a:pPr/>
              <a:t>82</a:t>
            </a:fld>
            <a:endParaRPr lang="en-US"/>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bwMode="auto">
          <a:noFill/>
          <a:ln>
            <a:miter lim="800000"/>
            <a:headEnd/>
            <a:tailEnd/>
          </a:ln>
        </p:spPr>
        <p:txBody>
          <a:bodyPr/>
          <a:lstStyle/>
          <a:p>
            <a:fld id="{03857E47-D94B-4442-9F6D-066865DC4711}" type="slidenum">
              <a:rPr lang="en-US"/>
              <a:pPr/>
              <a:t>83</a:t>
            </a:fld>
            <a:endParaRPr lang="en-US"/>
          </a:p>
        </p:txBody>
      </p:sp>
      <p:sp>
        <p:nvSpPr>
          <p:cNvPr id="1454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54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bwMode="auto">
          <a:noFill/>
          <a:ln>
            <a:miter lim="800000"/>
            <a:headEnd/>
            <a:tailEnd/>
          </a:ln>
        </p:spPr>
        <p:txBody>
          <a:bodyPr/>
          <a:lstStyle/>
          <a:p>
            <a:fld id="{985EC8C4-E388-4C41-A6E8-83CDAED56E81}" type="slidenum">
              <a:rPr lang="en-US"/>
              <a:pPr/>
              <a:t>84</a:t>
            </a:fld>
            <a:endParaRPr lang="en-US"/>
          </a:p>
        </p:txBody>
      </p:sp>
      <p:sp>
        <p:nvSpPr>
          <p:cNvPr id="1443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43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bwMode="auto">
          <a:noFill/>
          <a:ln>
            <a:miter lim="800000"/>
            <a:headEnd/>
            <a:tailEnd/>
          </a:ln>
        </p:spPr>
        <p:txBody>
          <a:bodyPr/>
          <a:lstStyle/>
          <a:p>
            <a:fld id="{2031F2BF-093C-D349-988C-33DCD975484B}" type="slidenum">
              <a:rPr lang="en-US"/>
              <a:pPr/>
              <a:t>85</a:t>
            </a:fld>
            <a:endParaRPr lang="en-US"/>
          </a:p>
        </p:txBody>
      </p:sp>
      <p:sp>
        <p:nvSpPr>
          <p:cNvPr id="1464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64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bwMode="auto">
          <a:noFill/>
          <a:ln>
            <a:miter lim="800000"/>
            <a:headEnd/>
            <a:tailEnd/>
          </a:ln>
        </p:spPr>
        <p:txBody>
          <a:bodyPr/>
          <a:lstStyle/>
          <a:p>
            <a:fld id="{AA7C0183-F52C-F645-A545-3EBADF74ADE3}" type="slidenum">
              <a:rPr lang="en-US"/>
              <a:pPr/>
              <a:t>86</a:t>
            </a:fld>
            <a:endParaRPr lang="en-US"/>
          </a:p>
        </p:txBody>
      </p:sp>
      <p:sp>
        <p:nvSpPr>
          <p:cNvPr id="147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74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bwMode="auto">
          <a:noFill/>
          <a:ln>
            <a:miter lim="800000"/>
            <a:headEnd/>
            <a:tailEnd/>
          </a:ln>
        </p:spPr>
        <p:txBody>
          <a:bodyPr/>
          <a:lstStyle/>
          <a:p>
            <a:fld id="{5ABC2B77-A4FB-5048-8BC9-1FD44A9775FE}" type="slidenum">
              <a:rPr lang="en-US"/>
              <a:pPr/>
              <a:t>4</a:t>
            </a:fld>
            <a:endParaRPr lang="en-US"/>
          </a:p>
        </p:txBody>
      </p:sp>
      <p:sp>
        <p:nvSpPr>
          <p:cNvPr id="1280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80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bwMode="auto">
          <a:noFill/>
          <a:ln>
            <a:miter lim="800000"/>
            <a:headEnd/>
            <a:tailEnd/>
          </a:ln>
        </p:spPr>
        <p:txBody>
          <a:bodyPr/>
          <a:lstStyle/>
          <a:p>
            <a:fld id="{1046E2AE-B255-A64C-8806-5763C90DC99C}" type="slidenum">
              <a:rPr lang="en-US"/>
              <a:pPr/>
              <a:t>93</a:t>
            </a:fld>
            <a:endParaRPr lang="en-US"/>
          </a:p>
        </p:txBody>
      </p:sp>
      <p:sp>
        <p:nvSpPr>
          <p:cNvPr id="1546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46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7902CDD9-8EBE-9D48-9574-AE1B05FA5495}" type="slidenum">
              <a:rPr lang="en-US"/>
              <a:pPr/>
              <a:t>95</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914400" y="4343400"/>
            <a:ext cx="5029200" cy="4114800"/>
          </a:xfrm>
          <a:noFill/>
          <a:ln/>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EB9DF477-E39A-0440-9443-FEFA9F89F675}" type="slidenum">
              <a:rPr lang="en-US"/>
              <a:pPr/>
              <a:t>96</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914400" y="4343400"/>
            <a:ext cx="5029200" cy="4114800"/>
          </a:xfrm>
          <a:noFill/>
          <a:ln/>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2550EEC1-9950-E448-B27D-EC6B7AC9E253}" type="slidenum">
              <a:rPr lang="en-US"/>
              <a:pPr/>
              <a:t>97</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xfrm>
            <a:off x="914400" y="4343400"/>
            <a:ext cx="5029200" cy="4114800"/>
          </a:xfrm>
          <a:noFill/>
          <a:ln/>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48652D4C-9C50-9B4A-A5E0-A4E317208A86}" type="slidenum">
              <a:rPr lang="en-US"/>
              <a:pPr/>
              <a:t>98</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914400" y="4343400"/>
            <a:ext cx="5029200" cy="4114800"/>
          </a:xfrm>
          <a:noFill/>
          <a:ln/>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bwMode="auto">
          <a:noFill/>
          <a:ln>
            <a:miter lim="800000"/>
            <a:headEnd/>
            <a:tailEnd/>
          </a:ln>
        </p:spPr>
        <p:txBody>
          <a:bodyPr/>
          <a:lstStyle/>
          <a:p>
            <a:fld id="{60197082-C53B-F244-BE2D-DFE71D82E356}" type="slidenum">
              <a:rPr lang="en-US"/>
              <a:pPr/>
              <a:t>102</a:t>
            </a:fld>
            <a:endParaRPr lang="en-US"/>
          </a:p>
        </p:txBody>
      </p:sp>
      <p:sp>
        <p:nvSpPr>
          <p:cNvPr id="166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6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bwMode="auto">
          <a:noFill/>
          <a:ln>
            <a:miter lim="800000"/>
            <a:headEnd/>
            <a:tailEnd/>
          </a:ln>
        </p:spPr>
        <p:txBody>
          <a:bodyPr/>
          <a:lstStyle/>
          <a:p>
            <a:pPr>
              <a:buFont typeface="Wingdings" charset="2"/>
              <a:buNone/>
            </a:pPr>
            <a:fld id="{567418C9-B134-0E4C-98BB-45F7316FCEDD}" type="slidenum">
              <a:rPr lang="en-GB">
                <a:ea typeface="DejaVu Sans" charset="0"/>
                <a:cs typeface="DejaVu Sans" charset="0"/>
              </a:rPr>
              <a:pPr>
                <a:buFont typeface="Wingdings" charset="2"/>
                <a:buNone/>
              </a:pPr>
              <a:t>103</a:t>
            </a:fld>
            <a:endParaRPr lang="en-GB">
              <a:ea typeface="DejaVu Sans" charset="0"/>
              <a:cs typeface="DejaVu Sans" charset="0"/>
            </a:endParaRPr>
          </a:p>
        </p:txBody>
      </p:sp>
      <p:sp>
        <p:nvSpPr>
          <p:cNvPr id="20787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ea typeface="DejaVu Sans" charset="0"/>
              <a:cs typeface="DejaVu Sans" charset="0"/>
            </a:endParaRPr>
          </a:p>
        </p:txBody>
      </p:sp>
      <p:sp>
        <p:nvSpPr>
          <p:cNvPr id="207876" name="Rectangle 2"/>
          <p:cNvSpPr>
            <a:spLocks noGrp="1" noChangeArrowheads="1"/>
          </p:cNvSpPr>
          <p:nvPr>
            <p:ph type="body"/>
          </p:nvPr>
        </p:nvSpPr>
        <p:spPr bwMode="auto">
          <a:xfrm>
            <a:off x="685800" y="4343400"/>
            <a:ext cx="5486400" cy="4116388"/>
          </a:xfrm>
          <a:noFill/>
        </p:spPr>
        <p:txBody>
          <a:bodyPr wrap="none" numCol="1" anchor="ctr" anchorCtr="0" compatLnSpc="1">
            <a:prstTxWarp prst="textNoShape">
              <a:avLst/>
            </a:prstTxWarp>
          </a:bodyPr>
          <a:lstStyle/>
          <a:p>
            <a:endParaRPr lang="en-US">
              <a:latin typeface="Times New Roman" charset="0"/>
            </a:endParaRPr>
          </a:p>
        </p:txBody>
      </p:sp>
      <p:sp>
        <p:nvSpPr>
          <p:cNvPr id="207877"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prstTxWarp prst="textNoShape">
              <a:avLst/>
            </a:prstTxWarp>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6E4E95D-6424-634C-A53D-E5709EA1DD46}" type="slidenum">
              <a:rPr lang="en-GB" sz="1200">
                <a:solidFill>
                  <a:srgbClr val="000000"/>
                </a:solidFill>
                <a:ea typeface="DejaVu Sans" charset="0"/>
                <a:cs typeface="DejaVu Sans"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103</a:t>
            </a:fld>
            <a:endParaRPr lang="en-GB" sz="1200">
              <a:solidFill>
                <a:srgbClr val="000000"/>
              </a:solidFill>
              <a:ea typeface="DejaVu Sans" charset="0"/>
              <a:cs typeface="DejaVu Sans"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bwMode="auto">
          <a:noFill/>
          <a:ln>
            <a:miter lim="800000"/>
            <a:headEnd/>
            <a:tailEnd/>
          </a:ln>
        </p:spPr>
        <p:txBody>
          <a:bodyPr/>
          <a:lstStyle/>
          <a:p>
            <a:pPr>
              <a:buFont typeface="Wingdings" charset="2"/>
              <a:buNone/>
            </a:pPr>
            <a:fld id="{567418C9-B134-0E4C-98BB-45F7316FCEDD}" type="slidenum">
              <a:rPr lang="en-GB">
                <a:ea typeface="DejaVu Sans" charset="0"/>
                <a:cs typeface="DejaVu Sans" charset="0"/>
              </a:rPr>
              <a:pPr>
                <a:buFont typeface="Wingdings" charset="2"/>
                <a:buNone/>
              </a:pPr>
              <a:t>104</a:t>
            </a:fld>
            <a:endParaRPr lang="en-GB">
              <a:ea typeface="DejaVu Sans" charset="0"/>
              <a:cs typeface="DejaVu Sans" charset="0"/>
            </a:endParaRPr>
          </a:p>
        </p:txBody>
      </p:sp>
      <p:sp>
        <p:nvSpPr>
          <p:cNvPr id="20787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ea typeface="DejaVu Sans" charset="0"/>
              <a:cs typeface="DejaVu Sans" charset="0"/>
            </a:endParaRPr>
          </a:p>
        </p:txBody>
      </p:sp>
      <p:sp>
        <p:nvSpPr>
          <p:cNvPr id="207876" name="Rectangle 2"/>
          <p:cNvSpPr>
            <a:spLocks noGrp="1" noChangeArrowheads="1"/>
          </p:cNvSpPr>
          <p:nvPr>
            <p:ph type="body"/>
          </p:nvPr>
        </p:nvSpPr>
        <p:spPr bwMode="auto">
          <a:xfrm>
            <a:off x="685800" y="4343400"/>
            <a:ext cx="5486400" cy="4116388"/>
          </a:xfrm>
          <a:noFill/>
        </p:spPr>
        <p:txBody>
          <a:bodyPr wrap="none" numCol="1" anchor="ctr" anchorCtr="0" compatLnSpc="1">
            <a:prstTxWarp prst="textNoShape">
              <a:avLst/>
            </a:prstTxWarp>
          </a:bodyPr>
          <a:lstStyle/>
          <a:p>
            <a:endParaRPr lang="en-US">
              <a:latin typeface="Times New Roman" charset="0"/>
            </a:endParaRPr>
          </a:p>
        </p:txBody>
      </p:sp>
      <p:sp>
        <p:nvSpPr>
          <p:cNvPr id="207877"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prstTxWarp prst="textNoShape">
              <a:avLst/>
            </a:prstTxWarp>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6E4E95D-6424-634C-A53D-E5709EA1DD46}" type="slidenum">
              <a:rPr lang="en-GB" sz="1200">
                <a:solidFill>
                  <a:srgbClr val="000000"/>
                </a:solidFill>
                <a:ea typeface="DejaVu Sans" charset="0"/>
                <a:cs typeface="DejaVu Sans"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104</a:t>
            </a:fld>
            <a:endParaRPr lang="en-GB" sz="1200">
              <a:solidFill>
                <a:srgbClr val="000000"/>
              </a:solidFill>
              <a:ea typeface="DejaVu Sans" charset="0"/>
              <a:cs typeface="DejaVu Sans"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bwMode="auto">
          <a:noFill/>
          <a:ln>
            <a:miter lim="800000"/>
            <a:headEnd/>
            <a:tailEnd/>
          </a:ln>
        </p:spPr>
        <p:txBody>
          <a:bodyPr/>
          <a:lstStyle/>
          <a:p>
            <a:pPr>
              <a:buFont typeface="Wingdings" charset="2"/>
              <a:buNone/>
            </a:pPr>
            <a:fld id="{9145DAAE-09D2-9144-A0EE-BA2F4EE2A43F}" type="slidenum">
              <a:rPr lang="en-GB">
                <a:ea typeface="DejaVu Sans" charset="0"/>
                <a:cs typeface="DejaVu Sans" charset="0"/>
              </a:rPr>
              <a:pPr>
                <a:buFont typeface="Wingdings" charset="2"/>
                <a:buNone/>
              </a:pPr>
              <a:t>105</a:t>
            </a:fld>
            <a:endParaRPr lang="en-GB">
              <a:ea typeface="DejaVu Sans" charset="0"/>
              <a:cs typeface="DejaVu Sans" charset="0"/>
            </a:endParaRPr>
          </a:p>
        </p:txBody>
      </p:sp>
      <p:sp>
        <p:nvSpPr>
          <p:cNvPr id="20889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ea typeface="DejaVu Sans" charset="0"/>
              <a:cs typeface="DejaVu Sans" charset="0"/>
            </a:endParaRPr>
          </a:p>
        </p:txBody>
      </p:sp>
      <p:sp>
        <p:nvSpPr>
          <p:cNvPr id="208900" name="Rectangle 2"/>
          <p:cNvSpPr>
            <a:spLocks noGrp="1" noChangeArrowheads="1"/>
          </p:cNvSpPr>
          <p:nvPr>
            <p:ph type="body"/>
          </p:nvPr>
        </p:nvSpPr>
        <p:spPr bwMode="auto">
          <a:xfrm>
            <a:off x="685800" y="4343400"/>
            <a:ext cx="5486400" cy="4116388"/>
          </a:xfrm>
          <a:noFill/>
        </p:spPr>
        <p:txBody>
          <a:bodyPr wrap="none" numCol="1" anchor="ctr" anchorCtr="0" compatLnSpc="1">
            <a:prstTxWarp prst="textNoShape">
              <a:avLst/>
            </a:prstTxWarp>
          </a:bodyPr>
          <a:lstStyle/>
          <a:p>
            <a:endParaRPr lang="en-US">
              <a:latin typeface="Times New Roman" charset="0"/>
            </a:endParaRPr>
          </a:p>
        </p:txBody>
      </p:sp>
      <p:sp>
        <p:nvSpPr>
          <p:cNvPr id="208901"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prstTxWarp prst="textNoShape">
              <a:avLst/>
            </a:prstTxWarp>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26AF877-BF9D-8948-BE8A-86EE1DB80AC9}" type="slidenum">
              <a:rPr lang="en-GB" sz="1200">
                <a:solidFill>
                  <a:srgbClr val="000000"/>
                </a:solidFill>
                <a:ea typeface="DejaVu Sans" charset="0"/>
                <a:cs typeface="DejaVu Sans"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105</a:t>
            </a:fld>
            <a:endParaRPr lang="en-GB" sz="1200">
              <a:solidFill>
                <a:srgbClr val="000000"/>
              </a:solidFill>
              <a:ea typeface="DejaVu Sans" charset="0"/>
              <a:cs typeface="DejaVu Sans"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bwMode="auto">
          <a:noFill/>
          <a:ln>
            <a:miter lim="800000"/>
            <a:headEnd/>
            <a:tailEnd/>
          </a:ln>
        </p:spPr>
        <p:txBody>
          <a:bodyPr/>
          <a:lstStyle/>
          <a:p>
            <a:fld id="{992FE952-24F4-904B-8B15-AA9073088AC2}" type="slidenum">
              <a:rPr lang="en-US"/>
              <a:pPr/>
              <a:t>106</a:t>
            </a:fld>
            <a:endParaRPr lang="en-US"/>
          </a:p>
        </p:txBody>
      </p:sp>
      <p:sp>
        <p:nvSpPr>
          <p:cNvPr id="183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3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bwMode="auto">
          <a:noFill/>
          <a:ln>
            <a:miter lim="800000"/>
            <a:headEnd/>
            <a:tailEnd/>
          </a:ln>
        </p:spPr>
        <p:txBody>
          <a:bodyPr/>
          <a:lstStyle/>
          <a:p>
            <a:fld id="{DBC7E247-A246-0A4D-B128-6F19D482B211}" type="slidenum">
              <a:rPr lang="en-US"/>
              <a:pPr/>
              <a:t>5</a:t>
            </a:fld>
            <a:endParaRPr lang="en-US"/>
          </a:p>
        </p:txBody>
      </p:sp>
      <p:sp>
        <p:nvSpPr>
          <p:cNvPr id="1259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59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bwMode="auto">
          <a:noFill/>
          <a:ln>
            <a:miter lim="800000"/>
            <a:headEnd/>
            <a:tailEnd/>
          </a:ln>
        </p:spPr>
        <p:txBody>
          <a:bodyPr/>
          <a:lstStyle/>
          <a:p>
            <a:fld id="{1A08727B-55A7-FF4F-B70A-4D9B46C5FD12}" type="slidenum">
              <a:rPr lang="en-US"/>
              <a:pPr/>
              <a:t>107</a:t>
            </a:fld>
            <a:endParaRPr lang="en-US"/>
          </a:p>
        </p:txBody>
      </p:sp>
      <p:sp>
        <p:nvSpPr>
          <p:cNvPr id="186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6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bwMode="auto">
          <a:noFill/>
          <a:ln>
            <a:miter lim="800000"/>
            <a:headEnd/>
            <a:tailEnd/>
          </a:ln>
        </p:spPr>
        <p:txBody>
          <a:bodyPr/>
          <a:lstStyle/>
          <a:p>
            <a:fld id="{1A08727B-55A7-FF4F-B70A-4D9B46C5FD12}" type="slidenum">
              <a:rPr lang="en-US"/>
              <a:pPr/>
              <a:t>108</a:t>
            </a:fld>
            <a:endParaRPr lang="en-US"/>
          </a:p>
        </p:txBody>
      </p:sp>
      <p:sp>
        <p:nvSpPr>
          <p:cNvPr id="186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6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bwMode="auto">
          <a:noFill/>
          <a:ln>
            <a:miter lim="800000"/>
            <a:headEnd/>
            <a:tailEnd/>
          </a:ln>
        </p:spPr>
        <p:txBody>
          <a:bodyPr/>
          <a:lstStyle/>
          <a:p>
            <a:fld id="{1A08727B-55A7-FF4F-B70A-4D9B46C5FD12}" type="slidenum">
              <a:rPr lang="en-US"/>
              <a:pPr/>
              <a:t>109</a:t>
            </a:fld>
            <a:endParaRPr lang="en-US"/>
          </a:p>
        </p:txBody>
      </p:sp>
      <p:sp>
        <p:nvSpPr>
          <p:cNvPr id="186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6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bwMode="auto">
          <a:noFill/>
          <a:ln>
            <a:miter lim="800000"/>
            <a:headEnd/>
            <a:tailEnd/>
          </a:ln>
        </p:spPr>
        <p:txBody>
          <a:bodyPr/>
          <a:lstStyle/>
          <a:p>
            <a:fld id="{1A08727B-55A7-FF4F-B70A-4D9B46C5FD12}" type="slidenum">
              <a:rPr lang="en-US"/>
              <a:pPr/>
              <a:t>110</a:t>
            </a:fld>
            <a:endParaRPr lang="en-US"/>
          </a:p>
        </p:txBody>
      </p:sp>
      <p:sp>
        <p:nvSpPr>
          <p:cNvPr id="186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6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bwMode="auto">
          <a:noFill/>
          <a:ln>
            <a:miter lim="800000"/>
            <a:headEnd/>
            <a:tailEnd/>
          </a:ln>
        </p:spPr>
        <p:txBody>
          <a:bodyPr/>
          <a:lstStyle/>
          <a:p>
            <a:fld id="{D58F52B2-CD4F-9147-B302-78D19F5F5F46}" type="slidenum">
              <a:rPr lang="en-US"/>
              <a:pPr/>
              <a:t>111</a:t>
            </a:fld>
            <a:endParaRPr lang="en-US"/>
          </a:p>
        </p:txBody>
      </p:sp>
      <p:sp>
        <p:nvSpPr>
          <p:cNvPr id="187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7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p:spPr>
      </p:sp>
      <p:sp>
        <p:nvSpPr>
          <p:cNvPr id="188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88420" name="Slide Number Placeholder 3"/>
          <p:cNvSpPr>
            <a:spLocks noGrp="1"/>
          </p:cNvSpPr>
          <p:nvPr>
            <p:ph type="sldNum" sz="quarter" idx="5"/>
          </p:nvPr>
        </p:nvSpPr>
        <p:spPr bwMode="auto">
          <a:noFill/>
          <a:ln>
            <a:miter lim="800000"/>
            <a:headEnd/>
            <a:tailEnd/>
          </a:ln>
        </p:spPr>
        <p:txBody>
          <a:bodyPr/>
          <a:lstStyle/>
          <a:p>
            <a:fld id="{CB6AB406-A38D-434C-916B-83058A00DC93}" type="slidenum">
              <a:rPr lang="en-US"/>
              <a:pPr/>
              <a:t>112</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bwMode="auto">
          <a:noFill/>
          <a:ln>
            <a:miter lim="800000"/>
            <a:headEnd/>
            <a:tailEnd/>
          </a:ln>
        </p:spPr>
        <p:txBody>
          <a:bodyPr/>
          <a:lstStyle/>
          <a:p>
            <a:fld id="{199A615B-7EA0-0545-A421-3141D49B53BF}" type="slidenum">
              <a:rPr lang="en-US"/>
              <a:pPr/>
              <a:t>113</a:t>
            </a:fld>
            <a:endParaRPr lang="en-US"/>
          </a:p>
        </p:txBody>
      </p:sp>
      <p:sp>
        <p:nvSpPr>
          <p:cNvPr id="189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9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bwMode="auto">
          <a:noFill/>
          <a:ln>
            <a:miter lim="800000"/>
            <a:headEnd/>
            <a:tailEnd/>
          </a:ln>
        </p:spPr>
        <p:txBody>
          <a:bodyPr/>
          <a:lstStyle/>
          <a:p>
            <a:fld id="{1BB049FA-35E3-F745-B5AA-22A0069CFFA4}" type="slidenum">
              <a:rPr lang="en-US"/>
              <a:pPr/>
              <a:t>114</a:t>
            </a:fld>
            <a:endParaRPr lang="en-US"/>
          </a:p>
        </p:txBody>
      </p:sp>
      <p:sp>
        <p:nvSpPr>
          <p:cNvPr id="190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04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bwMode="auto">
          <a:noFill/>
          <a:ln>
            <a:miter lim="800000"/>
            <a:headEnd/>
            <a:tailEnd/>
          </a:ln>
        </p:spPr>
        <p:txBody>
          <a:bodyPr/>
          <a:lstStyle/>
          <a:p>
            <a:fld id="{29A06CCB-9074-154E-846D-9A72C910A292}" type="slidenum">
              <a:rPr lang="en-US"/>
              <a:pPr/>
              <a:t>115</a:t>
            </a:fld>
            <a:endParaRPr lang="en-US"/>
          </a:p>
        </p:txBody>
      </p:sp>
      <p:sp>
        <p:nvSpPr>
          <p:cNvPr id="192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2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bwMode="auto">
          <a:noFill/>
          <a:ln>
            <a:miter lim="800000"/>
            <a:headEnd/>
            <a:tailEnd/>
          </a:ln>
        </p:spPr>
        <p:txBody>
          <a:bodyPr/>
          <a:lstStyle/>
          <a:p>
            <a:fld id="{F1080166-0FD5-7348-AC40-752483DAD795}" type="slidenum">
              <a:rPr lang="en-US"/>
              <a:pPr/>
              <a:t>116</a:t>
            </a:fld>
            <a:endParaRPr lang="en-US"/>
          </a:p>
        </p:txBody>
      </p:sp>
      <p:sp>
        <p:nvSpPr>
          <p:cNvPr id="193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35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ln>
            <a:miter lim="800000"/>
            <a:headEnd/>
            <a:tailEnd/>
          </a:ln>
        </p:spPr>
        <p:txBody>
          <a:bodyPr/>
          <a:lstStyle/>
          <a:p>
            <a:fld id="{6F2A86FB-02C1-9F47-83DE-767DCF82A1D3}" type="slidenum">
              <a:rPr lang="en-US"/>
              <a:pPr/>
              <a:t>6</a:t>
            </a:fld>
            <a:endParaRPr lang="en-US"/>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69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bwMode="auto">
          <a:noFill/>
          <a:ln>
            <a:miter lim="800000"/>
            <a:headEnd/>
            <a:tailEnd/>
          </a:ln>
        </p:spPr>
        <p:txBody>
          <a:bodyPr/>
          <a:lstStyle/>
          <a:p>
            <a:fld id="{E8392B99-D9BF-E843-B59A-F9AC1738CEB9}" type="slidenum">
              <a:rPr lang="en-US"/>
              <a:pPr/>
              <a:t>117</a:t>
            </a:fld>
            <a:endParaRPr lang="en-US"/>
          </a:p>
        </p:txBody>
      </p:sp>
      <p:sp>
        <p:nvSpPr>
          <p:cNvPr id="195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55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bwMode="auto">
          <a:noFill/>
          <a:ln>
            <a:miter lim="800000"/>
            <a:headEnd/>
            <a:tailEnd/>
          </a:ln>
        </p:spPr>
        <p:txBody>
          <a:bodyPr/>
          <a:lstStyle/>
          <a:p>
            <a:fld id="{8A7DC77B-BA0D-3849-9C3E-01DA1A566873}" type="slidenum">
              <a:rPr lang="en-US"/>
              <a:pPr/>
              <a:t>118</a:t>
            </a:fld>
            <a:endParaRPr lang="en-US"/>
          </a:p>
        </p:txBody>
      </p:sp>
      <p:sp>
        <p:nvSpPr>
          <p:cNvPr id="196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66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p:spPr>
      </p:sp>
      <p:sp>
        <p:nvSpPr>
          <p:cNvPr id="197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97636" name="Slide Number Placeholder 3"/>
          <p:cNvSpPr>
            <a:spLocks noGrp="1"/>
          </p:cNvSpPr>
          <p:nvPr>
            <p:ph type="sldNum" sz="quarter" idx="5"/>
          </p:nvPr>
        </p:nvSpPr>
        <p:spPr bwMode="auto">
          <a:noFill/>
          <a:ln>
            <a:miter lim="800000"/>
            <a:headEnd/>
            <a:tailEnd/>
          </a:ln>
        </p:spPr>
        <p:txBody>
          <a:bodyPr/>
          <a:lstStyle/>
          <a:p>
            <a:fld id="{66336812-254D-C247-95FC-EDC20F2A4A51}" type="slidenum">
              <a:rPr lang="en-US"/>
              <a:pPr/>
              <a:t>119</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bwMode="auto">
          <a:noFill/>
          <a:ln>
            <a:miter lim="800000"/>
            <a:headEnd/>
            <a:tailEnd/>
          </a:ln>
        </p:spPr>
        <p:txBody>
          <a:bodyPr/>
          <a:lstStyle/>
          <a:p>
            <a:fld id="{F27FC408-5B76-F14F-AD53-599ADBE47B32}" type="slidenum">
              <a:rPr lang="en-US"/>
              <a:pPr/>
              <a:t>120</a:t>
            </a:fld>
            <a:endParaRPr lang="en-US"/>
          </a:p>
        </p:txBody>
      </p:sp>
      <p:sp>
        <p:nvSpPr>
          <p:cNvPr id="198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86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bwMode="auto">
          <a:noFill/>
          <a:ln>
            <a:miter lim="800000"/>
            <a:headEnd/>
            <a:tailEnd/>
          </a:ln>
        </p:spPr>
        <p:txBody>
          <a:bodyPr/>
          <a:lstStyle/>
          <a:p>
            <a:fld id="{DA255715-1117-AD45-9399-41665CF87168}" type="slidenum">
              <a:rPr lang="en-US"/>
              <a:pPr/>
              <a:t>121</a:t>
            </a:fld>
            <a:endParaRPr lang="en-US"/>
          </a:p>
        </p:txBody>
      </p:sp>
      <p:sp>
        <p:nvSpPr>
          <p:cNvPr id="199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96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bwMode="auto">
          <a:noFill/>
          <a:ln>
            <a:miter lim="800000"/>
            <a:headEnd/>
            <a:tailEnd/>
          </a:ln>
        </p:spPr>
        <p:txBody>
          <a:bodyPr/>
          <a:lstStyle/>
          <a:p>
            <a:fld id="{60197082-C53B-F244-BE2D-DFE71D82E356}" type="slidenum">
              <a:rPr lang="en-US"/>
              <a:pPr/>
              <a:t>122</a:t>
            </a:fld>
            <a:endParaRPr lang="en-US"/>
          </a:p>
        </p:txBody>
      </p:sp>
      <p:sp>
        <p:nvSpPr>
          <p:cNvPr id="166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6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bwMode="auto">
          <a:noFill/>
          <a:ln>
            <a:miter lim="800000"/>
            <a:headEnd/>
            <a:tailEnd/>
          </a:ln>
        </p:spPr>
        <p:txBody>
          <a:bodyPr/>
          <a:lstStyle/>
          <a:p>
            <a:pPr>
              <a:buFont typeface="Wingdings" charset="2"/>
              <a:buNone/>
            </a:pPr>
            <a:fld id="{CB2F5F4F-FD9A-BE43-B43F-6AE8600673F5}" type="slidenum">
              <a:rPr lang="en-GB">
                <a:ea typeface="DejaVu Sans" charset="0"/>
                <a:cs typeface="DejaVu Sans" charset="0"/>
              </a:rPr>
              <a:pPr>
                <a:buFont typeface="Wingdings" charset="2"/>
                <a:buNone/>
              </a:pPr>
              <a:t>123</a:t>
            </a:fld>
            <a:endParaRPr lang="en-GB">
              <a:ea typeface="DejaVu Sans" charset="0"/>
              <a:cs typeface="DejaVu Sans" charset="0"/>
            </a:endParaRPr>
          </a:p>
        </p:txBody>
      </p:sp>
      <p:sp>
        <p:nvSpPr>
          <p:cNvPr id="21709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ea typeface="DejaVu Sans" charset="0"/>
              <a:cs typeface="DejaVu Sans" charset="0"/>
            </a:endParaRPr>
          </a:p>
        </p:txBody>
      </p:sp>
      <p:sp>
        <p:nvSpPr>
          <p:cNvPr id="217092" name="Rectangle 2"/>
          <p:cNvSpPr>
            <a:spLocks noGrp="1" noChangeArrowheads="1"/>
          </p:cNvSpPr>
          <p:nvPr>
            <p:ph type="body"/>
          </p:nvPr>
        </p:nvSpPr>
        <p:spPr bwMode="auto">
          <a:xfrm>
            <a:off x="685800" y="4343400"/>
            <a:ext cx="5486400" cy="4116388"/>
          </a:xfrm>
          <a:noFill/>
        </p:spPr>
        <p:txBody>
          <a:bodyPr wrap="none" numCol="1" anchor="ctr" anchorCtr="0" compatLnSpc="1">
            <a:prstTxWarp prst="textNoShape">
              <a:avLst/>
            </a:prstTxWarp>
          </a:bodyPr>
          <a:lstStyle/>
          <a:p>
            <a:endParaRPr lang="en-US">
              <a:latin typeface="Times New Roman" charset="0"/>
            </a:endParaRPr>
          </a:p>
        </p:txBody>
      </p:sp>
      <p:sp>
        <p:nvSpPr>
          <p:cNvPr id="217093"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prstTxWarp prst="textNoShape">
              <a:avLst/>
            </a:prstTxWarp>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31D7ECA-25BD-4240-8F17-48F77672BE93}" type="slidenum">
              <a:rPr lang="en-GB" sz="1200">
                <a:solidFill>
                  <a:srgbClr val="000000"/>
                </a:solidFill>
                <a:ea typeface="DejaVu Sans" charset="0"/>
                <a:cs typeface="DejaVu Sans"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123</a:t>
            </a:fld>
            <a:endParaRPr lang="en-GB" sz="1200">
              <a:solidFill>
                <a:srgbClr val="000000"/>
              </a:solidFill>
              <a:ea typeface="DejaVu Sans" charset="0"/>
              <a:cs typeface="DejaVu Sans"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p:spPr>
      </p:sp>
      <p:sp>
        <p:nvSpPr>
          <p:cNvPr id="2181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atin typeface="Times New Roman" charset="0"/>
            </a:endParaRPr>
          </a:p>
        </p:txBody>
      </p:sp>
      <p:sp>
        <p:nvSpPr>
          <p:cNvPr id="218116" name="Slide Number Placeholder 3"/>
          <p:cNvSpPr>
            <a:spLocks noGrp="1"/>
          </p:cNvSpPr>
          <p:nvPr>
            <p:ph type="sldNum" sz="quarter" idx="5"/>
          </p:nvPr>
        </p:nvSpPr>
        <p:spPr bwMode="auto">
          <a:noFill/>
          <a:ln>
            <a:miter lim="800000"/>
            <a:headEnd/>
            <a:tailEnd/>
          </a:ln>
        </p:spPr>
        <p:txBody>
          <a:bodyPr/>
          <a:lstStyle/>
          <a:p>
            <a:pPr>
              <a:buFont typeface="Wingdings" charset="2"/>
              <a:buNone/>
            </a:pPr>
            <a:fld id="{21D1A786-E84F-A74B-A702-50D5EB3B82B3}" type="slidenum">
              <a:rPr lang="en-GB"/>
              <a:pPr>
                <a:buFont typeface="Wingdings" charset="2"/>
                <a:buNone/>
              </a:pPr>
              <a:t>124</a:t>
            </a:fld>
            <a:endParaRPr lang="en-GB"/>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bwMode="auto">
          <a:noFill/>
          <a:ln>
            <a:miter lim="800000"/>
            <a:headEnd/>
            <a:tailEnd/>
          </a:ln>
        </p:spPr>
        <p:txBody>
          <a:bodyPr/>
          <a:lstStyle/>
          <a:p>
            <a:pPr>
              <a:buFont typeface="Wingdings" charset="2"/>
              <a:buNone/>
            </a:pPr>
            <a:fld id="{CB2F5F4F-FD9A-BE43-B43F-6AE8600673F5}" type="slidenum">
              <a:rPr lang="en-GB">
                <a:ea typeface="DejaVu Sans" charset="0"/>
                <a:cs typeface="DejaVu Sans" charset="0"/>
              </a:rPr>
              <a:pPr>
                <a:buFont typeface="Wingdings" charset="2"/>
                <a:buNone/>
              </a:pPr>
              <a:t>125</a:t>
            </a:fld>
            <a:endParaRPr lang="en-GB">
              <a:ea typeface="DejaVu Sans" charset="0"/>
              <a:cs typeface="DejaVu Sans" charset="0"/>
            </a:endParaRPr>
          </a:p>
        </p:txBody>
      </p:sp>
      <p:sp>
        <p:nvSpPr>
          <p:cNvPr id="21709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ea typeface="DejaVu Sans" charset="0"/>
              <a:cs typeface="DejaVu Sans" charset="0"/>
            </a:endParaRPr>
          </a:p>
        </p:txBody>
      </p:sp>
      <p:sp>
        <p:nvSpPr>
          <p:cNvPr id="217092" name="Rectangle 2"/>
          <p:cNvSpPr>
            <a:spLocks noGrp="1" noChangeArrowheads="1"/>
          </p:cNvSpPr>
          <p:nvPr>
            <p:ph type="body"/>
          </p:nvPr>
        </p:nvSpPr>
        <p:spPr bwMode="auto">
          <a:xfrm>
            <a:off x="685800" y="4343400"/>
            <a:ext cx="5486400" cy="4116388"/>
          </a:xfrm>
          <a:noFill/>
        </p:spPr>
        <p:txBody>
          <a:bodyPr wrap="none" numCol="1" anchor="ctr" anchorCtr="0" compatLnSpc="1">
            <a:prstTxWarp prst="textNoShape">
              <a:avLst/>
            </a:prstTxWarp>
          </a:bodyPr>
          <a:lstStyle/>
          <a:p>
            <a:endParaRPr lang="en-US">
              <a:latin typeface="Times New Roman" charset="0"/>
            </a:endParaRPr>
          </a:p>
        </p:txBody>
      </p:sp>
      <p:sp>
        <p:nvSpPr>
          <p:cNvPr id="217093"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prstTxWarp prst="textNoShape">
              <a:avLst/>
            </a:prstTxWarp>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31D7ECA-25BD-4240-8F17-48F77672BE93}" type="slidenum">
              <a:rPr lang="en-GB" sz="1200">
                <a:solidFill>
                  <a:srgbClr val="000000"/>
                </a:solidFill>
                <a:ea typeface="DejaVu Sans" charset="0"/>
                <a:cs typeface="DejaVu Sans"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125</a:t>
            </a:fld>
            <a:endParaRPr lang="en-GB" sz="1200">
              <a:solidFill>
                <a:srgbClr val="000000"/>
              </a:solidFill>
              <a:ea typeface="DejaVu Sans" charset="0"/>
              <a:cs typeface="DejaVu Sans"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bwMode="auto">
          <a:noFill/>
          <a:ln>
            <a:miter lim="800000"/>
            <a:headEnd/>
            <a:tailEnd/>
          </a:ln>
        </p:spPr>
        <p:txBody>
          <a:bodyPr/>
          <a:lstStyle/>
          <a:p>
            <a:pPr>
              <a:buFont typeface="Wingdings" charset="2"/>
              <a:buNone/>
            </a:pPr>
            <a:fld id="{0EAC8851-897F-1E49-9556-2AD60D6F0FAA}" type="slidenum">
              <a:rPr lang="en-GB">
                <a:ea typeface="DejaVu Sans" charset="0"/>
                <a:cs typeface="DejaVu Sans" charset="0"/>
              </a:rPr>
              <a:pPr>
                <a:buFont typeface="Wingdings" charset="2"/>
                <a:buNone/>
              </a:pPr>
              <a:t>126</a:t>
            </a:fld>
            <a:endParaRPr lang="en-GB">
              <a:ea typeface="DejaVu Sans" charset="0"/>
              <a:cs typeface="DejaVu Sans" charset="0"/>
            </a:endParaRPr>
          </a:p>
        </p:txBody>
      </p:sp>
      <p:sp>
        <p:nvSpPr>
          <p:cNvPr id="21913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ea typeface="DejaVu Sans" charset="0"/>
              <a:cs typeface="DejaVu Sans" charset="0"/>
            </a:endParaRPr>
          </a:p>
        </p:txBody>
      </p:sp>
      <p:sp>
        <p:nvSpPr>
          <p:cNvPr id="219140" name="Rectangle 2"/>
          <p:cNvSpPr>
            <a:spLocks noGrp="1" noChangeArrowheads="1"/>
          </p:cNvSpPr>
          <p:nvPr>
            <p:ph type="body"/>
          </p:nvPr>
        </p:nvSpPr>
        <p:spPr bwMode="auto">
          <a:xfrm>
            <a:off x="685800" y="4343400"/>
            <a:ext cx="5486400" cy="4116388"/>
          </a:xfrm>
          <a:noFill/>
        </p:spPr>
        <p:txBody>
          <a:bodyPr wrap="none" numCol="1" anchor="ctr" anchorCtr="0" compatLnSpc="1">
            <a:prstTxWarp prst="textNoShape">
              <a:avLst/>
            </a:prstTxWarp>
          </a:bodyPr>
          <a:lstStyle/>
          <a:p>
            <a:endParaRPr lang="en-US">
              <a:latin typeface="Times New Roman" charset="0"/>
            </a:endParaRPr>
          </a:p>
        </p:txBody>
      </p:sp>
      <p:sp>
        <p:nvSpPr>
          <p:cNvPr id="219141"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prstTxWarp prst="textNoShape">
              <a:avLst/>
            </a:prstTxWarp>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45D7F8E-70E1-C84B-B4F2-DF4B5B83E6A6}" type="slidenum">
              <a:rPr lang="en-GB" sz="1200">
                <a:solidFill>
                  <a:srgbClr val="000000"/>
                </a:solidFill>
                <a:ea typeface="DejaVu Sans" charset="0"/>
                <a:cs typeface="DejaVu Sans"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126</a:t>
            </a:fld>
            <a:endParaRPr lang="en-GB" sz="1200">
              <a:solidFill>
                <a:srgbClr val="000000"/>
              </a:solidFill>
              <a:ea typeface="DejaVu Sans" charset="0"/>
              <a:cs typeface="DejaVu San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69988" name="Slide Number Placeholder 3"/>
          <p:cNvSpPr>
            <a:spLocks noGrp="1"/>
          </p:cNvSpPr>
          <p:nvPr>
            <p:ph type="sldNum" sz="quarter" idx="5"/>
          </p:nvPr>
        </p:nvSpPr>
        <p:spPr bwMode="auto">
          <a:noFill/>
          <a:ln>
            <a:miter lim="800000"/>
            <a:headEnd/>
            <a:tailEnd/>
          </a:ln>
        </p:spPr>
        <p:txBody>
          <a:bodyPr/>
          <a:lstStyle/>
          <a:p>
            <a:fld id="{D4E9B462-F71D-0346-82D3-8E48A9EB996D}" type="slidenum">
              <a:rPr lang="en-US"/>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bwMode="auto">
          <a:noFill/>
          <a:ln>
            <a:miter lim="800000"/>
            <a:headEnd/>
            <a:tailEnd/>
          </a:ln>
        </p:spPr>
        <p:txBody>
          <a:bodyPr/>
          <a:lstStyle/>
          <a:p>
            <a:pPr>
              <a:buFont typeface="Wingdings" charset="2"/>
              <a:buNone/>
            </a:pPr>
            <a:fld id="{903CDC4E-54D4-5748-AAB1-7CE4A9205B8C}" type="slidenum">
              <a:rPr lang="en-GB">
                <a:ea typeface="DejaVu Sans" charset="0"/>
                <a:cs typeface="DejaVu Sans" charset="0"/>
              </a:rPr>
              <a:pPr>
                <a:buFont typeface="Wingdings" charset="2"/>
                <a:buNone/>
              </a:pPr>
              <a:t>129</a:t>
            </a:fld>
            <a:endParaRPr lang="en-GB">
              <a:ea typeface="DejaVu Sans" charset="0"/>
              <a:cs typeface="DejaVu Sans" charset="0"/>
            </a:endParaRPr>
          </a:p>
        </p:txBody>
      </p:sp>
      <p:sp>
        <p:nvSpPr>
          <p:cNvPr id="21504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ea typeface="DejaVu Sans" charset="0"/>
              <a:cs typeface="DejaVu Sans" charset="0"/>
            </a:endParaRPr>
          </a:p>
        </p:txBody>
      </p:sp>
      <p:sp>
        <p:nvSpPr>
          <p:cNvPr id="215044" name="Rectangle 2"/>
          <p:cNvSpPr>
            <a:spLocks noGrp="1" noChangeArrowheads="1"/>
          </p:cNvSpPr>
          <p:nvPr>
            <p:ph type="body"/>
          </p:nvPr>
        </p:nvSpPr>
        <p:spPr bwMode="auto">
          <a:xfrm>
            <a:off x="685800" y="4343400"/>
            <a:ext cx="5486400" cy="4116388"/>
          </a:xfrm>
          <a:noFill/>
        </p:spPr>
        <p:txBody>
          <a:bodyPr wrap="none" numCol="1" anchor="ctr" anchorCtr="0" compatLnSpc="1">
            <a:prstTxWarp prst="textNoShape">
              <a:avLst/>
            </a:prstTxWarp>
          </a:bodyPr>
          <a:lstStyle/>
          <a:p>
            <a:endParaRPr lang="en-US">
              <a:latin typeface="Times New Roman" charset="0"/>
            </a:endParaRPr>
          </a:p>
        </p:txBody>
      </p:sp>
      <p:sp>
        <p:nvSpPr>
          <p:cNvPr id="215045"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prstTxWarp prst="textNoShape">
              <a:avLst/>
            </a:prstTxWarp>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6414C0B-8606-7F4B-A715-220BAD6409F8}" type="slidenum">
              <a:rPr lang="en-GB" sz="1200">
                <a:solidFill>
                  <a:srgbClr val="000000"/>
                </a:solidFill>
                <a:ea typeface="DejaVu Sans" charset="0"/>
                <a:cs typeface="DejaVu Sans"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129</a:t>
            </a:fld>
            <a:endParaRPr lang="en-GB" sz="1200">
              <a:solidFill>
                <a:srgbClr val="000000"/>
              </a:solidFill>
              <a:ea typeface="DejaVu Sans" charset="0"/>
              <a:cs typeface="DejaVu Sans"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bwMode="auto">
          <a:noFill/>
          <a:ln>
            <a:miter lim="800000"/>
            <a:headEnd/>
            <a:tailEnd/>
          </a:ln>
        </p:spPr>
        <p:txBody>
          <a:bodyPr/>
          <a:lstStyle/>
          <a:p>
            <a:pPr>
              <a:buFont typeface="Wingdings" charset="2"/>
              <a:buNone/>
            </a:pPr>
            <a:fld id="{5BFE3FDF-E137-0342-8AD1-1D5821F116EA}" type="slidenum">
              <a:rPr lang="en-GB">
                <a:ea typeface="DejaVu Sans" charset="0"/>
                <a:cs typeface="DejaVu Sans" charset="0"/>
              </a:rPr>
              <a:pPr>
                <a:buFont typeface="Wingdings" charset="2"/>
                <a:buNone/>
              </a:pPr>
              <a:t>130</a:t>
            </a:fld>
            <a:endParaRPr lang="en-GB">
              <a:ea typeface="DejaVu Sans" charset="0"/>
              <a:cs typeface="DejaVu Sans" charset="0"/>
            </a:endParaRPr>
          </a:p>
        </p:txBody>
      </p:sp>
      <p:sp>
        <p:nvSpPr>
          <p:cNvPr id="21299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ea typeface="DejaVu Sans" charset="0"/>
              <a:cs typeface="DejaVu Sans" charset="0"/>
            </a:endParaRPr>
          </a:p>
        </p:txBody>
      </p:sp>
      <p:sp>
        <p:nvSpPr>
          <p:cNvPr id="212996" name="Rectangle 2"/>
          <p:cNvSpPr>
            <a:spLocks noGrp="1" noChangeArrowheads="1"/>
          </p:cNvSpPr>
          <p:nvPr>
            <p:ph type="body"/>
          </p:nvPr>
        </p:nvSpPr>
        <p:spPr bwMode="auto">
          <a:xfrm>
            <a:off x="685800" y="4343400"/>
            <a:ext cx="5486400" cy="4116388"/>
          </a:xfrm>
          <a:noFill/>
        </p:spPr>
        <p:txBody>
          <a:bodyPr wrap="none" numCol="1" anchor="ctr" anchorCtr="0" compatLnSpc="1">
            <a:prstTxWarp prst="textNoShape">
              <a:avLst/>
            </a:prstTxWarp>
          </a:bodyPr>
          <a:lstStyle/>
          <a:p>
            <a:endParaRPr lang="en-US">
              <a:latin typeface="Times New Roman" charset="0"/>
            </a:endParaRPr>
          </a:p>
        </p:txBody>
      </p:sp>
      <p:sp>
        <p:nvSpPr>
          <p:cNvPr id="212997"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prstTxWarp prst="textNoShape">
              <a:avLst/>
            </a:prstTxWarp>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0D03489-C710-2B41-ADFB-7657F2218303}" type="slidenum">
              <a:rPr lang="en-GB" sz="1200">
                <a:solidFill>
                  <a:srgbClr val="000000"/>
                </a:solidFill>
                <a:ea typeface="DejaVu Sans" charset="0"/>
                <a:cs typeface="DejaVu Sans"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130</a:t>
            </a:fld>
            <a:endParaRPr lang="en-GB" sz="1200">
              <a:solidFill>
                <a:srgbClr val="000000"/>
              </a:solidFill>
              <a:ea typeface="DejaVu Sans" charset="0"/>
              <a:cs typeface="DejaVu Sans"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bwMode="auto">
          <a:noFill/>
          <a:ln>
            <a:miter lim="800000"/>
            <a:headEnd/>
            <a:tailEnd/>
          </a:ln>
        </p:spPr>
        <p:txBody>
          <a:bodyPr/>
          <a:lstStyle/>
          <a:p>
            <a:pPr>
              <a:buFont typeface="Wingdings" charset="2"/>
              <a:buNone/>
            </a:pPr>
            <a:fld id="{31C7FDA6-FDA1-1340-9BF6-3314FD89A4D4}" type="slidenum">
              <a:rPr lang="en-GB">
                <a:ea typeface="DejaVu Sans" charset="0"/>
                <a:cs typeface="DejaVu Sans" charset="0"/>
              </a:rPr>
              <a:pPr>
                <a:buFont typeface="Wingdings" charset="2"/>
                <a:buNone/>
              </a:pPr>
              <a:t>131</a:t>
            </a:fld>
            <a:endParaRPr lang="en-GB">
              <a:ea typeface="DejaVu Sans" charset="0"/>
              <a:cs typeface="DejaVu Sans" charset="0"/>
            </a:endParaRPr>
          </a:p>
        </p:txBody>
      </p:sp>
      <p:sp>
        <p:nvSpPr>
          <p:cNvPr id="22835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ea typeface="DejaVu Sans" charset="0"/>
              <a:cs typeface="DejaVu Sans" charset="0"/>
            </a:endParaRPr>
          </a:p>
        </p:txBody>
      </p:sp>
      <p:sp>
        <p:nvSpPr>
          <p:cNvPr id="228356" name="Rectangle 2"/>
          <p:cNvSpPr>
            <a:spLocks noGrp="1" noChangeArrowheads="1"/>
          </p:cNvSpPr>
          <p:nvPr>
            <p:ph type="body"/>
          </p:nvPr>
        </p:nvSpPr>
        <p:spPr bwMode="auto">
          <a:xfrm>
            <a:off x="685800" y="4343400"/>
            <a:ext cx="5486400" cy="4116388"/>
          </a:xfrm>
          <a:noFill/>
        </p:spPr>
        <p:txBody>
          <a:bodyPr wrap="none" numCol="1" anchor="ctr" anchorCtr="0" compatLnSpc="1">
            <a:prstTxWarp prst="textNoShape">
              <a:avLst/>
            </a:prstTxWarp>
          </a:bodyPr>
          <a:lstStyle/>
          <a:p>
            <a:endParaRPr lang="en-US">
              <a:latin typeface="Times New Roman" charset="0"/>
            </a:endParaRPr>
          </a:p>
        </p:txBody>
      </p:sp>
      <p:sp>
        <p:nvSpPr>
          <p:cNvPr id="228357"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prstTxWarp prst="textNoShape">
              <a:avLst/>
            </a:prstTxWarp>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44A3441-F3D1-F047-9B32-F4FB6B2CF3B7}" type="slidenum">
              <a:rPr lang="en-GB" sz="1200">
                <a:solidFill>
                  <a:srgbClr val="000000"/>
                </a:solidFill>
                <a:ea typeface="DejaVu Sans" charset="0"/>
                <a:cs typeface="DejaVu Sans"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131</a:t>
            </a:fld>
            <a:endParaRPr lang="en-GB" sz="1200">
              <a:solidFill>
                <a:srgbClr val="000000"/>
              </a:solidFill>
              <a:ea typeface="DejaVu Sans" charset="0"/>
              <a:cs typeface="DejaVu Sans"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bwMode="auto">
          <a:noFill/>
          <a:ln>
            <a:miter lim="800000"/>
            <a:headEnd/>
            <a:tailEnd/>
          </a:ln>
        </p:spPr>
        <p:txBody>
          <a:bodyPr/>
          <a:lstStyle/>
          <a:p>
            <a:pPr>
              <a:buFont typeface="Wingdings" charset="2"/>
              <a:buNone/>
            </a:pPr>
            <a:fld id="{E6D2B228-FA10-AE48-92FF-86670A72FFD7}" type="slidenum">
              <a:rPr lang="en-GB">
                <a:ea typeface="DejaVu Sans" charset="0"/>
                <a:cs typeface="DejaVu Sans" charset="0"/>
              </a:rPr>
              <a:pPr>
                <a:buFont typeface="Wingdings" charset="2"/>
                <a:buNone/>
              </a:pPr>
              <a:t>132</a:t>
            </a:fld>
            <a:endParaRPr lang="en-GB">
              <a:ea typeface="DejaVu Sans" charset="0"/>
              <a:cs typeface="DejaVu Sans" charset="0"/>
            </a:endParaRPr>
          </a:p>
        </p:txBody>
      </p:sp>
      <p:sp>
        <p:nvSpPr>
          <p:cNvPr id="22937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ea typeface="DejaVu Sans" charset="0"/>
              <a:cs typeface="DejaVu Sans" charset="0"/>
            </a:endParaRPr>
          </a:p>
        </p:txBody>
      </p:sp>
      <p:sp>
        <p:nvSpPr>
          <p:cNvPr id="229380" name="Rectangle 2"/>
          <p:cNvSpPr>
            <a:spLocks noGrp="1" noChangeArrowheads="1"/>
          </p:cNvSpPr>
          <p:nvPr>
            <p:ph type="body"/>
          </p:nvPr>
        </p:nvSpPr>
        <p:spPr bwMode="auto">
          <a:xfrm>
            <a:off x="685800" y="4343400"/>
            <a:ext cx="5486400" cy="4116388"/>
          </a:xfrm>
          <a:noFill/>
        </p:spPr>
        <p:txBody>
          <a:bodyPr wrap="none" numCol="1" anchor="ctr" anchorCtr="0" compatLnSpc="1">
            <a:prstTxWarp prst="textNoShape">
              <a:avLst/>
            </a:prstTxWarp>
          </a:bodyPr>
          <a:lstStyle/>
          <a:p>
            <a:endParaRPr lang="en-US">
              <a:latin typeface="Times New Roman" charset="0"/>
            </a:endParaRPr>
          </a:p>
        </p:txBody>
      </p:sp>
      <p:sp>
        <p:nvSpPr>
          <p:cNvPr id="229381"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prstTxWarp prst="textNoShape">
              <a:avLst/>
            </a:prstTxWarp>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1D61888-C54E-D346-98F5-C0921E60EFD8}" type="slidenum">
              <a:rPr lang="en-GB" sz="1200">
                <a:solidFill>
                  <a:srgbClr val="000000"/>
                </a:solidFill>
                <a:ea typeface="DejaVu Sans" charset="0"/>
                <a:cs typeface="DejaVu Sans"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132</a:t>
            </a:fld>
            <a:endParaRPr lang="en-GB" sz="1200">
              <a:solidFill>
                <a:srgbClr val="000000"/>
              </a:solidFill>
              <a:ea typeface="DejaVu Sans" charset="0"/>
              <a:cs typeface="DejaVu Sans"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bwMode="auto">
          <a:noFill/>
          <a:ln>
            <a:miter lim="800000"/>
            <a:headEnd/>
            <a:tailEnd/>
          </a:ln>
        </p:spPr>
        <p:txBody>
          <a:bodyPr/>
          <a:lstStyle/>
          <a:p>
            <a:pPr>
              <a:buFont typeface="Wingdings" charset="2"/>
              <a:buNone/>
            </a:pPr>
            <a:fld id="{4EF59590-8FBC-B74D-93BE-CC1E52846B1A}" type="slidenum">
              <a:rPr lang="en-GB">
                <a:ea typeface="DejaVu Sans" charset="0"/>
                <a:cs typeface="DejaVu Sans" charset="0"/>
              </a:rPr>
              <a:pPr>
                <a:buFont typeface="Wingdings" charset="2"/>
                <a:buNone/>
              </a:pPr>
              <a:t>133</a:t>
            </a:fld>
            <a:endParaRPr lang="en-GB">
              <a:ea typeface="DejaVu Sans" charset="0"/>
              <a:cs typeface="DejaVu Sans" charset="0"/>
            </a:endParaRPr>
          </a:p>
        </p:txBody>
      </p:sp>
      <p:sp>
        <p:nvSpPr>
          <p:cNvPr id="23040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ea typeface="DejaVu Sans" charset="0"/>
              <a:cs typeface="DejaVu Sans" charset="0"/>
            </a:endParaRPr>
          </a:p>
        </p:txBody>
      </p:sp>
      <p:sp>
        <p:nvSpPr>
          <p:cNvPr id="230404" name="Rectangle 2"/>
          <p:cNvSpPr>
            <a:spLocks noGrp="1" noChangeArrowheads="1"/>
          </p:cNvSpPr>
          <p:nvPr>
            <p:ph type="body"/>
          </p:nvPr>
        </p:nvSpPr>
        <p:spPr bwMode="auto">
          <a:xfrm>
            <a:off x="685800" y="4343400"/>
            <a:ext cx="5486400" cy="4116388"/>
          </a:xfrm>
          <a:noFill/>
        </p:spPr>
        <p:txBody>
          <a:bodyPr wrap="none" numCol="1" anchor="ctr" anchorCtr="0" compatLnSpc="1">
            <a:prstTxWarp prst="textNoShape">
              <a:avLst/>
            </a:prstTxWarp>
          </a:bodyPr>
          <a:lstStyle/>
          <a:p>
            <a:endParaRPr lang="en-US">
              <a:latin typeface="Times New Roman"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bwMode="auto">
          <a:noFill/>
          <a:ln>
            <a:miter lim="800000"/>
            <a:headEnd/>
            <a:tailEnd/>
          </a:ln>
        </p:spPr>
        <p:txBody>
          <a:bodyPr/>
          <a:lstStyle/>
          <a:p>
            <a:pPr>
              <a:buFont typeface="Wingdings" charset="2"/>
              <a:buNone/>
            </a:pPr>
            <a:fld id="{DA2DE311-F9DA-B148-B9C8-9666A5749E82}" type="slidenum">
              <a:rPr lang="en-GB">
                <a:ea typeface="DejaVu Sans" charset="0"/>
                <a:cs typeface="DejaVu Sans" charset="0"/>
              </a:rPr>
              <a:pPr>
                <a:buFont typeface="Wingdings" charset="2"/>
                <a:buNone/>
              </a:pPr>
              <a:t>134</a:t>
            </a:fld>
            <a:endParaRPr lang="en-GB">
              <a:ea typeface="DejaVu Sans" charset="0"/>
              <a:cs typeface="DejaVu Sans" charset="0"/>
            </a:endParaRPr>
          </a:p>
        </p:txBody>
      </p:sp>
      <p:sp>
        <p:nvSpPr>
          <p:cNvPr id="22630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ea typeface="DejaVu Sans" charset="0"/>
              <a:cs typeface="DejaVu Sans" charset="0"/>
            </a:endParaRPr>
          </a:p>
        </p:txBody>
      </p:sp>
      <p:sp>
        <p:nvSpPr>
          <p:cNvPr id="226308" name="Rectangle 2"/>
          <p:cNvSpPr>
            <a:spLocks noGrp="1" noChangeArrowheads="1"/>
          </p:cNvSpPr>
          <p:nvPr>
            <p:ph type="body"/>
          </p:nvPr>
        </p:nvSpPr>
        <p:spPr bwMode="auto">
          <a:xfrm>
            <a:off x="685800" y="4343400"/>
            <a:ext cx="5486400" cy="4116388"/>
          </a:xfrm>
          <a:noFill/>
        </p:spPr>
        <p:txBody>
          <a:bodyPr wrap="none" numCol="1" anchor="ctr" anchorCtr="0" compatLnSpc="1">
            <a:prstTxWarp prst="textNoShape">
              <a:avLst/>
            </a:prstTxWarp>
          </a:bodyPr>
          <a:lstStyle/>
          <a:p>
            <a:endParaRPr lang="en-US">
              <a:latin typeface="Times New Roman" charset="0"/>
            </a:endParaRPr>
          </a:p>
        </p:txBody>
      </p:sp>
      <p:sp>
        <p:nvSpPr>
          <p:cNvPr id="226309"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prstTxWarp prst="textNoShape">
              <a:avLst/>
            </a:prstTxWarp>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06FF39E-0BF6-074A-B510-EA1AB4D5221D}" type="slidenum">
              <a:rPr lang="en-GB" sz="1200">
                <a:solidFill>
                  <a:srgbClr val="000000"/>
                </a:solidFill>
                <a:ea typeface="DejaVu Sans" charset="0"/>
                <a:cs typeface="DejaVu Sans"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134</a:t>
            </a:fld>
            <a:endParaRPr lang="en-GB" sz="1200">
              <a:solidFill>
                <a:srgbClr val="000000"/>
              </a:solidFill>
              <a:ea typeface="DejaVu Sans" charset="0"/>
              <a:cs typeface="DejaVu Sans"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22" name="Rectangle 12"/>
          <p:cNvSpPr>
            <a:spLocks noGrp="1" noChangeArrowheads="1"/>
          </p:cNvSpPr>
          <p:nvPr>
            <p:ph type="sldNum" sz="quarter" idx="5"/>
          </p:nvPr>
        </p:nvSpPr>
        <p:spPr bwMode="auto">
          <a:noFill/>
          <a:ln>
            <a:miter lim="800000"/>
            <a:headEnd/>
            <a:tailEnd/>
          </a:ln>
        </p:spPr>
        <p:txBody>
          <a:bodyPr/>
          <a:lstStyle/>
          <a:p>
            <a:fld id="{3DB3E5D1-FDBE-974A-A18F-01E14E80C927}" type="slidenum">
              <a:rPr lang="en-GB"/>
              <a:pPr/>
              <a:t>135</a:t>
            </a:fld>
            <a:endParaRPr lang="en-GB"/>
          </a:p>
        </p:txBody>
      </p:sp>
      <p:sp>
        <p:nvSpPr>
          <p:cNvPr id="235523" name="Text Box 1"/>
          <p:cNvSpPr txBox="1">
            <a:spLocks noChangeArrowheads="1"/>
          </p:cNvSpPr>
          <p:nvPr/>
        </p:nvSpPr>
        <p:spPr bwMode="auto">
          <a:xfrm>
            <a:off x="1209675" y="693738"/>
            <a:ext cx="4433888" cy="3427412"/>
          </a:xfrm>
          <a:prstGeom prst="rect">
            <a:avLst/>
          </a:prstGeom>
          <a:solidFill>
            <a:srgbClr val="FFFFFF"/>
          </a:solidFill>
          <a:ln w="9360">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235524" name="Rectangle 2"/>
          <p:cNvSpPr>
            <a:spLocks noGrp="1" noChangeArrowheads="1"/>
          </p:cNvSpPr>
          <p:nvPr>
            <p:ph type="body"/>
          </p:nvPr>
        </p:nvSpPr>
        <p:spPr bwMode="auto">
          <a:xfrm>
            <a:off x="685800" y="4341813"/>
            <a:ext cx="5478463" cy="4114800"/>
          </a:xfrm>
          <a:noFill/>
        </p:spPr>
        <p:txBody>
          <a:bodyPr wrap="none" numCol="1" anchor="ctr" anchorCtr="0" compatLnSpc="1">
            <a:prstTxWarp prst="textNoShape">
              <a:avLst/>
            </a:prstTxWarp>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1426" name="Rectangle 12"/>
          <p:cNvSpPr>
            <a:spLocks noGrp="1" noChangeArrowheads="1"/>
          </p:cNvSpPr>
          <p:nvPr>
            <p:ph type="sldNum" sz="quarter" idx="5"/>
          </p:nvPr>
        </p:nvSpPr>
        <p:spPr bwMode="auto">
          <a:noFill/>
          <a:ln>
            <a:miter lim="800000"/>
            <a:headEnd/>
            <a:tailEnd/>
          </a:ln>
        </p:spPr>
        <p:txBody>
          <a:bodyPr/>
          <a:lstStyle/>
          <a:p>
            <a:fld id="{D8516D17-481F-4848-A499-B23BAC5B13E4}" type="slidenum">
              <a:rPr lang="en-GB"/>
              <a:pPr/>
              <a:t>137</a:t>
            </a:fld>
            <a:endParaRPr lang="en-GB"/>
          </a:p>
        </p:txBody>
      </p:sp>
      <p:sp>
        <p:nvSpPr>
          <p:cNvPr id="231427" name="Text Box 1"/>
          <p:cNvSpPr txBox="1">
            <a:spLocks noChangeArrowheads="1"/>
          </p:cNvSpPr>
          <p:nvPr/>
        </p:nvSpPr>
        <p:spPr bwMode="auto">
          <a:xfrm>
            <a:off x="1209675" y="693738"/>
            <a:ext cx="4433888" cy="3427412"/>
          </a:xfrm>
          <a:prstGeom prst="rect">
            <a:avLst/>
          </a:prstGeom>
          <a:solidFill>
            <a:srgbClr val="FFFFFF"/>
          </a:solidFill>
          <a:ln w="9360">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231428" name="Rectangle 2"/>
          <p:cNvSpPr>
            <a:spLocks noGrp="1" noChangeArrowheads="1"/>
          </p:cNvSpPr>
          <p:nvPr>
            <p:ph type="body"/>
          </p:nvPr>
        </p:nvSpPr>
        <p:spPr bwMode="auto">
          <a:xfrm>
            <a:off x="685800" y="4341813"/>
            <a:ext cx="5478463" cy="4114800"/>
          </a:xfrm>
          <a:noFill/>
        </p:spPr>
        <p:txBody>
          <a:bodyPr wrap="none" numCol="1" anchor="ctr" anchorCtr="0" compatLnSpc="1">
            <a:prstTxWarp prst="textNoShape">
              <a:avLst/>
            </a:prstTxWarp>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2450" name="Rectangle 12"/>
          <p:cNvSpPr>
            <a:spLocks noGrp="1" noChangeArrowheads="1"/>
          </p:cNvSpPr>
          <p:nvPr>
            <p:ph type="sldNum" sz="quarter" idx="5"/>
          </p:nvPr>
        </p:nvSpPr>
        <p:spPr bwMode="auto">
          <a:noFill/>
          <a:ln>
            <a:miter lim="800000"/>
            <a:headEnd/>
            <a:tailEnd/>
          </a:ln>
        </p:spPr>
        <p:txBody>
          <a:bodyPr/>
          <a:lstStyle/>
          <a:p>
            <a:fld id="{5887DEB3-FE74-F54E-8584-7624D551C926}" type="slidenum">
              <a:rPr lang="en-GB"/>
              <a:pPr/>
              <a:t>138</a:t>
            </a:fld>
            <a:endParaRPr lang="en-GB"/>
          </a:p>
        </p:txBody>
      </p:sp>
      <p:sp>
        <p:nvSpPr>
          <p:cNvPr id="232451" name="Text Box 1"/>
          <p:cNvSpPr txBox="1">
            <a:spLocks noChangeArrowheads="1"/>
          </p:cNvSpPr>
          <p:nvPr/>
        </p:nvSpPr>
        <p:spPr bwMode="auto">
          <a:xfrm>
            <a:off x="1209675" y="693738"/>
            <a:ext cx="4438650" cy="3429000"/>
          </a:xfrm>
          <a:prstGeom prst="rect">
            <a:avLst/>
          </a:prstGeom>
          <a:solidFill>
            <a:srgbClr val="FFFFFF"/>
          </a:solidFill>
          <a:ln w="9360">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232452" name="Rectangle 2"/>
          <p:cNvSpPr>
            <a:spLocks noGrp="1" noChangeArrowheads="1"/>
          </p:cNvSpPr>
          <p:nvPr>
            <p:ph type="body"/>
          </p:nvPr>
        </p:nvSpPr>
        <p:spPr bwMode="auto">
          <a:xfrm>
            <a:off x="685800" y="4341813"/>
            <a:ext cx="5478463" cy="4114800"/>
          </a:xfrm>
          <a:noFill/>
        </p:spPr>
        <p:txBody>
          <a:bodyPr wrap="none" numCol="1" anchor="ctr" anchorCtr="0" compatLnSpc="1">
            <a:prstTxWarp prst="textNoShape">
              <a:avLst/>
            </a:prstTxWarp>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bwMode="auto">
          <a:noFill/>
          <a:ln>
            <a:miter lim="800000"/>
            <a:headEnd/>
            <a:tailEnd/>
          </a:ln>
        </p:spPr>
        <p:txBody>
          <a:bodyPr/>
          <a:lstStyle/>
          <a:p>
            <a:fld id="{34E75366-7C42-4E48-8C90-FF555F3E92A9}" type="slidenum">
              <a:rPr lang="en-US"/>
              <a:pPr/>
              <a:t>139</a:t>
            </a:fld>
            <a:endParaRPr lang="en-US"/>
          </a:p>
        </p:txBody>
      </p:sp>
      <p:sp>
        <p:nvSpPr>
          <p:cNvPr id="2365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654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p:spPr>
      </p:sp>
      <p:sp>
        <p:nvSpPr>
          <p:cNvPr id="174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74084" name="Slide Number Placeholder 3"/>
          <p:cNvSpPr>
            <a:spLocks noGrp="1"/>
          </p:cNvSpPr>
          <p:nvPr>
            <p:ph type="sldNum" sz="quarter" idx="5"/>
          </p:nvPr>
        </p:nvSpPr>
        <p:spPr bwMode="auto">
          <a:noFill/>
          <a:ln>
            <a:miter lim="800000"/>
            <a:headEnd/>
            <a:tailEnd/>
          </a:ln>
        </p:spPr>
        <p:txBody>
          <a:bodyPr/>
          <a:lstStyle/>
          <a:p>
            <a:fld id="{752DAE67-940A-954E-B876-4A661787BAC8}" type="slidenum">
              <a:rPr lang="en-US"/>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bwMode="auto">
          <a:noFill/>
          <a:ln>
            <a:miter lim="800000"/>
            <a:headEnd/>
            <a:tailEnd/>
          </a:ln>
        </p:spPr>
        <p:txBody>
          <a:bodyPr/>
          <a:lstStyle/>
          <a:p>
            <a:pPr>
              <a:buFont typeface="Wingdings" charset="2"/>
              <a:buNone/>
            </a:pPr>
            <a:fld id="{AF545DE4-021D-7E4C-A6E2-2F882812B275}" type="slidenum">
              <a:rPr lang="en-GB">
                <a:ea typeface="DejaVu Sans" charset="0"/>
                <a:cs typeface="DejaVu Sans" charset="0"/>
              </a:rPr>
              <a:pPr>
                <a:buFont typeface="Wingdings" charset="2"/>
                <a:buNone/>
              </a:pPr>
              <a:t>140</a:t>
            </a:fld>
            <a:endParaRPr lang="en-GB">
              <a:ea typeface="DejaVu Sans" charset="0"/>
              <a:cs typeface="DejaVu Sans" charset="0"/>
            </a:endParaRPr>
          </a:p>
        </p:txBody>
      </p:sp>
      <p:sp>
        <p:nvSpPr>
          <p:cNvPr id="23961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ea typeface="DejaVu Sans" charset="0"/>
              <a:cs typeface="DejaVu Sans" charset="0"/>
            </a:endParaRPr>
          </a:p>
        </p:txBody>
      </p:sp>
      <p:sp>
        <p:nvSpPr>
          <p:cNvPr id="239620" name="Rectangle 2"/>
          <p:cNvSpPr>
            <a:spLocks noGrp="1" noChangeArrowheads="1"/>
          </p:cNvSpPr>
          <p:nvPr>
            <p:ph type="body"/>
          </p:nvPr>
        </p:nvSpPr>
        <p:spPr bwMode="auto">
          <a:xfrm>
            <a:off x="685800" y="4343400"/>
            <a:ext cx="5486400" cy="4116388"/>
          </a:xfrm>
          <a:noFill/>
        </p:spPr>
        <p:txBody>
          <a:bodyPr wrap="none" numCol="1" anchor="ctr" anchorCtr="0" compatLnSpc="1">
            <a:prstTxWarp prst="textNoShape">
              <a:avLst/>
            </a:prstTxWarp>
          </a:bodyPr>
          <a:lstStyle/>
          <a:p>
            <a:endParaRPr lang="en-US">
              <a:latin typeface="Times New Roman" charset="0"/>
            </a:endParaRPr>
          </a:p>
        </p:txBody>
      </p:sp>
      <p:sp>
        <p:nvSpPr>
          <p:cNvPr id="239621"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prstTxWarp prst="textNoShape">
              <a:avLst/>
            </a:prstTxWarp>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E261ED7-3E7C-8345-AF57-12D46D3E141B}" type="slidenum">
              <a:rPr lang="en-GB" sz="1200">
                <a:solidFill>
                  <a:srgbClr val="000000"/>
                </a:solidFill>
                <a:ea typeface="DejaVu Sans" charset="0"/>
                <a:cs typeface="DejaVu Sans"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140</a:t>
            </a:fld>
            <a:endParaRPr lang="en-GB" sz="1200">
              <a:solidFill>
                <a:srgbClr val="000000"/>
              </a:solidFill>
              <a:ea typeface="DejaVu Sans" charset="0"/>
              <a:cs typeface="DejaVu Sans"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bwMode="auto">
          <a:noFill/>
          <a:ln>
            <a:miter lim="800000"/>
            <a:headEnd/>
            <a:tailEnd/>
          </a:ln>
        </p:spPr>
        <p:txBody>
          <a:bodyPr/>
          <a:lstStyle/>
          <a:p>
            <a:pPr>
              <a:buFont typeface="Wingdings" charset="2"/>
              <a:buNone/>
            </a:pPr>
            <a:fld id="{AF545DE4-021D-7E4C-A6E2-2F882812B275}" type="slidenum">
              <a:rPr lang="en-GB">
                <a:ea typeface="DejaVu Sans" charset="0"/>
                <a:cs typeface="DejaVu Sans" charset="0"/>
              </a:rPr>
              <a:pPr>
                <a:buFont typeface="Wingdings" charset="2"/>
                <a:buNone/>
              </a:pPr>
              <a:t>141</a:t>
            </a:fld>
            <a:endParaRPr lang="en-GB">
              <a:ea typeface="DejaVu Sans" charset="0"/>
              <a:cs typeface="DejaVu Sans" charset="0"/>
            </a:endParaRPr>
          </a:p>
        </p:txBody>
      </p:sp>
      <p:sp>
        <p:nvSpPr>
          <p:cNvPr id="23961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ea typeface="DejaVu Sans" charset="0"/>
              <a:cs typeface="DejaVu Sans" charset="0"/>
            </a:endParaRPr>
          </a:p>
        </p:txBody>
      </p:sp>
      <p:sp>
        <p:nvSpPr>
          <p:cNvPr id="239620" name="Rectangle 2"/>
          <p:cNvSpPr>
            <a:spLocks noGrp="1" noChangeArrowheads="1"/>
          </p:cNvSpPr>
          <p:nvPr>
            <p:ph type="body"/>
          </p:nvPr>
        </p:nvSpPr>
        <p:spPr bwMode="auto">
          <a:xfrm>
            <a:off x="685800" y="4343400"/>
            <a:ext cx="5486400" cy="4116388"/>
          </a:xfrm>
          <a:noFill/>
        </p:spPr>
        <p:txBody>
          <a:bodyPr wrap="none" numCol="1" anchor="ctr" anchorCtr="0" compatLnSpc="1">
            <a:prstTxWarp prst="textNoShape">
              <a:avLst/>
            </a:prstTxWarp>
          </a:bodyPr>
          <a:lstStyle/>
          <a:p>
            <a:endParaRPr lang="en-US">
              <a:latin typeface="Times New Roman" charset="0"/>
            </a:endParaRPr>
          </a:p>
        </p:txBody>
      </p:sp>
      <p:sp>
        <p:nvSpPr>
          <p:cNvPr id="239621"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prstTxWarp prst="textNoShape">
              <a:avLst/>
            </a:prstTxWarp>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E261ED7-3E7C-8345-AF57-12D46D3E141B}" type="slidenum">
              <a:rPr lang="en-GB" sz="1200">
                <a:solidFill>
                  <a:srgbClr val="000000"/>
                </a:solidFill>
                <a:ea typeface="DejaVu Sans" charset="0"/>
                <a:cs typeface="DejaVu Sans"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141</a:t>
            </a:fld>
            <a:endParaRPr lang="en-GB" sz="1200">
              <a:solidFill>
                <a:srgbClr val="000000"/>
              </a:solidFill>
              <a:ea typeface="DejaVu Sans" charset="0"/>
              <a:cs typeface="DejaVu San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75108" name="Slide Number Placeholder 3"/>
          <p:cNvSpPr>
            <a:spLocks noGrp="1"/>
          </p:cNvSpPr>
          <p:nvPr>
            <p:ph type="sldNum" sz="quarter" idx="5"/>
          </p:nvPr>
        </p:nvSpPr>
        <p:spPr bwMode="auto">
          <a:noFill/>
          <a:ln>
            <a:miter lim="800000"/>
            <a:headEnd/>
            <a:tailEnd/>
          </a:ln>
        </p:spPr>
        <p:txBody>
          <a:bodyPr/>
          <a:lstStyle/>
          <a:p>
            <a:fld id="{CE5545E3-0E9E-1C42-8D0B-B6B8E1B05796}"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146175"/>
          </a:xfrm>
        </p:spPr>
        <p:txBody>
          <a:bodyPr/>
          <a:lstStyle>
            <a:lvl1pPr algn="ctr">
              <a:defRPr sz="4800">
                <a:solidFill>
                  <a:srgbClr val="7F1E02"/>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2819400"/>
            <a:ext cx="6400800" cy="838200"/>
          </a:xfrm>
        </p:spPr>
        <p:txBody>
          <a:bodyPr wrap="none"/>
          <a:lstStyle>
            <a:lvl1pPr marL="0" indent="0" algn="ctr">
              <a:buFont typeface="Wingdings" pitchFamily="-112" charset="2"/>
              <a:buNone/>
              <a:defRPr>
                <a:solidFill>
                  <a:srgbClr val="00425C"/>
                </a:solidFill>
              </a:defRPr>
            </a:lvl1pPr>
          </a:lstStyle>
          <a:p>
            <a:r>
              <a:rPr lang="en-US" smtClean="0"/>
              <a:t>Click to edit Master subtitle style</a:t>
            </a:r>
            <a:endParaRPr lang="en-US"/>
          </a:p>
        </p:txBody>
      </p:sp>
      <p:sp>
        <p:nvSpPr>
          <p:cNvPr id="3080" name="Rectangle 8"/>
          <p:cNvSpPr>
            <a:spLocks noGrp="1" noChangeArrowheads="1"/>
          </p:cNvSpPr>
          <p:nvPr>
            <p:ph type="ftr" sz="quarter" idx="3"/>
          </p:nvPr>
        </p:nvSpPr>
        <p:spPr/>
        <p:txBody>
          <a:bodyPr/>
          <a:lstStyle>
            <a:lvl1pPr>
              <a:defRPr/>
            </a:lvl1pPr>
          </a:lstStyle>
          <a:p>
            <a:pPr>
              <a:defRPr/>
            </a:pPr>
            <a:r>
              <a:rPr lang="en-US" smtClean="0"/>
              <a:t>User-Centered Design </a:t>
            </a:r>
            <a:r>
              <a:rPr lang="en-US" smtClean="0">
                <a:sym typeface="Symbol" pitchFamily="18" charset="2"/>
              </a:rPr>
              <a:t> </a:t>
            </a:r>
            <a:r>
              <a:rPr lang="en-US" i="1" smtClean="0"/>
              <a:t>www.user-centereddesign.com</a:t>
            </a:r>
            <a:endParaRPr lang="en-US" i="1"/>
          </a:p>
        </p:txBody>
      </p:sp>
    </p:spTree>
  </p:cSld>
  <p:clrMapOvr>
    <a:masterClrMapping/>
  </p:clrMapOvr>
  <p:transition xmlns:p14="http://schemas.microsoft.com/office/powerpoint/2010/main">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r>
              <a:rPr lang="en-US" smtClean="0"/>
              <a:t>User-Centered Design </a:t>
            </a:r>
            <a:r>
              <a:rPr lang="en-US" smtClean="0">
                <a:sym typeface="Symbol" pitchFamily="18" charset="2"/>
              </a:rPr>
              <a:t> </a:t>
            </a:r>
            <a:r>
              <a:rPr lang="en-US" i="1" smtClean="0"/>
              <a:t>www.user-centereddesign.com</a:t>
            </a:r>
            <a:endParaRPr lang="en-US" i="1"/>
          </a:p>
        </p:txBody>
      </p:sp>
      <p:sp>
        <p:nvSpPr>
          <p:cNvPr id="5" name="Slide Number Placeholder 4"/>
          <p:cNvSpPr>
            <a:spLocks noGrp="1"/>
          </p:cNvSpPr>
          <p:nvPr>
            <p:ph type="sldNum" sz="quarter" idx="11"/>
          </p:nvPr>
        </p:nvSpPr>
        <p:spPr/>
        <p:txBody>
          <a:bodyPr/>
          <a:lstStyle>
            <a:lvl1pPr>
              <a:defRPr smtClean="0"/>
            </a:lvl1pPr>
          </a:lstStyle>
          <a:p>
            <a:fld id="{30ACDFFC-ABA0-0A4E-970A-7DE1D1E20D6E}" type="slidenum">
              <a:rPr lang="en-US" smtClean="0"/>
              <a:pPr/>
              <a:t>‹#›</a:t>
            </a:fld>
            <a:endParaRPr lang="en-US"/>
          </a:p>
        </p:txBody>
      </p:sp>
    </p:spTree>
  </p:cSld>
  <p:clrMapOvr>
    <a:masterClrMapping/>
  </p:clrMapOvr>
  <p:transition xmlns:p14="http://schemas.microsoft.com/office/powerpoint/2010/main">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52400"/>
            <a:ext cx="219075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41985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r>
              <a:rPr lang="en-US" smtClean="0"/>
              <a:t>User-Centered Design </a:t>
            </a:r>
            <a:r>
              <a:rPr lang="en-US" smtClean="0">
                <a:sym typeface="Symbol" pitchFamily="18" charset="2"/>
              </a:rPr>
              <a:t> </a:t>
            </a:r>
            <a:r>
              <a:rPr lang="en-US" i="1" smtClean="0"/>
              <a:t>www.user-centereddesign.com</a:t>
            </a:r>
            <a:endParaRPr lang="en-US" i="1"/>
          </a:p>
        </p:txBody>
      </p:sp>
      <p:sp>
        <p:nvSpPr>
          <p:cNvPr id="5" name="Slide Number Placeholder 4"/>
          <p:cNvSpPr>
            <a:spLocks noGrp="1"/>
          </p:cNvSpPr>
          <p:nvPr>
            <p:ph type="sldNum" sz="quarter" idx="11"/>
          </p:nvPr>
        </p:nvSpPr>
        <p:spPr/>
        <p:txBody>
          <a:bodyPr/>
          <a:lstStyle>
            <a:lvl1pPr>
              <a:defRPr smtClean="0"/>
            </a:lvl1pPr>
          </a:lstStyle>
          <a:p>
            <a:fld id="{1AB01535-DED7-EF46-A511-AD082030B196}" type="slidenum">
              <a:rPr lang="en-US" smtClean="0"/>
              <a:pPr/>
              <a:t>‹#›</a:t>
            </a:fld>
            <a:endParaRPr lang="en-US"/>
          </a:p>
        </p:txBody>
      </p:sp>
    </p:spTree>
  </p:cSld>
  <p:clrMapOvr>
    <a:masterClrMapping/>
  </p:clrMapOvr>
  <p:transition xmlns:p14="http://schemas.microsoft.com/office/powerpoint/2010/main">
    <p:randomBa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600200"/>
            <a:ext cx="8229600" cy="4525963"/>
          </a:xfrm>
        </p:spPr>
        <p:txBody>
          <a:bodyPr/>
          <a:lstStyle/>
          <a:p>
            <a:r>
              <a:rPr lang="en-US" smtClean="0"/>
              <a:t>Click icon to add table</a:t>
            </a:r>
            <a:endParaRPr lang="en-US"/>
          </a:p>
        </p:txBody>
      </p:sp>
      <p:sp>
        <p:nvSpPr>
          <p:cNvPr id="4" name="Footer Placeholder 3"/>
          <p:cNvSpPr>
            <a:spLocks noGrp="1"/>
          </p:cNvSpPr>
          <p:nvPr>
            <p:ph type="ftr" sz="quarter" idx="10"/>
          </p:nvPr>
        </p:nvSpPr>
        <p:spPr>
          <a:xfrm>
            <a:off x="1676400" y="6305550"/>
            <a:ext cx="5029200" cy="476250"/>
          </a:xfrm>
        </p:spPr>
        <p:txBody>
          <a:bodyPr/>
          <a:lstStyle>
            <a:lvl1pPr>
              <a:defRPr/>
            </a:lvl1pPr>
          </a:lstStyle>
          <a:p>
            <a:pPr>
              <a:defRPr/>
            </a:pPr>
            <a:r>
              <a:rPr lang="en-US" smtClean="0"/>
              <a:t>User-Centered Design </a:t>
            </a:r>
            <a:r>
              <a:rPr lang="en-US" smtClean="0">
                <a:sym typeface="Symbol" pitchFamily="18" charset="2"/>
              </a:rPr>
              <a:t> </a:t>
            </a:r>
            <a:r>
              <a:rPr lang="en-US" i="1" smtClean="0"/>
              <a:t>www.user-centereddesign.com</a:t>
            </a:r>
            <a:endParaRPr lang="en-US" i="1"/>
          </a:p>
        </p:txBody>
      </p:sp>
      <p:sp>
        <p:nvSpPr>
          <p:cNvPr id="5" name="Slide Number Placeholder 4"/>
          <p:cNvSpPr>
            <a:spLocks noGrp="1"/>
          </p:cNvSpPr>
          <p:nvPr>
            <p:ph type="sldNum" sz="quarter" idx="11"/>
          </p:nvPr>
        </p:nvSpPr>
        <p:spPr>
          <a:xfrm>
            <a:off x="381000" y="6307138"/>
            <a:ext cx="762000" cy="398462"/>
          </a:xfrm>
        </p:spPr>
        <p:txBody>
          <a:bodyPr/>
          <a:lstStyle>
            <a:lvl1pPr>
              <a:defRPr smtClean="0"/>
            </a:lvl1pPr>
          </a:lstStyle>
          <a:p>
            <a:fld id="{22E08D50-337F-2343-8FC9-EE3AE8B65173}" type="slidenum">
              <a:rPr lang="en-US" smtClean="0"/>
              <a:pPr/>
              <a:t>‹#›</a:t>
            </a:fld>
            <a:endParaRPr lang="en-US"/>
          </a:p>
        </p:txBody>
      </p:sp>
    </p:spTree>
  </p:cSld>
  <p:clrMapOvr>
    <a:masterClrMapping/>
  </p:clrMapOvr>
  <p:transition xmlns:p14="http://schemas.microsoft.com/office/powerpoint/2010/main">
    <p:randomBa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153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981200"/>
            <a:ext cx="33909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48100" y="1981200"/>
            <a:ext cx="33909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48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a:p>
            <a:fld id="{EA2E65EF-3B8B-8D45-A077-A863B5D14A46}" type="slidenum">
              <a:rPr lang="en-US"/>
              <a:pPr/>
              <a:t>‹#›</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b="0"/>
            </a:lvl1pPr>
          </a:lstStyle>
          <a:p>
            <a:pPr>
              <a:defRPr/>
            </a:pPr>
            <a:r>
              <a:rPr lang="en-US"/>
              <a:t>User-Centered Design</a:t>
            </a:r>
          </a:p>
          <a:p>
            <a:pPr>
              <a:defRPr/>
            </a:pPr>
            <a:r>
              <a:rPr lang="en-US"/>
              <a:t>www.user-centereddesign.com</a:t>
            </a:r>
          </a:p>
        </p:txBody>
      </p:sp>
      <p:sp>
        <p:nvSpPr>
          <p:cNvPr id="7" name="Slide Number Placeholder 6"/>
          <p:cNvSpPr>
            <a:spLocks noGrp="1"/>
          </p:cNvSpPr>
          <p:nvPr>
            <p:ph type="sldNum" sz="quarter" idx="12"/>
          </p:nvPr>
        </p:nvSpPr>
        <p:spPr>
          <a:xfrm>
            <a:off x="7239000" y="0"/>
            <a:ext cx="1905000" cy="457200"/>
          </a:xfrm>
        </p:spPr>
        <p:txBody>
          <a:bodyPr/>
          <a:lstStyle>
            <a:lvl1pPr>
              <a:defRPr/>
            </a:lvl1pPr>
          </a:lstStyle>
          <a:p>
            <a:fld id="{C2AFD5CE-76C7-2D45-9448-FAB9FB259C1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r>
              <a:rPr lang="en-US" smtClean="0"/>
              <a:t>User-Centered Design </a:t>
            </a:r>
            <a:r>
              <a:rPr lang="en-US" smtClean="0">
                <a:sym typeface="Symbol" pitchFamily="18" charset="2"/>
              </a:rPr>
              <a:t> </a:t>
            </a:r>
            <a:r>
              <a:rPr lang="en-US" i="1" smtClean="0"/>
              <a:t>www.user-centereddesign.com</a:t>
            </a:r>
            <a:endParaRPr lang="en-US" i="1"/>
          </a:p>
        </p:txBody>
      </p:sp>
      <p:sp>
        <p:nvSpPr>
          <p:cNvPr id="5" name="Slide Number Placeholder 4"/>
          <p:cNvSpPr>
            <a:spLocks noGrp="1"/>
          </p:cNvSpPr>
          <p:nvPr>
            <p:ph type="sldNum" sz="quarter" idx="11"/>
          </p:nvPr>
        </p:nvSpPr>
        <p:spPr/>
        <p:txBody>
          <a:bodyPr/>
          <a:lstStyle>
            <a:lvl1pPr>
              <a:defRPr smtClean="0"/>
            </a:lvl1pPr>
          </a:lstStyle>
          <a:p>
            <a:fld id="{7D3123C8-0F33-544E-A365-F144AF606164}" type="slidenum">
              <a:rPr lang="en-US" smtClean="0"/>
              <a:pPr/>
              <a:t>‹#›</a:t>
            </a:fld>
            <a:endParaRPr lang="en-US"/>
          </a:p>
        </p:txBody>
      </p:sp>
    </p:spTree>
  </p:cSld>
  <p:clrMapOvr>
    <a:masterClrMapping/>
  </p:clrMapOvr>
  <p:transition xmlns:p14="http://schemas.microsoft.com/office/powerpoint/2010/mai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smtClean="0"/>
              <a:t>User-Centered Design </a:t>
            </a:r>
            <a:r>
              <a:rPr lang="en-US" smtClean="0">
                <a:sym typeface="Symbol" pitchFamily="18" charset="2"/>
              </a:rPr>
              <a:t> </a:t>
            </a:r>
            <a:r>
              <a:rPr lang="en-US" i="1" smtClean="0"/>
              <a:t>www.user-centereddesign.com</a:t>
            </a:r>
            <a:endParaRPr lang="en-US" i="1"/>
          </a:p>
        </p:txBody>
      </p:sp>
      <p:sp>
        <p:nvSpPr>
          <p:cNvPr id="5" name="Slide Number Placeholder 4"/>
          <p:cNvSpPr>
            <a:spLocks noGrp="1"/>
          </p:cNvSpPr>
          <p:nvPr>
            <p:ph type="sldNum" sz="quarter" idx="11"/>
          </p:nvPr>
        </p:nvSpPr>
        <p:spPr/>
        <p:txBody>
          <a:bodyPr/>
          <a:lstStyle>
            <a:lvl1pPr>
              <a:defRPr smtClean="0"/>
            </a:lvl1pPr>
          </a:lstStyle>
          <a:p>
            <a:fld id="{0F196553-7E53-2E41-A44E-E6D2F5D8EAAE}" type="slidenum">
              <a:rPr lang="en-US" smtClean="0"/>
              <a:pPr/>
              <a:t>‹#›</a:t>
            </a:fld>
            <a:endParaRPr lang="en-US"/>
          </a:p>
        </p:txBody>
      </p:sp>
    </p:spTree>
  </p:cSld>
  <p:clrMapOvr>
    <a:masterClrMapping/>
  </p:clrMapOvr>
  <p:transition xmlns:p14="http://schemas.microsoft.com/office/powerpoint/2010/mai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r>
              <a:rPr lang="en-US" smtClean="0"/>
              <a:t>User-Centered Design </a:t>
            </a:r>
            <a:r>
              <a:rPr lang="en-US" smtClean="0">
                <a:sym typeface="Symbol" pitchFamily="18" charset="2"/>
              </a:rPr>
              <a:t> </a:t>
            </a:r>
            <a:r>
              <a:rPr lang="en-US" i="1" smtClean="0"/>
              <a:t>www.user-centereddesign.com</a:t>
            </a:r>
            <a:endParaRPr lang="en-US" i="1"/>
          </a:p>
        </p:txBody>
      </p:sp>
      <p:sp>
        <p:nvSpPr>
          <p:cNvPr id="6" name="Slide Number Placeholder 5"/>
          <p:cNvSpPr>
            <a:spLocks noGrp="1"/>
          </p:cNvSpPr>
          <p:nvPr>
            <p:ph type="sldNum" sz="quarter" idx="11"/>
          </p:nvPr>
        </p:nvSpPr>
        <p:spPr/>
        <p:txBody>
          <a:bodyPr/>
          <a:lstStyle>
            <a:lvl1pPr>
              <a:defRPr smtClean="0"/>
            </a:lvl1pPr>
          </a:lstStyle>
          <a:p>
            <a:fld id="{E2B07D7F-164B-9B42-9494-D781E97E8C97}" type="slidenum">
              <a:rPr lang="en-US" smtClean="0"/>
              <a:pPr/>
              <a:t>‹#›</a:t>
            </a:fld>
            <a:endParaRPr lang="en-US"/>
          </a:p>
        </p:txBody>
      </p:sp>
    </p:spTree>
  </p:cSld>
  <p:clrMapOvr>
    <a:masterClrMapping/>
  </p:clrMapOvr>
  <p:transition xmlns:p14="http://schemas.microsoft.com/office/powerpoint/2010/mai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pPr>
              <a:defRPr/>
            </a:pPr>
            <a:r>
              <a:rPr lang="en-US" smtClean="0"/>
              <a:t>User-Centered Design </a:t>
            </a:r>
            <a:r>
              <a:rPr lang="en-US" smtClean="0">
                <a:sym typeface="Symbol" pitchFamily="18" charset="2"/>
              </a:rPr>
              <a:t> </a:t>
            </a:r>
            <a:r>
              <a:rPr lang="en-US" i="1" smtClean="0"/>
              <a:t>www.user-centereddesign.com</a:t>
            </a:r>
            <a:endParaRPr lang="en-US" i="1"/>
          </a:p>
        </p:txBody>
      </p:sp>
      <p:sp>
        <p:nvSpPr>
          <p:cNvPr id="8" name="Slide Number Placeholder 7"/>
          <p:cNvSpPr>
            <a:spLocks noGrp="1"/>
          </p:cNvSpPr>
          <p:nvPr>
            <p:ph type="sldNum" sz="quarter" idx="11"/>
          </p:nvPr>
        </p:nvSpPr>
        <p:spPr/>
        <p:txBody>
          <a:bodyPr/>
          <a:lstStyle>
            <a:lvl1pPr>
              <a:defRPr smtClean="0"/>
            </a:lvl1pPr>
          </a:lstStyle>
          <a:p>
            <a:fld id="{35D22F54-1CE9-BB45-B58B-70820EDE7EA6}" type="slidenum">
              <a:rPr lang="en-US" smtClean="0"/>
              <a:pPr/>
              <a:t>‹#›</a:t>
            </a:fld>
            <a:endParaRPr lang="en-US"/>
          </a:p>
        </p:txBody>
      </p:sp>
    </p:spTree>
  </p:cSld>
  <p:clrMapOvr>
    <a:masterClrMapping/>
  </p:clrMapOvr>
  <p:transition xmlns:p14="http://schemas.microsoft.com/office/powerpoint/2010/mai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pPr>
              <a:defRPr/>
            </a:pPr>
            <a:r>
              <a:rPr lang="en-US" smtClean="0"/>
              <a:t>User-Centered Design </a:t>
            </a:r>
            <a:r>
              <a:rPr lang="en-US" smtClean="0">
                <a:sym typeface="Symbol" pitchFamily="18" charset="2"/>
              </a:rPr>
              <a:t> </a:t>
            </a:r>
            <a:r>
              <a:rPr lang="en-US" i="1" smtClean="0"/>
              <a:t>www.user-centereddesign.com</a:t>
            </a:r>
            <a:endParaRPr lang="en-US" i="1"/>
          </a:p>
        </p:txBody>
      </p:sp>
      <p:sp>
        <p:nvSpPr>
          <p:cNvPr id="4" name="Slide Number Placeholder 3"/>
          <p:cNvSpPr>
            <a:spLocks noGrp="1"/>
          </p:cNvSpPr>
          <p:nvPr>
            <p:ph type="sldNum" sz="quarter" idx="11"/>
          </p:nvPr>
        </p:nvSpPr>
        <p:spPr/>
        <p:txBody>
          <a:bodyPr/>
          <a:lstStyle>
            <a:lvl1pPr>
              <a:defRPr smtClean="0"/>
            </a:lvl1pPr>
          </a:lstStyle>
          <a:p>
            <a:fld id="{A7E9B44E-0771-394D-B9A9-3A9878BD0D81}" type="slidenum">
              <a:rPr lang="en-US" smtClean="0"/>
              <a:pPr/>
              <a:t>‹#›</a:t>
            </a:fld>
            <a:endParaRPr lang="en-US"/>
          </a:p>
        </p:txBody>
      </p:sp>
    </p:spTree>
  </p:cSld>
  <p:clrMapOvr>
    <a:masterClrMapping/>
  </p:clrMapOvr>
  <p:transition xmlns:p14="http://schemas.microsoft.com/office/powerpoint/2010/main">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r>
              <a:rPr lang="en-US" smtClean="0"/>
              <a:t>User-Centered Design </a:t>
            </a:r>
            <a:r>
              <a:rPr lang="en-US" smtClean="0">
                <a:sym typeface="Symbol" pitchFamily="18" charset="2"/>
              </a:rPr>
              <a:t> </a:t>
            </a:r>
            <a:r>
              <a:rPr lang="en-US" i="1" smtClean="0"/>
              <a:t>www.user-centereddesign.com</a:t>
            </a:r>
            <a:endParaRPr lang="en-US" i="1"/>
          </a:p>
        </p:txBody>
      </p:sp>
      <p:sp>
        <p:nvSpPr>
          <p:cNvPr id="3" name="Slide Number Placeholder 2"/>
          <p:cNvSpPr>
            <a:spLocks noGrp="1"/>
          </p:cNvSpPr>
          <p:nvPr>
            <p:ph type="sldNum" sz="quarter" idx="11"/>
          </p:nvPr>
        </p:nvSpPr>
        <p:spPr/>
        <p:txBody>
          <a:bodyPr/>
          <a:lstStyle>
            <a:lvl1pPr>
              <a:defRPr smtClean="0"/>
            </a:lvl1pPr>
          </a:lstStyle>
          <a:p>
            <a:fld id="{DD97DDE3-888F-504E-B570-3960D43D63BE}" type="slidenum">
              <a:rPr lang="en-US" smtClean="0"/>
              <a:pPr/>
              <a:t>‹#›</a:t>
            </a:fld>
            <a:endParaRPr lang="en-US"/>
          </a:p>
        </p:txBody>
      </p:sp>
    </p:spTree>
  </p:cSld>
  <p:clrMapOvr>
    <a:masterClrMapping/>
  </p:clrMapOvr>
  <p:transition xmlns:p14="http://schemas.microsoft.com/office/powerpoint/2010/main">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smtClean="0"/>
              <a:t>User-Centered Design </a:t>
            </a:r>
            <a:r>
              <a:rPr lang="en-US" smtClean="0">
                <a:sym typeface="Symbol" pitchFamily="18" charset="2"/>
              </a:rPr>
              <a:t> </a:t>
            </a:r>
            <a:r>
              <a:rPr lang="en-US" i="1" smtClean="0"/>
              <a:t>www.user-centereddesign.com</a:t>
            </a:r>
            <a:endParaRPr lang="en-US" i="1"/>
          </a:p>
        </p:txBody>
      </p:sp>
      <p:sp>
        <p:nvSpPr>
          <p:cNvPr id="6" name="Slide Number Placeholder 5"/>
          <p:cNvSpPr>
            <a:spLocks noGrp="1"/>
          </p:cNvSpPr>
          <p:nvPr>
            <p:ph type="sldNum" sz="quarter" idx="11"/>
          </p:nvPr>
        </p:nvSpPr>
        <p:spPr/>
        <p:txBody>
          <a:bodyPr/>
          <a:lstStyle>
            <a:lvl1pPr>
              <a:defRPr smtClean="0"/>
            </a:lvl1pPr>
          </a:lstStyle>
          <a:p>
            <a:fld id="{223A2D73-0793-4E47-9826-39E8974AFCC1}" type="slidenum">
              <a:rPr lang="en-US" smtClean="0"/>
              <a:pPr/>
              <a:t>‹#›</a:t>
            </a:fld>
            <a:endParaRPr lang="en-US"/>
          </a:p>
        </p:txBody>
      </p:sp>
    </p:spTree>
  </p:cSld>
  <p:clrMapOvr>
    <a:masterClrMapping/>
  </p:clrMapOvr>
  <p:transition xmlns:p14="http://schemas.microsoft.com/office/powerpoint/2010/main">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smtClean="0"/>
              <a:t>User-Centered Design </a:t>
            </a:r>
            <a:r>
              <a:rPr lang="en-US" smtClean="0">
                <a:sym typeface="Symbol" pitchFamily="18" charset="2"/>
              </a:rPr>
              <a:t> </a:t>
            </a:r>
            <a:r>
              <a:rPr lang="en-US" i="1" smtClean="0"/>
              <a:t>www.user-centereddesign.com</a:t>
            </a:r>
            <a:endParaRPr lang="en-US" i="1"/>
          </a:p>
        </p:txBody>
      </p:sp>
      <p:sp>
        <p:nvSpPr>
          <p:cNvPr id="6" name="Slide Number Placeholder 5"/>
          <p:cNvSpPr>
            <a:spLocks noGrp="1"/>
          </p:cNvSpPr>
          <p:nvPr>
            <p:ph type="sldNum" sz="quarter" idx="11"/>
          </p:nvPr>
        </p:nvSpPr>
        <p:spPr/>
        <p:txBody>
          <a:bodyPr/>
          <a:lstStyle>
            <a:lvl1pPr>
              <a:defRPr smtClean="0"/>
            </a:lvl1pPr>
          </a:lstStyle>
          <a:p>
            <a:fld id="{52A08C3C-1729-D642-8BB6-209A696F94AC}" type="slidenum">
              <a:rPr lang="en-US" smtClean="0"/>
              <a:pPr/>
              <a:t>‹#›</a:t>
            </a:fld>
            <a:endParaRPr lang="en-US"/>
          </a:p>
        </p:txBody>
      </p:sp>
    </p:spTree>
  </p:cSld>
  <p:clrMapOvr>
    <a:masterClrMapping/>
  </p:clrMapOvr>
  <p:transition xmlns:p14="http://schemas.microsoft.com/office/powerpoint/2010/main">
    <p:randomBa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52400"/>
            <a:ext cx="8763000"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3048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9" name="Rectangle 5"/>
          <p:cNvSpPr>
            <a:spLocks noGrp="1" noChangeArrowheads="1"/>
          </p:cNvSpPr>
          <p:nvPr>
            <p:ph type="ftr" sz="quarter" idx="3"/>
          </p:nvPr>
        </p:nvSpPr>
        <p:spPr bwMode="auto">
          <a:xfrm>
            <a:off x="1676400" y="6305550"/>
            <a:ext cx="5029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chemeClr val="bg1"/>
                </a:solidFill>
                <a:latin typeface="+mj-lt"/>
              </a:defRPr>
            </a:lvl1pPr>
          </a:lstStyle>
          <a:p>
            <a:pPr>
              <a:defRPr/>
            </a:pPr>
            <a:r>
              <a:rPr lang="en-US" smtClean="0"/>
              <a:t>User-Centered Design </a:t>
            </a:r>
            <a:r>
              <a:rPr lang="en-US" smtClean="0">
                <a:sym typeface="Symbol" pitchFamily="18" charset="2"/>
              </a:rPr>
              <a:t> </a:t>
            </a:r>
            <a:r>
              <a:rPr lang="en-US" i="1" smtClean="0"/>
              <a:t>www.user-centereddesign.com</a:t>
            </a:r>
            <a:endParaRPr lang="en-US" i="1"/>
          </a:p>
        </p:txBody>
      </p:sp>
      <p:sp>
        <p:nvSpPr>
          <p:cNvPr id="1030" name="Rectangle 6"/>
          <p:cNvSpPr>
            <a:spLocks noGrp="1" noChangeArrowheads="1"/>
          </p:cNvSpPr>
          <p:nvPr>
            <p:ph type="sldNum" sz="quarter" idx="4"/>
          </p:nvPr>
        </p:nvSpPr>
        <p:spPr bwMode="auto">
          <a:xfrm>
            <a:off x="381000" y="6307138"/>
            <a:ext cx="762000" cy="3984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chemeClr val="bg1"/>
                </a:solidFill>
                <a:latin typeface="+mj-lt"/>
              </a:defRPr>
            </a:lvl1pPr>
          </a:lstStyle>
          <a:p>
            <a:fld id="{5013DD9B-8EDE-0748-A0B0-56B87F8AF9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Lst>
  <p:transition xmlns:p14="http://schemas.microsoft.com/office/powerpoint/2010/main">
    <p:randomBar/>
  </p:transition>
  <p:hf sldNum="0" hdr="0" dt="0"/>
  <p:txStyles>
    <p:titleStyle>
      <a:lvl1pPr algn="l" rtl="0" eaLnBrk="1" fontAlgn="base" hangingPunct="1">
        <a:spcBef>
          <a:spcPct val="0"/>
        </a:spcBef>
        <a:spcAft>
          <a:spcPct val="0"/>
        </a:spcAft>
        <a:defRPr sz="3600" b="1">
          <a:solidFill>
            <a:schemeClr val="bg1"/>
          </a:solidFill>
          <a:latin typeface="+mj-lt"/>
          <a:ea typeface="+mj-ea"/>
          <a:cs typeface="+mj-cs"/>
        </a:defRPr>
      </a:lvl1pPr>
      <a:lvl2pPr algn="l" rtl="0" eaLnBrk="1" fontAlgn="base" hangingPunct="1">
        <a:spcBef>
          <a:spcPct val="0"/>
        </a:spcBef>
        <a:spcAft>
          <a:spcPct val="0"/>
        </a:spcAft>
        <a:defRPr sz="3600" b="1">
          <a:solidFill>
            <a:schemeClr val="bg1"/>
          </a:solidFill>
          <a:latin typeface="Century Gothic" pitchFamily="-112" charset="0"/>
        </a:defRPr>
      </a:lvl2pPr>
      <a:lvl3pPr algn="l" rtl="0" eaLnBrk="1" fontAlgn="base" hangingPunct="1">
        <a:spcBef>
          <a:spcPct val="0"/>
        </a:spcBef>
        <a:spcAft>
          <a:spcPct val="0"/>
        </a:spcAft>
        <a:defRPr sz="3600" b="1">
          <a:solidFill>
            <a:schemeClr val="bg1"/>
          </a:solidFill>
          <a:latin typeface="Century Gothic" pitchFamily="-112" charset="0"/>
        </a:defRPr>
      </a:lvl3pPr>
      <a:lvl4pPr algn="l" rtl="0" eaLnBrk="1" fontAlgn="base" hangingPunct="1">
        <a:spcBef>
          <a:spcPct val="0"/>
        </a:spcBef>
        <a:spcAft>
          <a:spcPct val="0"/>
        </a:spcAft>
        <a:defRPr sz="3600" b="1">
          <a:solidFill>
            <a:schemeClr val="bg1"/>
          </a:solidFill>
          <a:latin typeface="Century Gothic" pitchFamily="-112" charset="0"/>
        </a:defRPr>
      </a:lvl4pPr>
      <a:lvl5pPr algn="l" rtl="0" eaLnBrk="1" fontAlgn="base" hangingPunct="1">
        <a:spcBef>
          <a:spcPct val="0"/>
        </a:spcBef>
        <a:spcAft>
          <a:spcPct val="0"/>
        </a:spcAft>
        <a:defRPr sz="3600" b="1">
          <a:solidFill>
            <a:schemeClr val="bg1"/>
          </a:solidFill>
          <a:latin typeface="Century Gothic" pitchFamily="-112" charset="0"/>
        </a:defRPr>
      </a:lvl5pPr>
      <a:lvl6pPr marL="457200" algn="l" rtl="0" eaLnBrk="1" fontAlgn="base" hangingPunct="1">
        <a:spcBef>
          <a:spcPct val="0"/>
        </a:spcBef>
        <a:spcAft>
          <a:spcPct val="0"/>
        </a:spcAft>
        <a:defRPr sz="3600" b="1">
          <a:solidFill>
            <a:schemeClr val="bg1"/>
          </a:solidFill>
          <a:latin typeface="Century Gothic" pitchFamily="-112" charset="0"/>
        </a:defRPr>
      </a:lvl6pPr>
      <a:lvl7pPr marL="914400" algn="l" rtl="0" eaLnBrk="1" fontAlgn="base" hangingPunct="1">
        <a:spcBef>
          <a:spcPct val="0"/>
        </a:spcBef>
        <a:spcAft>
          <a:spcPct val="0"/>
        </a:spcAft>
        <a:defRPr sz="3600" b="1">
          <a:solidFill>
            <a:schemeClr val="bg1"/>
          </a:solidFill>
          <a:latin typeface="Century Gothic" pitchFamily="-112" charset="0"/>
        </a:defRPr>
      </a:lvl7pPr>
      <a:lvl8pPr marL="1371600" algn="l" rtl="0" eaLnBrk="1" fontAlgn="base" hangingPunct="1">
        <a:spcBef>
          <a:spcPct val="0"/>
        </a:spcBef>
        <a:spcAft>
          <a:spcPct val="0"/>
        </a:spcAft>
        <a:defRPr sz="3600" b="1">
          <a:solidFill>
            <a:schemeClr val="bg1"/>
          </a:solidFill>
          <a:latin typeface="Century Gothic" pitchFamily="-112" charset="0"/>
        </a:defRPr>
      </a:lvl8pPr>
      <a:lvl9pPr marL="1828800" algn="l" rtl="0" eaLnBrk="1" fontAlgn="base" hangingPunct="1">
        <a:spcBef>
          <a:spcPct val="0"/>
        </a:spcBef>
        <a:spcAft>
          <a:spcPct val="0"/>
        </a:spcAft>
        <a:defRPr sz="3600" b="1">
          <a:solidFill>
            <a:schemeClr val="bg1"/>
          </a:solidFill>
          <a:latin typeface="Century Gothic" pitchFamily="-112" charset="0"/>
        </a:defRPr>
      </a:lvl9pPr>
    </p:titleStyle>
    <p:bodyStyle>
      <a:lvl1pPr marL="342900" indent="-342900" algn="l" rtl="0" eaLnBrk="1" fontAlgn="base" hangingPunct="1">
        <a:spcBef>
          <a:spcPct val="35000"/>
        </a:spcBef>
        <a:spcAft>
          <a:spcPct val="0"/>
        </a:spcAft>
        <a:buClr>
          <a:srgbClr val="00425C"/>
        </a:buClr>
        <a:buFont typeface="Wingdings" pitchFamily="-112" charset="2"/>
        <a:buChar char="Ø"/>
        <a:defRPr sz="2000">
          <a:solidFill>
            <a:srgbClr val="7F1E02"/>
          </a:solidFill>
          <a:latin typeface="+mn-lt"/>
          <a:ea typeface="+mn-ea"/>
          <a:cs typeface="+mn-cs"/>
        </a:defRPr>
      </a:lvl1pPr>
      <a:lvl2pPr marL="742950" indent="-285750" algn="l" rtl="0" eaLnBrk="1" fontAlgn="base" hangingPunct="1">
        <a:spcBef>
          <a:spcPct val="5000"/>
        </a:spcBef>
        <a:spcAft>
          <a:spcPct val="0"/>
        </a:spcAft>
        <a:buClr>
          <a:srgbClr val="00425C"/>
        </a:buClr>
        <a:buFont typeface="Arial" pitchFamily="-112" charset="0"/>
        <a:buChar char="–"/>
        <a:defRPr>
          <a:solidFill>
            <a:schemeClr val="tx1"/>
          </a:solidFill>
          <a:latin typeface="+mn-lt"/>
          <a:ea typeface="ＭＳ Ｐゴシック" pitchFamily="-112" charset="-128"/>
        </a:defRPr>
      </a:lvl2pPr>
      <a:lvl3pPr marL="1143000" indent="-228600" algn="l" rtl="0" eaLnBrk="1" fontAlgn="base" hangingPunct="1">
        <a:spcBef>
          <a:spcPct val="5000"/>
        </a:spcBef>
        <a:spcAft>
          <a:spcPct val="0"/>
        </a:spcAft>
        <a:buClr>
          <a:srgbClr val="00425C"/>
        </a:buClr>
        <a:buChar char="•"/>
        <a:defRPr>
          <a:solidFill>
            <a:schemeClr val="tx1"/>
          </a:solidFill>
          <a:latin typeface="+mn-lt"/>
          <a:ea typeface="ＭＳ Ｐゴシック" pitchFamily="-112" charset="-128"/>
        </a:defRPr>
      </a:lvl3pPr>
      <a:lvl4pPr marL="1600200" indent="-228600" algn="l" rtl="0" eaLnBrk="1" fontAlgn="base" hangingPunct="1">
        <a:spcBef>
          <a:spcPct val="5000"/>
        </a:spcBef>
        <a:spcAft>
          <a:spcPct val="0"/>
        </a:spcAft>
        <a:buClr>
          <a:srgbClr val="00425C"/>
        </a:buClr>
        <a:buFont typeface="Arial" pitchFamily="-112" charset="0"/>
        <a:buChar char="–"/>
        <a:defRPr>
          <a:solidFill>
            <a:schemeClr val="tx1"/>
          </a:solidFill>
          <a:latin typeface="+mn-lt"/>
          <a:ea typeface="ＭＳ Ｐゴシック" pitchFamily="-112" charset="-128"/>
        </a:defRPr>
      </a:lvl4pPr>
      <a:lvl5pPr marL="2057400" indent="-228600" algn="l" rtl="0" eaLnBrk="1" fontAlgn="base" hangingPunct="1">
        <a:spcBef>
          <a:spcPct val="5000"/>
        </a:spcBef>
        <a:spcAft>
          <a:spcPct val="0"/>
        </a:spcAft>
        <a:buClr>
          <a:srgbClr val="00425C"/>
        </a:buClr>
        <a:buFont typeface="Arial" pitchFamily="-112" charset="0"/>
        <a:buChar char="»"/>
        <a:defRPr>
          <a:solidFill>
            <a:schemeClr val="tx1"/>
          </a:solidFill>
          <a:latin typeface="+mn-lt"/>
          <a:ea typeface="ＭＳ Ｐゴシック" pitchFamily="-112" charset="-128"/>
        </a:defRPr>
      </a:lvl5pPr>
      <a:lvl6pPr marL="2514600" indent="-228600" algn="l" rtl="0" eaLnBrk="1" fontAlgn="base" hangingPunct="1">
        <a:spcBef>
          <a:spcPct val="5000"/>
        </a:spcBef>
        <a:spcAft>
          <a:spcPct val="0"/>
        </a:spcAft>
        <a:buClr>
          <a:srgbClr val="00425C"/>
        </a:buClr>
        <a:buFont typeface="Arial" pitchFamily="-112" charset="0"/>
        <a:buChar char="»"/>
        <a:defRPr>
          <a:solidFill>
            <a:schemeClr val="tx1"/>
          </a:solidFill>
          <a:latin typeface="+mn-lt"/>
          <a:ea typeface="ＭＳ Ｐゴシック" pitchFamily="-112" charset="-128"/>
        </a:defRPr>
      </a:lvl6pPr>
      <a:lvl7pPr marL="2971800" indent="-228600" algn="l" rtl="0" eaLnBrk="1" fontAlgn="base" hangingPunct="1">
        <a:spcBef>
          <a:spcPct val="5000"/>
        </a:spcBef>
        <a:spcAft>
          <a:spcPct val="0"/>
        </a:spcAft>
        <a:buClr>
          <a:srgbClr val="00425C"/>
        </a:buClr>
        <a:buFont typeface="Arial" pitchFamily="-112" charset="0"/>
        <a:buChar char="»"/>
        <a:defRPr>
          <a:solidFill>
            <a:schemeClr val="tx1"/>
          </a:solidFill>
          <a:latin typeface="+mn-lt"/>
          <a:ea typeface="ＭＳ Ｐゴシック" pitchFamily="-112" charset="-128"/>
        </a:defRPr>
      </a:lvl7pPr>
      <a:lvl8pPr marL="3429000" indent="-228600" algn="l" rtl="0" eaLnBrk="1" fontAlgn="base" hangingPunct="1">
        <a:spcBef>
          <a:spcPct val="5000"/>
        </a:spcBef>
        <a:spcAft>
          <a:spcPct val="0"/>
        </a:spcAft>
        <a:buClr>
          <a:srgbClr val="00425C"/>
        </a:buClr>
        <a:buFont typeface="Arial" pitchFamily="-112" charset="0"/>
        <a:buChar char="»"/>
        <a:defRPr>
          <a:solidFill>
            <a:schemeClr val="tx1"/>
          </a:solidFill>
          <a:latin typeface="+mn-lt"/>
          <a:ea typeface="ＭＳ Ｐゴシック" pitchFamily="-112" charset="-128"/>
        </a:defRPr>
      </a:lvl8pPr>
      <a:lvl9pPr marL="3886200" indent="-228600" algn="l" rtl="0" eaLnBrk="1" fontAlgn="base" hangingPunct="1">
        <a:spcBef>
          <a:spcPct val="5000"/>
        </a:spcBef>
        <a:spcAft>
          <a:spcPct val="0"/>
        </a:spcAft>
        <a:buClr>
          <a:srgbClr val="00425C"/>
        </a:buClr>
        <a:buFont typeface="Arial" pitchFamily="-112" charset="0"/>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youtube.com/watch?v=38XO7ac9eSs" TargetMode="External"/><Relationship Id="rId3" Type="http://schemas.openxmlformats.org/officeDocument/2006/relationships/hyperlink" Target="http://www.youtube.com/watch?v=Ahg6qcgoay4" TargetMode="Externa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youtube.com/watch?v=6JONMYxaZ_s" TargetMode="Externa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55.jpe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56.jp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s>
</file>

<file path=ppt/slides/_rels/slide124.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6.xml"/><Relationship Id="rId2" Type="http://schemas.openxmlformats.org/officeDocument/2006/relationships/notesSlide" Target="../notesSlides/notesSlide6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8.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9.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7.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8.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image" Target="../media/image62.png"/><Relationship Id="rId1" Type="http://schemas.openxmlformats.org/officeDocument/2006/relationships/slideLayout" Target="../slideLayouts/slideLayout7.xml"/><Relationship Id="rId2" Type="http://schemas.openxmlformats.org/officeDocument/2006/relationships/notesSlide" Target="../notesSlides/notesSlide7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2.xml"/><Relationship Id="rId3" Type="http://schemas.openxmlformats.org/officeDocument/2006/relationships/image" Target="../media/image63.png"/></Relationships>
</file>

<file path=ppt/slides/_rels/slide132.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65.png"/><Relationship Id="rId1" Type="http://schemas.openxmlformats.org/officeDocument/2006/relationships/slideLayout" Target="../slideLayouts/slideLayout7.xml"/><Relationship Id="rId2" Type="http://schemas.openxmlformats.org/officeDocument/2006/relationships/notesSlide" Target="../notesSlides/notesSlide73.xml"/></Relationships>
</file>

<file path=ppt/slides/_rels/slide133.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7.png"/><Relationship Id="rId5" Type="http://schemas.openxmlformats.org/officeDocument/2006/relationships/image" Target="../media/image68.png"/><Relationship Id="rId6" Type="http://schemas.openxmlformats.org/officeDocument/2006/relationships/image" Target="../media/image69.png"/><Relationship Id="rId1" Type="http://schemas.openxmlformats.org/officeDocument/2006/relationships/slideLayout" Target="../slideLayouts/slideLayout7.xml"/><Relationship Id="rId2" Type="http://schemas.openxmlformats.org/officeDocument/2006/relationships/notesSlide" Target="../notesSlides/notesSlide7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6.xml"/><Relationship Id="rId3" Type="http://schemas.openxmlformats.org/officeDocument/2006/relationships/image" Target="../media/image70.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1.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7.xml"/><Relationship Id="rId3" Type="http://schemas.openxmlformats.org/officeDocument/2006/relationships/image" Target="../media/image72.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8.xml"/><Relationship Id="rId3" Type="http://schemas.openxmlformats.org/officeDocument/2006/relationships/image" Target="../media/image73.pn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9.xml"/><Relationship Id="rId3" Type="http://schemas.openxmlformats.org/officeDocument/2006/relationships/image" Target="../media/image7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1.bin"/><Relationship Id="rId5" Type="http://schemas.openxmlformats.org/officeDocument/2006/relationships/image" Target="../media/image17.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 Id="rId3" Type="http://schemas.openxmlformats.org/officeDocument/2006/relationships/image" Target="../media/image2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23.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27.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27.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michaelbach.de/ot/mot_feet_lin/index.html" TargetMode="External"/><Relationship Id="rId3" Type="http://schemas.openxmlformats.org/officeDocument/2006/relationships/image" Target="../media/image2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65.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6.xml"/><Relationship Id="rId2" Type="http://schemas.openxmlformats.org/officeDocument/2006/relationships/image" Target="../media/image3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gi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2.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4.png"/></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45.png"/><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6.png"/><Relationship Id="rId3" Type="http://schemas.openxmlformats.org/officeDocument/2006/relationships/image" Target="../media/image47.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9.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0.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jpeg"/><Relationship Id="rId3" Type="http://schemas.openxmlformats.org/officeDocument/2006/relationships/image" Target="../media/image50.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3.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youtube.com/watch?v=Ahg6qcgoay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ctrTitle"/>
          </p:nvPr>
        </p:nvSpPr>
        <p:spPr>
          <a:xfrm>
            <a:off x="685800" y="2057400"/>
            <a:ext cx="7772400" cy="1143000"/>
          </a:xfrm>
        </p:spPr>
        <p:txBody>
          <a:bodyPr/>
          <a:lstStyle/>
          <a:p>
            <a:pPr eaLnBrk="1" hangingPunct="1"/>
            <a:r>
              <a:rPr lang="en-US" sz="5400"/>
              <a:t>An Introduction to Usability Testing</a:t>
            </a:r>
          </a:p>
        </p:txBody>
      </p:sp>
      <p:sp>
        <p:nvSpPr>
          <p:cNvPr id="5124" name="Rectangle 3"/>
          <p:cNvSpPr>
            <a:spLocks noGrp="1" noChangeArrowheads="1"/>
          </p:cNvSpPr>
          <p:nvPr>
            <p:ph type="subTitle" idx="1"/>
          </p:nvPr>
        </p:nvSpPr>
        <p:spPr>
          <a:xfrm>
            <a:off x="1371600" y="3962400"/>
            <a:ext cx="6400800" cy="1752600"/>
          </a:xfrm>
        </p:spPr>
        <p:txBody>
          <a:bodyPr/>
          <a:lstStyle/>
          <a:p>
            <a:pPr eaLnBrk="1" hangingPunct="1">
              <a:lnSpc>
                <a:spcPct val="75000"/>
              </a:lnSpc>
              <a:buFont typeface="Wingdings" charset="2"/>
              <a:buNone/>
            </a:pPr>
            <a:r>
              <a:rPr lang="en-US" sz="2500"/>
              <a:t>Bill Killam, MA CHFP</a:t>
            </a:r>
          </a:p>
          <a:p>
            <a:pPr eaLnBrk="1" hangingPunct="1">
              <a:lnSpc>
                <a:spcPct val="75000"/>
              </a:lnSpc>
              <a:buFont typeface="Wingdings" charset="2"/>
              <a:buNone/>
            </a:pPr>
            <a:r>
              <a:rPr lang="en-US" sz="2100"/>
              <a:t>Adjunct Professor</a:t>
            </a:r>
          </a:p>
          <a:p>
            <a:pPr eaLnBrk="1" hangingPunct="1">
              <a:lnSpc>
                <a:spcPct val="75000"/>
              </a:lnSpc>
              <a:buFont typeface="Wingdings" charset="2"/>
              <a:buNone/>
            </a:pPr>
            <a:r>
              <a:rPr lang="en-US" sz="2100"/>
              <a:t>University of Maryland</a:t>
            </a:r>
          </a:p>
          <a:p>
            <a:pPr eaLnBrk="1" hangingPunct="1">
              <a:lnSpc>
                <a:spcPct val="75000"/>
              </a:lnSpc>
              <a:buFont typeface="Wingdings" charset="2"/>
              <a:buNone/>
            </a:pPr>
            <a:r>
              <a:rPr lang="en-US" sz="2100"/>
              <a:t>bkillam@user-centereddesign.com</a:t>
            </a:r>
          </a:p>
        </p:txBody>
      </p:sp>
      <p:sp>
        <p:nvSpPr>
          <p:cNvPr id="4" name="Rectangle 4"/>
          <p:cNvSpPr>
            <a:spLocks noGrp="1" noChangeArrowheads="1"/>
          </p:cNvSpPr>
          <p:nvPr>
            <p:ph type="ftr" sz="quarter" idx="3"/>
          </p:nvPr>
        </p:nvSpPr>
        <p:spPr/>
        <p:txBody>
          <a:bodyPr/>
          <a:lstStyle/>
          <a:p>
            <a:pPr>
              <a:defRPr/>
            </a:pPr>
            <a:r>
              <a:rPr lang="en-US"/>
              <a:t>User-Centered Design </a:t>
            </a:r>
            <a:r>
              <a:rPr lang="en-US">
                <a:sym typeface="Symbol" pitchFamily="18" charset="2"/>
              </a:rPr>
              <a:t> </a:t>
            </a:r>
            <a:r>
              <a:rPr lang="en-US" i="1"/>
              <a:t>www.user-centereddesign.com</a:t>
            </a:r>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2"/>
          <p:cNvSpPr>
            <a:spLocks noGrp="1" noChangeArrowheads="1"/>
          </p:cNvSpPr>
          <p:nvPr>
            <p:ph type="title"/>
          </p:nvPr>
        </p:nvSpPr>
        <p:spPr>
          <a:xfrm>
            <a:off x="152400" y="152400"/>
            <a:ext cx="9372600" cy="1143000"/>
          </a:xfrm>
        </p:spPr>
        <p:txBody>
          <a:bodyPr/>
          <a:lstStyle/>
          <a:p>
            <a:pPr eaLnBrk="1" hangingPunct="1"/>
            <a:r>
              <a:rPr lang="en-US"/>
              <a:t>Types of Usability Testing</a:t>
            </a:r>
            <a:endParaRPr lang="en-US" sz="4000"/>
          </a:p>
        </p:txBody>
      </p:sp>
      <p:sp>
        <p:nvSpPr>
          <p:cNvPr id="25605" name="Rectangle 5"/>
          <p:cNvSpPr>
            <a:spLocks noGrp="1" noChangeArrowheads="1"/>
          </p:cNvSpPr>
          <p:nvPr>
            <p:ph idx="1"/>
          </p:nvPr>
        </p:nvSpPr>
        <p:spPr>
          <a:xfrm>
            <a:off x="304800" y="1295400"/>
            <a:ext cx="8229600" cy="4525963"/>
          </a:xfrm>
        </p:spPr>
        <p:txBody>
          <a:bodyPr/>
          <a:lstStyle/>
          <a:p>
            <a:pPr eaLnBrk="1" hangingPunct="1">
              <a:lnSpc>
                <a:spcPct val="90000"/>
              </a:lnSpc>
            </a:pPr>
            <a:r>
              <a:rPr lang="en-US" sz="2800" dirty="0" smtClean="0"/>
              <a:t>Modeling &amp; Analysis</a:t>
            </a:r>
          </a:p>
          <a:p>
            <a:pPr lvl="1">
              <a:lnSpc>
                <a:spcPct val="90000"/>
              </a:lnSpc>
            </a:pPr>
            <a:r>
              <a:rPr lang="en-US" sz="2400" dirty="0"/>
              <a:t>Link Analysis</a:t>
            </a:r>
          </a:p>
          <a:p>
            <a:pPr lvl="1">
              <a:lnSpc>
                <a:spcPct val="90000"/>
              </a:lnSpc>
            </a:pPr>
            <a:r>
              <a:rPr lang="en-US" sz="2400" dirty="0"/>
              <a:t>Time Line Analysis</a:t>
            </a:r>
          </a:p>
          <a:p>
            <a:pPr lvl="1">
              <a:lnSpc>
                <a:spcPct val="90000"/>
              </a:lnSpc>
            </a:pPr>
            <a:r>
              <a:rPr lang="en-US" sz="2400" dirty="0"/>
              <a:t>GOMS Modeling</a:t>
            </a:r>
          </a:p>
          <a:p>
            <a:pPr eaLnBrk="1" hangingPunct="1">
              <a:lnSpc>
                <a:spcPct val="90000"/>
              </a:lnSpc>
            </a:pPr>
            <a:r>
              <a:rPr lang="en-US" sz="2800" dirty="0" smtClean="0"/>
              <a:t>Non</a:t>
            </a:r>
            <a:r>
              <a:rPr lang="en-US" sz="2800" dirty="0"/>
              <a:t>-User </a:t>
            </a:r>
            <a:r>
              <a:rPr lang="en-US" sz="2800" dirty="0" smtClean="0"/>
              <a:t>Based Testing</a:t>
            </a:r>
            <a:endParaRPr lang="en-US" sz="2800" dirty="0"/>
          </a:p>
          <a:p>
            <a:pPr lvl="1" eaLnBrk="1" hangingPunct="1">
              <a:lnSpc>
                <a:spcPct val="90000"/>
              </a:lnSpc>
            </a:pPr>
            <a:r>
              <a:rPr lang="en-US" sz="2400" dirty="0" smtClean="0"/>
              <a:t>Compliance Reviews</a:t>
            </a:r>
          </a:p>
          <a:p>
            <a:pPr lvl="1">
              <a:lnSpc>
                <a:spcPct val="90000"/>
              </a:lnSpc>
            </a:pPr>
            <a:r>
              <a:rPr lang="en-US" sz="2400" dirty="0"/>
              <a:t>Expert Reviews (</a:t>
            </a:r>
            <a:r>
              <a:rPr lang="en-US" sz="2400" dirty="0" smtClean="0"/>
              <a:t>a.k.a. </a:t>
            </a:r>
            <a:r>
              <a:rPr lang="en-US" sz="2400" dirty="0"/>
              <a:t>Heuristic Evaluations)</a:t>
            </a:r>
          </a:p>
          <a:p>
            <a:pPr lvl="1">
              <a:lnSpc>
                <a:spcPct val="90000"/>
              </a:lnSpc>
            </a:pPr>
            <a:r>
              <a:rPr lang="en-US" sz="2400" dirty="0" smtClean="0"/>
              <a:t>Cognitive </a:t>
            </a:r>
            <a:r>
              <a:rPr lang="en-US" sz="2400" dirty="0"/>
              <a:t>Walkthrough</a:t>
            </a:r>
          </a:p>
          <a:p>
            <a:pPr lvl="1">
              <a:lnSpc>
                <a:spcPct val="90000"/>
              </a:lnSpc>
            </a:pPr>
            <a:r>
              <a:rPr lang="en-US" sz="2400" dirty="0" smtClean="0"/>
              <a:t>Pluralistic Walkthroughs</a:t>
            </a:r>
          </a:p>
        </p:txBody>
      </p:sp>
      <p:sp>
        <p:nvSpPr>
          <p:cNvPr id="4" name="Footer Placeholder 3"/>
          <p:cNvSpPr>
            <a:spLocks noGrp="1"/>
          </p:cNvSpPr>
          <p:nvPr>
            <p:ph type="ftr" sz="quarter" idx="10"/>
          </p:nvPr>
        </p:nvSpPr>
        <p:spPr/>
        <p:txBody>
          <a:bodyPr/>
          <a:lstStyle/>
          <a:p>
            <a:pPr>
              <a:defRPr/>
            </a:pPr>
            <a:r>
              <a:rPr lang="en-US"/>
              <a:t>User-Centered Design </a:t>
            </a:r>
            <a:r>
              <a:rPr lang="en-US">
                <a:sym typeface="Symbol" pitchFamily="18" charset="2"/>
              </a:rPr>
              <a:t> </a:t>
            </a:r>
            <a:r>
              <a:rPr lang="en-US" i="1"/>
              <a:t>www.user-centereddesign.com</a:t>
            </a:r>
          </a:p>
        </p:txBody>
      </p:sp>
      <p:sp>
        <p:nvSpPr>
          <p:cNvPr id="5" name="Slide Number Placeholder 4"/>
          <p:cNvSpPr>
            <a:spLocks noGrp="1"/>
          </p:cNvSpPr>
          <p:nvPr>
            <p:ph type="sldNum" sz="quarter" idx="11"/>
          </p:nvPr>
        </p:nvSpPr>
        <p:spPr/>
        <p:txBody>
          <a:bodyPr/>
          <a:lstStyle/>
          <a:p>
            <a:fld id="{6BDA73DC-173D-C141-A251-E2CE6FD82130}" type="slidenum">
              <a:rPr lang="en-US"/>
              <a:pPr/>
              <a:t>10</a:t>
            </a:fld>
            <a:endParaRPr lang="en-US" dirty="0"/>
          </a:p>
        </p:txBody>
      </p:sp>
    </p:spTree>
    <p:extLst>
      <p:ext uri="{BB962C8B-B14F-4D97-AF65-F5344CB8AC3E}">
        <p14:creationId xmlns:p14="http://schemas.microsoft.com/office/powerpoint/2010/main" val="1718219600"/>
      </p:ext>
    </p:extLst>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animEffect transition="in" filter="blinds(horizontal)">
                                      <p:cBhvr>
                                        <p:cTn id="7" dur="500"/>
                                        <p:tgtEl>
                                          <p:spTgt spid="25605">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5605">
                                            <p:txEl>
                                              <p:pRg st="1" end="1"/>
                                            </p:txEl>
                                          </p:spTgt>
                                        </p:tgtEl>
                                        <p:attrNameLst>
                                          <p:attrName>style.visibility</p:attrName>
                                        </p:attrNameLst>
                                      </p:cBhvr>
                                      <p:to>
                                        <p:strVal val="visible"/>
                                      </p:to>
                                    </p:set>
                                    <p:animEffect transition="in" filter="blinds(horizontal)">
                                      <p:cBhvr>
                                        <p:cTn id="10" dur="500"/>
                                        <p:tgtEl>
                                          <p:spTgt spid="25605">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5605">
                                            <p:txEl>
                                              <p:pRg st="2" end="2"/>
                                            </p:txEl>
                                          </p:spTgt>
                                        </p:tgtEl>
                                        <p:attrNameLst>
                                          <p:attrName>style.visibility</p:attrName>
                                        </p:attrNameLst>
                                      </p:cBhvr>
                                      <p:to>
                                        <p:strVal val="visible"/>
                                      </p:to>
                                    </p:set>
                                    <p:animEffect transition="in" filter="blinds(horizontal)">
                                      <p:cBhvr>
                                        <p:cTn id="13" dur="500"/>
                                        <p:tgtEl>
                                          <p:spTgt spid="25605">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5605">
                                            <p:txEl>
                                              <p:pRg st="3" end="3"/>
                                            </p:txEl>
                                          </p:spTgt>
                                        </p:tgtEl>
                                        <p:attrNameLst>
                                          <p:attrName>style.visibility</p:attrName>
                                        </p:attrNameLst>
                                      </p:cBhvr>
                                      <p:to>
                                        <p:strVal val="visible"/>
                                      </p:to>
                                    </p:set>
                                    <p:animEffect transition="in" filter="blinds(horizontal)">
                                      <p:cBhvr>
                                        <p:cTn id="16" dur="500"/>
                                        <p:tgtEl>
                                          <p:spTgt spid="2560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5605">
                                            <p:txEl>
                                              <p:pRg st="4" end="4"/>
                                            </p:txEl>
                                          </p:spTgt>
                                        </p:tgtEl>
                                        <p:attrNameLst>
                                          <p:attrName>style.visibility</p:attrName>
                                        </p:attrNameLst>
                                      </p:cBhvr>
                                      <p:to>
                                        <p:strVal val="visible"/>
                                      </p:to>
                                    </p:set>
                                    <p:animEffect transition="in" filter="blinds(horizontal)">
                                      <p:cBhvr>
                                        <p:cTn id="21" dur="500"/>
                                        <p:tgtEl>
                                          <p:spTgt spid="2560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5605">
                                            <p:txEl>
                                              <p:pRg st="5" end="5"/>
                                            </p:txEl>
                                          </p:spTgt>
                                        </p:tgtEl>
                                        <p:attrNameLst>
                                          <p:attrName>style.visibility</p:attrName>
                                        </p:attrNameLst>
                                      </p:cBhvr>
                                      <p:to>
                                        <p:strVal val="visible"/>
                                      </p:to>
                                    </p:set>
                                    <p:animEffect transition="in" filter="blinds(horizontal)">
                                      <p:cBhvr>
                                        <p:cTn id="26" dur="500"/>
                                        <p:tgtEl>
                                          <p:spTgt spid="2560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5605">
                                            <p:txEl>
                                              <p:pRg st="6" end="6"/>
                                            </p:txEl>
                                          </p:spTgt>
                                        </p:tgtEl>
                                        <p:attrNameLst>
                                          <p:attrName>style.visibility</p:attrName>
                                        </p:attrNameLst>
                                      </p:cBhvr>
                                      <p:to>
                                        <p:strVal val="visible"/>
                                      </p:to>
                                    </p:set>
                                    <p:animEffect transition="in" filter="blinds(horizontal)">
                                      <p:cBhvr>
                                        <p:cTn id="31" dur="500"/>
                                        <p:tgtEl>
                                          <p:spTgt spid="25605">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5605">
                                            <p:txEl>
                                              <p:pRg st="7" end="7"/>
                                            </p:txEl>
                                          </p:spTgt>
                                        </p:tgtEl>
                                        <p:attrNameLst>
                                          <p:attrName>style.visibility</p:attrName>
                                        </p:attrNameLst>
                                      </p:cBhvr>
                                      <p:to>
                                        <p:strVal val="visible"/>
                                      </p:to>
                                    </p:set>
                                    <p:animEffect transition="in" filter="blinds(horizontal)">
                                      <p:cBhvr>
                                        <p:cTn id="36" dur="500"/>
                                        <p:tgtEl>
                                          <p:spTgt spid="25605">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25605">
                                            <p:txEl>
                                              <p:pRg st="8" end="8"/>
                                            </p:txEl>
                                          </p:spTgt>
                                        </p:tgtEl>
                                        <p:attrNameLst>
                                          <p:attrName>style.visibility</p:attrName>
                                        </p:attrNameLst>
                                      </p:cBhvr>
                                      <p:to>
                                        <p:strVal val="visible"/>
                                      </p:to>
                                    </p:set>
                                    <p:animEffect transition="in" filter="blinds(horizontal)">
                                      <p:cBhvr>
                                        <p:cTn id="41" dur="500"/>
                                        <p:tgtEl>
                                          <p:spTgt spid="2560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User-Centered Design </a:t>
            </a:r>
            <a:r>
              <a:rPr lang="en-US" smtClean="0">
                <a:sym typeface="Symbol" pitchFamily="18" charset="2"/>
              </a:rPr>
              <a:t> </a:t>
            </a:r>
            <a:r>
              <a:rPr lang="en-US" i="1" smtClean="0"/>
              <a:t>www.user-centereddesign.com</a:t>
            </a:r>
            <a:endParaRPr lang="en-US" i="1"/>
          </a:p>
        </p:txBody>
      </p:sp>
      <p:sp>
        <p:nvSpPr>
          <p:cNvPr id="3" name="Rectangle 2"/>
          <p:cNvSpPr/>
          <p:nvPr/>
        </p:nvSpPr>
        <p:spPr>
          <a:xfrm>
            <a:off x="1676400" y="3124200"/>
            <a:ext cx="5562600" cy="954107"/>
          </a:xfrm>
          <a:prstGeom prst="rect">
            <a:avLst/>
          </a:prstGeom>
        </p:spPr>
        <p:txBody>
          <a:bodyPr wrap="square">
            <a:spAutoFit/>
          </a:bodyPr>
          <a:lstStyle/>
          <a:p>
            <a:pPr algn="ctr"/>
            <a:r>
              <a:rPr lang="en-US" sz="2800" dirty="0" smtClean="0">
                <a:hlinkClick r:id="rId2"/>
              </a:rPr>
              <a:t>Change Blindness</a:t>
            </a:r>
          </a:p>
          <a:p>
            <a:pPr algn="ctr"/>
            <a:r>
              <a:rPr lang="en-US" sz="2800" dirty="0" smtClean="0">
                <a:hlinkClick r:id="rId2"/>
              </a:rPr>
              <a:t>(The Person Swap Experiment)</a:t>
            </a:r>
            <a:endParaRPr lang="en-US" sz="2800" dirty="0">
              <a:hlinkClick r:id="rId3"/>
            </a:endParaRPr>
          </a:p>
        </p:txBody>
      </p:sp>
      <p:sp>
        <p:nvSpPr>
          <p:cNvPr id="4" name="Slide Number Placeholder 4"/>
          <p:cNvSpPr>
            <a:spLocks noGrp="1"/>
          </p:cNvSpPr>
          <p:nvPr>
            <p:ph type="sldNum" sz="quarter" idx="11"/>
          </p:nvPr>
        </p:nvSpPr>
        <p:spPr>
          <a:xfrm>
            <a:off x="381000" y="6307138"/>
            <a:ext cx="762000" cy="398462"/>
          </a:xfrm>
        </p:spPr>
        <p:txBody>
          <a:bodyPr/>
          <a:lstStyle/>
          <a:p>
            <a:fld id="{6BDA73DC-173D-C141-A251-E2CE6FD82130}" type="slidenum">
              <a:rPr lang="en-US"/>
              <a:pPr/>
              <a:t>100</a:t>
            </a:fld>
            <a:endParaRPr lang="en-US" dirty="0"/>
          </a:p>
        </p:txBody>
      </p:sp>
    </p:spTree>
    <p:extLst>
      <p:ext uri="{BB962C8B-B14F-4D97-AF65-F5344CB8AC3E}">
        <p14:creationId xmlns:p14="http://schemas.microsoft.com/office/powerpoint/2010/main" val="2089611323"/>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User-Centered Design </a:t>
            </a:r>
            <a:r>
              <a:rPr lang="en-US" smtClean="0">
                <a:sym typeface="Symbol" pitchFamily="18" charset="2"/>
              </a:rPr>
              <a:t> </a:t>
            </a:r>
            <a:r>
              <a:rPr lang="en-US" i="1" smtClean="0"/>
              <a:t>www.user-centereddesign.com</a:t>
            </a:r>
            <a:endParaRPr lang="en-US" i="1"/>
          </a:p>
        </p:txBody>
      </p:sp>
      <p:sp>
        <p:nvSpPr>
          <p:cNvPr id="4" name="Slide Number Placeholder 4"/>
          <p:cNvSpPr>
            <a:spLocks noGrp="1"/>
          </p:cNvSpPr>
          <p:nvPr>
            <p:ph type="sldNum" sz="quarter" idx="11"/>
          </p:nvPr>
        </p:nvSpPr>
        <p:spPr>
          <a:xfrm>
            <a:off x="381000" y="6307138"/>
            <a:ext cx="762000" cy="398462"/>
          </a:xfrm>
        </p:spPr>
        <p:txBody>
          <a:bodyPr/>
          <a:lstStyle/>
          <a:p>
            <a:fld id="{6BDA73DC-173D-C141-A251-E2CE6FD82130}" type="slidenum">
              <a:rPr lang="en-US"/>
              <a:pPr/>
              <a:t>101</a:t>
            </a:fld>
            <a:endParaRPr lang="en-US" dirty="0"/>
          </a:p>
        </p:txBody>
      </p:sp>
      <p:sp>
        <p:nvSpPr>
          <p:cNvPr id="5" name="Rectangle 4"/>
          <p:cNvSpPr/>
          <p:nvPr/>
        </p:nvSpPr>
        <p:spPr>
          <a:xfrm>
            <a:off x="2057400" y="3352800"/>
            <a:ext cx="4572000" cy="523220"/>
          </a:xfrm>
          <a:prstGeom prst="rect">
            <a:avLst/>
          </a:prstGeom>
        </p:spPr>
        <p:txBody>
          <a:bodyPr>
            <a:spAutoFit/>
          </a:bodyPr>
          <a:lstStyle/>
          <a:p>
            <a:pPr algn="ctr"/>
            <a:r>
              <a:rPr lang="en-US" sz="2800" dirty="0" smtClean="0">
                <a:hlinkClick r:id="rId2"/>
              </a:rPr>
              <a:t>Test your skill</a:t>
            </a:r>
            <a:endParaRPr lang="en-US" sz="2800" dirty="0"/>
          </a:p>
        </p:txBody>
      </p:sp>
    </p:spTree>
    <p:extLst>
      <p:ext uri="{BB962C8B-B14F-4D97-AF65-F5344CB8AC3E}">
        <p14:creationId xmlns:p14="http://schemas.microsoft.com/office/powerpoint/2010/main" val="2220579930"/>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ctrTitle"/>
          </p:nvPr>
        </p:nvSpPr>
        <p:spPr>
          <a:xfrm>
            <a:off x="0" y="1196975"/>
            <a:ext cx="9144000" cy="1851025"/>
          </a:xfrm>
        </p:spPr>
        <p:txBody>
          <a:bodyPr/>
          <a:lstStyle/>
          <a:p>
            <a:pPr eaLnBrk="1" hangingPunct="1"/>
            <a:r>
              <a:rPr lang="en-US" sz="3600" dirty="0"/>
              <a:t>…our </a:t>
            </a:r>
            <a:r>
              <a:rPr lang="en-US" sz="3600" dirty="0" smtClean="0"/>
              <a:t>psychological state (e.g., anxiety) affects our</a:t>
            </a:r>
            <a:r>
              <a:rPr lang="en-US" sz="3600" dirty="0"/>
              <a:t> </a:t>
            </a:r>
            <a:r>
              <a:rPr lang="en-US" sz="3600" dirty="0" smtClean="0"/>
              <a:t>performance…</a:t>
            </a:r>
            <a:endParaRPr lang="en-US" sz="3600" dirty="0"/>
          </a:p>
        </p:txBody>
      </p:sp>
      <p:sp>
        <p:nvSpPr>
          <p:cNvPr id="3" name="Rectangle 4"/>
          <p:cNvSpPr>
            <a:spLocks noGrp="1" noChangeArrowheads="1"/>
          </p:cNvSpPr>
          <p:nvPr>
            <p:ph type="ftr" sz="quarter" idx="3"/>
          </p:nvPr>
        </p:nvSpPr>
        <p:spPr/>
        <p:txBody>
          <a:bodyPr/>
          <a:lstStyle/>
          <a:p>
            <a:pPr>
              <a:defRPr/>
            </a:pPr>
            <a:r>
              <a:rPr lang="en-US"/>
              <a:t>User-Centered Design </a:t>
            </a:r>
            <a:r>
              <a:rPr lang="en-US">
                <a:sym typeface="Symbol" pitchFamily="18" charset="2"/>
              </a:rPr>
              <a:t> </a:t>
            </a:r>
            <a:r>
              <a:rPr lang="en-US" i="1"/>
              <a:t>www.user-centereddesign.com</a:t>
            </a:r>
          </a:p>
        </p:txBody>
      </p:sp>
      <p:pic>
        <p:nvPicPr>
          <p:cNvPr id="4" name="Picture 3" descr="anxiety and its effect on performance.jpg"/>
          <p:cNvPicPr>
            <a:picLocks noChangeAspect="1"/>
          </p:cNvPicPr>
          <p:nvPr/>
        </p:nvPicPr>
        <p:blipFill>
          <a:blip r:embed="rId3"/>
          <a:stretch>
            <a:fillRect/>
          </a:stretch>
        </p:blipFill>
        <p:spPr>
          <a:xfrm>
            <a:off x="1828800" y="2590800"/>
            <a:ext cx="5080000" cy="3530600"/>
          </a:xfrm>
          <a:prstGeom prst="rect">
            <a:avLst/>
          </a:prstGeom>
        </p:spPr>
      </p:pic>
      <p:sp>
        <p:nvSpPr>
          <p:cNvPr id="5" name="Slide Number Placeholder 4"/>
          <p:cNvSpPr txBox="1">
            <a:spLocks/>
          </p:cNvSpPr>
          <p:nvPr/>
        </p:nvSpPr>
        <p:spPr bwMode="auto">
          <a:xfrm>
            <a:off x="381000" y="6307138"/>
            <a:ext cx="762000" cy="3984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fld id="{6BDA73DC-173D-C141-A251-E2CE6FD82130}" type="slidenum">
              <a:rPr kumimoji="0" lang="en-US" sz="1400" b="1" i="0" u="none" strike="noStrike" kern="1200" cap="none" spc="0" normalizeH="0" baseline="0" noProof="0" smtClean="0">
                <a:ln>
                  <a:noFill/>
                </a:ln>
                <a:solidFill>
                  <a:schemeClr val="bg1"/>
                </a:solidFill>
                <a:effectLst/>
                <a:uLnTx/>
                <a:uFillTx/>
                <a:latin typeface="+mj-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102</a:t>
            </a:fld>
            <a:endParaRPr kumimoji="0" lang="en-US" sz="1400" b="1" i="0" u="none" strike="noStrike" kern="1200" cap="none" spc="0" normalizeH="0" baseline="0" noProof="0" dirty="0">
              <a:ln>
                <a:noFill/>
              </a:ln>
              <a:solidFill>
                <a:schemeClr val="bg1"/>
              </a:solidFill>
              <a:effectLst/>
              <a:uLnTx/>
              <a:uFillTx/>
              <a:latin typeface="+mj-lt"/>
              <a:ea typeface="+mn-ea"/>
              <a:cs typeface="+mn-cs"/>
            </a:endParaRPr>
          </a:p>
        </p:txBody>
      </p:sp>
    </p:spTree>
    <p:extLst>
      <p:ext uri="{BB962C8B-B14F-4D97-AF65-F5344CB8AC3E}">
        <p14:creationId xmlns:p14="http://schemas.microsoft.com/office/powerpoint/2010/main" val="598017561"/>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1"/>
          <p:cNvSpPr txBox="1">
            <a:spLocks noChangeArrowheads="1"/>
          </p:cNvSpPr>
          <p:nvPr/>
        </p:nvSpPr>
        <p:spPr bwMode="auto">
          <a:xfrm>
            <a:off x="228600" y="152400"/>
            <a:ext cx="8763000" cy="1143000"/>
          </a:xfrm>
          <a:prstGeom prst="rect">
            <a:avLst/>
          </a:prstGeom>
          <a:noFill/>
          <a:ln w="9525">
            <a:noFill/>
            <a:round/>
            <a:headEnd/>
            <a:tailEnd/>
          </a:ln>
        </p:spPr>
        <p:txBody>
          <a:bodyPr>
            <a:prstTxWarp prst="textNoShape">
              <a:avLst/>
            </a:prstTxWarp>
          </a:bodyPr>
          <a:lstStyle/>
          <a:p>
            <a:pP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a:solidFill>
                  <a:srgbClr val="FFFFFF"/>
                </a:solidFill>
                <a:latin typeface="Century Gothic" charset="0"/>
              </a:rPr>
              <a:t>Use of Confidence </a:t>
            </a:r>
            <a:r>
              <a:rPr lang="en-GB" sz="3200" b="1" dirty="0" smtClean="0">
                <a:solidFill>
                  <a:srgbClr val="FFFFFF"/>
                </a:solidFill>
                <a:latin typeface="Century Gothic" charset="0"/>
              </a:rPr>
              <a:t>Intervals</a:t>
            </a:r>
            <a:endParaRPr lang="en-GB" sz="3200" b="1" dirty="0">
              <a:solidFill>
                <a:srgbClr val="FFFFFF"/>
              </a:solidFill>
              <a:latin typeface="Century Gothic" charset="0"/>
            </a:endParaRPr>
          </a:p>
        </p:txBody>
      </p:sp>
      <p:sp>
        <p:nvSpPr>
          <p:cNvPr id="89091" name="Text Box 2"/>
          <p:cNvSpPr txBox="1">
            <a:spLocks noChangeArrowheads="1"/>
          </p:cNvSpPr>
          <p:nvPr/>
        </p:nvSpPr>
        <p:spPr bwMode="auto">
          <a:xfrm>
            <a:off x="304800" y="1295400"/>
            <a:ext cx="8610600" cy="4979988"/>
          </a:xfrm>
          <a:prstGeom prst="rect">
            <a:avLst/>
          </a:prstGeom>
          <a:noFill/>
          <a:ln w="9525">
            <a:noFill/>
            <a:round/>
            <a:headEnd/>
            <a:tailEnd/>
          </a:ln>
        </p:spPr>
        <p:txBody>
          <a:bodyPr>
            <a:prstTxWarp prst="textNoShape">
              <a:avLst/>
            </a:prstTxWarp>
          </a:bodyPr>
          <a:lstStyle/>
          <a:p>
            <a:pPr marL="341313" indent="-341313">
              <a:spcBef>
                <a:spcPts val="1050"/>
              </a:spcBef>
              <a:buClr>
                <a:srgbClr val="00425C"/>
              </a:buCl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smtClean="0">
                <a:solidFill>
                  <a:srgbClr val="7F1E02"/>
                </a:solidFill>
                <a:latin typeface="Century" charset="0"/>
              </a:rPr>
              <a:t>When working with small samples, confidence interval provide a way to represent uncertainty in test results</a:t>
            </a:r>
          </a:p>
          <a:p>
            <a:pPr marL="341313" indent="-341313">
              <a:spcBef>
                <a:spcPts val="1050"/>
              </a:spcBef>
              <a:buClr>
                <a:srgbClr val="00425C"/>
              </a:buCl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smtClean="0">
                <a:solidFill>
                  <a:srgbClr val="7F1E02"/>
                </a:solidFill>
                <a:latin typeface="Century" charset="0"/>
              </a:rPr>
              <a:t>Since each sample and each test is different, the </a:t>
            </a:r>
            <a:r>
              <a:rPr lang="en-GB" sz="2400" dirty="0">
                <a:solidFill>
                  <a:srgbClr val="7F1E02"/>
                </a:solidFill>
                <a:latin typeface="Century" charset="0"/>
              </a:rPr>
              <a:t>confidence level tells the informed reader the likelihood that another sample will provide the same results.  </a:t>
            </a:r>
            <a:r>
              <a:rPr lang="en-GB" sz="2400" dirty="0" smtClean="0">
                <a:solidFill>
                  <a:srgbClr val="7F1E02"/>
                </a:solidFill>
                <a:latin typeface="Century" charset="0"/>
              </a:rPr>
              <a:t>(In </a:t>
            </a:r>
            <a:r>
              <a:rPr lang="en-GB" sz="2400" dirty="0">
                <a:solidFill>
                  <a:srgbClr val="7F1E02"/>
                </a:solidFill>
                <a:latin typeface="Century" charset="0"/>
              </a:rPr>
              <a:t>other words, if you ran the test again, what value are you likely to get next time</a:t>
            </a:r>
            <a:r>
              <a:rPr lang="en-GB" sz="2400" dirty="0" smtClean="0">
                <a:solidFill>
                  <a:srgbClr val="7F1E02"/>
                </a:solidFill>
                <a:latin typeface="Century" charset="0"/>
              </a:rPr>
              <a:t>?)</a:t>
            </a:r>
            <a:endParaRPr lang="en-GB" sz="2400" dirty="0">
              <a:solidFill>
                <a:srgbClr val="7F1E02"/>
              </a:solidFill>
              <a:latin typeface="Century" charset="0"/>
            </a:endParaRPr>
          </a:p>
          <a:p>
            <a:pPr marL="341313" indent="-341313">
              <a:spcBef>
                <a:spcPts val="1050"/>
              </a:spcBef>
              <a:buClr>
                <a:srgbClr val="00425C"/>
              </a:buCl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smtClean="0">
                <a:solidFill>
                  <a:srgbClr val="7F1E02"/>
                </a:solidFill>
                <a:latin typeface="Century" charset="0"/>
              </a:rPr>
              <a:t>Typical confidence intervals in research include the 90% or 95% confidence interval.  Behavioural research often uses a 80% confidence interval.</a:t>
            </a:r>
          </a:p>
          <a:p>
            <a:pPr marL="341313" indent="-341313">
              <a:spcBef>
                <a:spcPts val="1050"/>
              </a:spcBef>
              <a:buClr>
                <a:srgbClr val="00425C"/>
              </a:buCl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dirty="0">
              <a:solidFill>
                <a:srgbClr val="7F1E02"/>
              </a:solidFill>
              <a:latin typeface="Century" charset="0"/>
            </a:endParaRPr>
          </a:p>
        </p:txBody>
      </p:sp>
      <p:sp>
        <p:nvSpPr>
          <p:cNvPr id="89092" name="Text Box 3"/>
          <p:cNvSpPr txBox="1">
            <a:spLocks noChangeArrowheads="1"/>
          </p:cNvSpPr>
          <p:nvPr/>
        </p:nvSpPr>
        <p:spPr bwMode="auto">
          <a:xfrm>
            <a:off x="1676400" y="6305550"/>
            <a:ext cx="5029200" cy="476250"/>
          </a:xfrm>
          <a:prstGeom prst="rect">
            <a:avLst/>
          </a:prstGeom>
          <a:noFill/>
          <a:ln w="9525">
            <a:noFill/>
            <a:round/>
            <a:headEnd/>
            <a:tailEnd/>
          </a:ln>
        </p:spPr>
        <p:txBody>
          <a:bodyPr lIns="90000" tIns="46800" rIns="90000" bIns="46800">
            <a:prstTxWarp prst="textNoShape">
              <a:avLst/>
            </a:prstTxWarp>
          </a:bodyPr>
          <a:lstStyle/>
          <a:p>
            <a:pPr algn="ct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FFFFFF"/>
                </a:solidFill>
                <a:latin typeface="Century Gothic" charset="0"/>
              </a:rPr>
              <a:t>User-Centered Design </a:t>
            </a:r>
            <a:r>
              <a:rPr lang="en-GB" sz="1200">
                <a:solidFill>
                  <a:srgbClr val="FFFFFF"/>
                </a:solidFill>
                <a:latin typeface="Symbol" charset="2"/>
              </a:rPr>
              <a:t></a:t>
            </a:r>
            <a:r>
              <a:rPr lang="en-GB" sz="1200">
                <a:solidFill>
                  <a:srgbClr val="FFFFFF"/>
                </a:solidFill>
                <a:latin typeface="Century Gothic" charset="0"/>
              </a:rPr>
              <a:t> </a:t>
            </a:r>
            <a:r>
              <a:rPr lang="en-GB" sz="1200" i="1">
                <a:solidFill>
                  <a:srgbClr val="FFFFFF"/>
                </a:solidFill>
                <a:latin typeface="Century Gothic" charset="0"/>
              </a:rPr>
              <a:t>www.user-centereddesign.com</a:t>
            </a:r>
          </a:p>
        </p:txBody>
      </p:sp>
      <p:sp>
        <p:nvSpPr>
          <p:cNvPr id="89093" name="Text Box 4"/>
          <p:cNvSpPr txBox="1">
            <a:spLocks noChangeArrowheads="1"/>
          </p:cNvSpPr>
          <p:nvPr/>
        </p:nvSpPr>
        <p:spPr bwMode="auto">
          <a:xfrm>
            <a:off x="381000" y="6307138"/>
            <a:ext cx="762000" cy="398462"/>
          </a:xfrm>
          <a:prstGeom prst="rect">
            <a:avLst/>
          </a:prstGeom>
          <a:noFill/>
          <a:ln w="9525">
            <a:noFill/>
            <a:round/>
            <a:headEnd/>
            <a:tailEnd/>
          </a:ln>
        </p:spPr>
        <p:txBody>
          <a:bodyPr lIns="90000" tIns="46800" rIns="90000" bIns="46800">
            <a:prstTxWarp prst="textNoShape">
              <a:avLst/>
            </a:prstTxWarp>
          </a:bodyPr>
          <a:lstStyle/>
          <a:p>
            <a:pP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E8F5B4A-D5BD-BD40-A89B-4CF52EF7183D}" type="slidenum">
              <a:rPr lang="en-GB" sz="1400" b="1">
                <a:solidFill>
                  <a:srgbClr val="FFFFFF"/>
                </a:solidFill>
                <a:latin typeface="Century Gothic" charset="0"/>
              </a:rPr>
              <a:pP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103</a:t>
            </a:fld>
            <a:endParaRPr lang="en-GB" sz="1400" b="1">
              <a:solidFill>
                <a:srgbClr val="FFFFFF"/>
              </a:solidFill>
              <a:latin typeface="Century Gothic" charset="0"/>
            </a:endParaRPr>
          </a:p>
        </p:txBody>
      </p:sp>
    </p:spTree>
    <p:extLst>
      <p:ext uri="{BB962C8B-B14F-4D97-AF65-F5344CB8AC3E}">
        <p14:creationId xmlns:p14="http://schemas.microsoft.com/office/powerpoint/2010/main" val="3972601838"/>
      </p:ext>
    </p:extLst>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0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90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1"/>
          <p:cNvSpPr txBox="1">
            <a:spLocks noChangeArrowheads="1"/>
          </p:cNvSpPr>
          <p:nvPr/>
        </p:nvSpPr>
        <p:spPr bwMode="auto">
          <a:xfrm>
            <a:off x="228600" y="152400"/>
            <a:ext cx="8763000" cy="1143000"/>
          </a:xfrm>
          <a:prstGeom prst="rect">
            <a:avLst/>
          </a:prstGeom>
          <a:noFill/>
          <a:ln w="9525">
            <a:noFill/>
            <a:round/>
            <a:headEnd/>
            <a:tailEnd/>
          </a:ln>
        </p:spPr>
        <p:txBody>
          <a:bodyPr>
            <a:prstTxWarp prst="textNoShape">
              <a:avLst/>
            </a:prstTxWarp>
          </a:bodyPr>
          <a:lstStyle/>
          <a:p>
            <a:pP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a:solidFill>
                  <a:srgbClr val="FFFFFF"/>
                </a:solidFill>
                <a:latin typeface="Century Gothic" charset="0"/>
              </a:rPr>
              <a:t>Use of Confidence </a:t>
            </a:r>
            <a:r>
              <a:rPr lang="en-GB" sz="3200" b="1" dirty="0" smtClean="0">
                <a:solidFill>
                  <a:srgbClr val="FFFFFF"/>
                </a:solidFill>
                <a:latin typeface="Century Gothic" charset="0"/>
              </a:rPr>
              <a:t>Intervals (continued)</a:t>
            </a:r>
            <a:endParaRPr lang="en-GB" sz="3200" b="1" dirty="0">
              <a:solidFill>
                <a:srgbClr val="FFFFFF"/>
              </a:solidFill>
              <a:latin typeface="Century Gothic" charset="0"/>
            </a:endParaRPr>
          </a:p>
        </p:txBody>
      </p:sp>
      <p:sp>
        <p:nvSpPr>
          <p:cNvPr id="89091" name="Text Box 2"/>
          <p:cNvSpPr txBox="1">
            <a:spLocks noChangeArrowheads="1"/>
          </p:cNvSpPr>
          <p:nvPr/>
        </p:nvSpPr>
        <p:spPr bwMode="auto">
          <a:xfrm>
            <a:off x="304800" y="1295400"/>
            <a:ext cx="8610600" cy="4979988"/>
          </a:xfrm>
          <a:prstGeom prst="rect">
            <a:avLst/>
          </a:prstGeom>
          <a:noFill/>
          <a:ln w="9525">
            <a:noFill/>
            <a:round/>
            <a:headEnd/>
            <a:tailEnd/>
          </a:ln>
        </p:spPr>
        <p:txBody>
          <a:bodyPr>
            <a:prstTxWarp prst="textNoShape">
              <a:avLst/>
            </a:prstTxWarp>
          </a:bodyPr>
          <a:lstStyle/>
          <a:p>
            <a:pPr marL="341313" indent="-341313">
              <a:spcBef>
                <a:spcPts val="1050"/>
              </a:spcBef>
              <a:buClr>
                <a:srgbClr val="00425C"/>
              </a:buCl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smtClean="0">
                <a:solidFill>
                  <a:srgbClr val="7F1E02"/>
                </a:solidFill>
                <a:latin typeface="Century" charset="0"/>
              </a:rPr>
              <a:t>“You just finished a usability test. You had 5 participants attempt a task in a new version of your software. All 5 out of 5 participants completed the task. You rush excitedly to tell your manager the results so you can communicate this success to the development team. Your manager asks, ‘OK, this is great with 5 users, but what are the chances that 50 or 1000 will have a 100% completion rate?’ ”- </a:t>
            </a:r>
            <a:r>
              <a:rPr lang="en-GB" sz="2400" i="1" dirty="0" smtClean="0">
                <a:solidFill>
                  <a:srgbClr val="7F1E02"/>
                </a:solidFill>
                <a:latin typeface="Century" charset="0"/>
              </a:rPr>
              <a:t>Jeff </a:t>
            </a:r>
            <a:r>
              <a:rPr lang="en-GB" sz="2400" i="1" dirty="0" err="1" smtClean="0">
                <a:solidFill>
                  <a:srgbClr val="7F1E02"/>
                </a:solidFill>
                <a:latin typeface="Century" charset="0"/>
              </a:rPr>
              <a:t>Sauro</a:t>
            </a:r>
            <a:endParaRPr lang="en-GB" sz="2400" i="1" dirty="0" smtClean="0">
              <a:solidFill>
                <a:srgbClr val="7F1E02"/>
              </a:solidFill>
              <a:latin typeface="Century" charset="0"/>
            </a:endParaRPr>
          </a:p>
          <a:p>
            <a:pPr marL="341313" indent="-341313">
              <a:spcBef>
                <a:spcPts val="1050"/>
              </a:spcBef>
              <a:buClr>
                <a:srgbClr val="00425C"/>
              </a:buCl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smtClean="0">
                <a:solidFill>
                  <a:srgbClr val="7F1E02"/>
                </a:solidFill>
                <a:latin typeface="Century" charset="0"/>
              </a:rPr>
              <a:t>The confidence level tells the informed reader the likelihood that another sample will provide the same results.  In other words, if you ran the test again, what value are you likely to get next time?</a:t>
            </a:r>
          </a:p>
          <a:p>
            <a:pPr marL="341313" indent="-341313">
              <a:spcBef>
                <a:spcPts val="1050"/>
              </a:spcBef>
              <a:buClr>
                <a:srgbClr val="00425C"/>
              </a:buCl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dirty="0">
              <a:solidFill>
                <a:srgbClr val="7F1E02"/>
              </a:solidFill>
              <a:latin typeface="Century" charset="0"/>
            </a:endParaRPr>
          </a:p>
        </p:txBody>
      </p:sp>
      <p:sp>
        <p:nvSpPr>
          <p:cNvPr id="89092" name="Text Box 3"/>
          <p:cNvSpPr txBox="1">
            <a:spLocks noChangeArrowheads="1"/>
          </p:cNvSpPr>
          <p:nvPr/>
        </p:nvSpPr>
        <p:spPr bwMode="auto">
          <a:xfrm>
            <a:off x="1676400" y="6305550"/>
            <a:ext cx="5029200" cy="476250"/>
          </a:xfrm>
          <a:prstGeom prst="rect">
            <a:avLst/>
          </a:prstGeom>
          <a:noFill/>
          <a:ln w="9525">
            <a:noFill/>
            <a:round/>
            <a:headEnd/>
            <a:tailEnd/>
          </a:ln>
        </p:spPr>
        <p:txBody>
          <a:bodyPr lIns="90000" tIns="46800" rIns="90000" bIns="46800">
            <a:prstTxWarp prst="textNoShape">
              <a:avLst/>
            </a:prstTxWarp>
          </a:bodyPr>
          <a:lstStyle/>
          <a:p>
            <a:pPr algn="ct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FFFFFF"/>
                </a:solidFill>
                <a:latin typeface="Century Gothic" charset="0"/>
              </a:rPr>
              <a:t>User-Centered Design </a:t>
            </a:r>
            <a:r>
              <a:rPr lang="en-GB" sz="1200">
                <a:solidFill>
                  <a:srgbClr val="FFFFFF"/>
                </a:solidFill>
                <a:latin typeface="Symbol" charset="2"/>
              </a:rPr>
              <a:t></a:t>
            </a:r>
            <a:r>
              <a:rPr lang="en-GB" sz="1200">
                <a:solidFill>
                  <a:srgbClr val="FFFFFF"/>
                </a:solidFill>
                <a:latin typeface="Century Gothic" charset="0"/>
              </a:rPr>
              <a:t> </a:t>
            </a:r>
            <a:r>
              <a:rPr lang="en-GB" sz="1200" i="1">
                <a:solidFill>
                  <a:srgbClr val="FFFFFF"/>
                </a:solidFill>
                <a:latin typeface="Century Gothic" charset="0"/>
              </a:rPr>
              <a:t>www.user-centereddesign.com</a:t>
            </a:r>
          </a:p>
        </p:txBody>
      </p:sp>
      <p:sp>
        <p:nvSpPr>
          <p:cNvPr id="89093" name="Text Box 4"/>
          <p:cNvSpPr txBox="1">
            <a:spLocks noChangeArrowheads="1"/>
          </p:cNvSpPr>
          <p:nvPr/>
        </p:nvSpPr>
        <p:spPr bwMode="auto">
          <a:xfrm>
            <a:off x="381000" y="6307138"/>
            <a:ext cx="762000" cy="398462"/>
          </a:xfrm>
          <a:prstGeom prst="rect">
            <a:avLst/>
          </a:prstGeom>
          <a:noFill/>
          <a:ln w="9525">
            <a:noFill/>
            <a:round/>
            <a:headEnd/>
            <a:tailEnd/>
          </a:ln>
        </p:spPr>
        <p:txBody>
          <a:bodyPr lIns="90000" tIns="46800" rIns="90000" bIns="46800">
            <a:prstTxWarp prst="textNoShape">
              <a:avLst/>
            </a:prstTxWarp>
          </a:bodyPr>
          <a:lstStyle/>
          <a:p>
            <a:pP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E8F5B4A-D5BD-BD40-A89B-4CF52EF7183D}" type="slidenum">
              <a:rPr lang="en-GB" sz="1400" b="1">
                <a:solidFill>
                  <a:srgbClr val="FFFFFF"/>
                </a:solidFill>
                <a:latin typeface="Century Gothic" charset="0"/>
              </a:rPr>
              <a:pP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104</a:t>
            </a:fld>
            <a:endParaRPr lang="en-GB" sz="1400" b="1">
              <a:solidFill>
                <a:srgbClr val="FFFFFF"/>
              </a:solidFill>
              <a:latin typeface="Century Gothic" charset="0"/>
            </a:endParaRPr>
          </a:p>
        </p:txBody>
      </p:sp>
    </p:spTree>
    <p:extLst>
      <p:ext uri="{BB962C8B-B14F-4D97-AF65-F5344CB8AC3E}">
        <p14:creationId xmlns:p14="http://schemas.microsoft.com/office/powerpoint/2010/main" val="1540939745"/>
      </p:ext>
    </p:extLst>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0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1"/>
          <p:cNvSpPr txBox="1">
            <a:spLocks noChangeArrowheads="1"/>
          </p:cNvSpPr>
          <p:nvPr/>
        </p:nvSpPr>
        <p:spPr bwMode="auto">
          <a:xfrm>
            <a:off x="228600" y="152400"/>
            <a:ext cx="8915400" cy="1189038"/>
          </a:xfrm>
          <a:prstGeom prst="rect">
            <a:avLst/>
          </a:prstGeom>
          <a:noFill/>
          <a:ln w="9525">
            <a:noFill/>
            <a:round/>
            <a:headEnd/>
            <a:tailEnd/>
          </a:ln>
        </p:spPr>
        <p:txBody>
          <a:bodyPr>
            <a:prstTxWarp prst="textNoShape">
              <a:avLst/>
            </a:prstTxWarp>
          </a:bodyPr>
          <a:lstStyle/>
          <a:p>
            <a:pP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a:solidFill>
                  <a:srgbClr val="FFFFFF"/>
                </a:solidFill>
                <a:latin typeface="Century Gothic" charset="0"/>
              </a:rPr>
              <a:t>Use of Confidence Intervals (concluded)‏</a:t>
            </a:r>
          </a:p>
        </p:txBody>
      </p:sp>
      <p:sp>
        <p:nvSpPr>
          <p:cNvPr id="90115" name="Text Box 2"/>
          <p:cNvSpPr txBox="1">
            <a:spLocks noChangeArrowheads="1"/>
          </p:cNvSpPr>
          <p:nvPr/>
        </p:nvSpPr>
        <p:spPr bwMode="auto">
          <a:xfrm>
            <a:off x="228600" y="1265237"/>
            <a:ext cx="8610600" cy="4525963"/>
          </a:xfrm>
          <a:prstGeom prst="rect">
            <a:avLst/>
          </a:prstGeom>
          <a:noFill/>
          <a:ln w="9525">
            <a:noFill/>
            <a:round/>
            <a:headEnd/>
            <a:tailEnd/>
          </a:ln>
        </p:spPr>
        <p:txBody>
          <a:bodyPr>
            <a:prstTxWarp prst="textNoShape">
              <a:avLst/>
            </a:prstTxWarp>
          </a:bodyPr>
          <a:lstStyle/>
          <a:p>
            <a:pPr marL="341313" indent="-341313">
              <a:spcBef>
                <a:spcPts val="1050"/>
              </a:spcBef>
              <a:buClr>
                <a:srgbClr val="00425C"/>
              </a:buCl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200" dirty="0" smtClean="0">
                <a:solidFill>
                  <a:srgbClr val="7F1E02"/>
                </a:solidFill>
                <a:latin typeface="Century" charset="0"/>
              </a:rPr>
              <a:t>Confidence intervals when testing with 8 people range from 37% (0 out of 8 or 8 out of 8) to between 50%-70% (all other values)</a:t>
            </a:r>
          </a:p>
          <a:p>
            <a:pPr marL="341313" indent="-341313">
              <a:spcBef>
                <a:spcPts val="1050"/>
              </a:spcBef>
              <a:buClr>
                <a:srgbClr val="00425C"/>
              </a:buCl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200" dirty="0" smtClean="0">
                <a:solidFill>
                  <a:srgbClr val="7F1E02"/>
                </a:solidFill>
                <a:latin typeface="Century" charset="0"/>
              </a:rPr>
              <a:t>For example, if 6 out of 8 people successfully completed a task in your test, you can only predict that somewhere between 20% and 97% of all people would complete the task </a:t>
            </a:r>
            <a:r>
              <a:rPr lang="en-GB" sz="2200" dirty="0">
                <a:solidFill>
                  <a:srgbClr val="7F1E02"/>
                </a:solidFill>
                <a:latin typeface="Century" charset="0"/>
              </a:rPr>
              <a:t>(assuming all conditions of validity and reliability have been </a:t>
            </a:r>
            <a:r>
              <a:rPr lang="en-GB" sz="2200" dirty="0" smtClean="0">
                <a:solidFill>
                  <a:srgbClr val="7F1E02"/>
                </a:solidFill>
                <a:latin typeface="Century" charset="0"/>
              </a:rPr>
              <a:t>met)</a:t>
            </a:r>
          </a:p>
          <a:p>
            <a:pPr marL="341313" indent="-341313">
              <a:spcBef>
                <a:spcPts val="1050"/>
              </a:spcBef>
              <a:buClr>
                <a:srgbClr val="00425C"/>
              </a:buCl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200" dirty="0" smtClean="0">
                <a:solidFill>
                  <a:srgbClr val="7F1E02"/>
                </a:solidFill>
                <a:latin typeface="Century" charset="0"/>
              </a:rPr>
              <a:t>If you want to confidently state, based on your testing, that 9 out of 10 people will be able to successfully complete a task, and </a:t>
            </a:r>
            <a:r>
              <a:rPr lang="en-GB" sz="2200" dirty="0">
                <a:solidFill>
                  <a:srgbClr val="7F1E02"/>
                </a:solidFill>
                <a:latin typeface="Century" charset="0"/>
              </a:rPr>
              <a:t>all conditions of validity and reliability have been met, </a:t>
            </a:r>
            <a:r>
              <a:rPr lang="en-GB" sz="2200" dirty="0" smtClean="0">
                <a:solidFill>
                  <a:srgbClr val="7F1E02"/>
                </a:solidFill>
                <a:latin typeface="Century" charset="0"/>
              </a:rPr>
              <a:t>you </a:t>
            </a:r>
            <a:r>
              <a:rPr lang="en-GB" sz="2200" dirty="0">
                <a:solidFill>
                  <a:srgbClr val="7F1E02"/>
                </a:solidFill>
                <a:latin typeface="Century" charset="0"/>
              </a:rPr>
              <a:t>need to test </a:t>
            </a:r>
            <a:r>
              <a:rPr lang="en-GB" sz="2200" dirty="0" smtClean="0">
                <a:solidFill>
                  <a:srgbClr val="7F1E02"/>
                </a:solidFill>
                <a:latin typeface="Century" charset="0"/>
              </a:rPr>
              <a:t>430 people and 400 of them have to successfully complete the task</a:t>
            </a:r>
            <a:endParaRPr lang="en-GB" sz="2200" dirty="0">
              <a:solidFill>
                <a:srgbClr val="7F1E02"/>
              </a:solidFill>
              <a:latin typeface="Century" charset="0"/>
            </a:endParaRPr>
          </a:p>
        </p:txBody>
      </p:sp>
      <p:sp>
        <p:nvSpPr>
          <p:cNvPr id="90116" name="Text Box 3"/>
          <p:cNvSpPr txBox="1">
            <a:spLocks noChangeArrowheads="1"/>
          </p:cNvSpPr>
          <p:nvPr/>
        </p:nvSpPr>
        <p:spPr bwMode="auto">
          <a:xfrm>
            <a:off x="1676400" y="6305550"/>
            <a:ext cx="5029200" cy="476250"/>
          </a:xfrm>
          <a:prstGeom prst="rect">
            <a:avLst/>
          </a:prstGeom>
          <a:noFill/>
          <a:ln w="9525">
            <a:noFill/>
            <a:round/>
            <a:headEnd/>
            <a:tailEnd/>
          </a:ln>
        </p:spPr>
        <p:txBody>
          <a:bodyPr lIns="90000" tIns="46800" rIns="90000" bIns="46800">
            <a:prstTxWarp prst="textNoShape">
              <a:avLst/>
            </a:prstTxWarp>
          </a:bodyPr>
          <a:lstStyle/>
          <a:p>
            <a:pPr algn="ct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FFFFFF"/>
                </a:solidFill>
                <a:latin typeface="Century Gothic" charset="0"/>
              </a:rPr>
              <a:t>User-Centered Design </a:t>
            </a:r>
            <a:r>
              <a:rPr lang="en-GB" sz="1200">
                <a:solidFill>
                  <a:srgbClr val="FFFFFF"/>
                </a:solidFill>
                <a:latin typeface="Symbol" charset="2"/>
              </a:rPr>
              <a:t></a:t>
            </a:r>
            <a:r>
              <a:rPr lang="en-GB" sz="1200">
                <a:solidFill>
                  <a:srgbClr val="FFFFFF"/>
                </a:solidFill>
                <a:latin typeface="Century Gothic" charset="0"/>
              </a:rPr>
              <a:t> </a:t>
            </a:r>
            <a:r>
              <a:rPr lang="en-GB" sz="1200" i="1">
                <a:solidFill>
                  <a:srgbClr val="FFFFFF"/>
                </a:solidFill>
                <a:latin typeface="Century Gothic" charset="0"/>
              </a:rPr>
              <a:t>www.user-centereddesign.com</a:t>
            </a:r>
          </a:p>
        </p:txBody>
      </p:sp>
      <p:sp>
        <p:nvSpPr>
          <p:cNvPr id="90117" name="Text Box 4"/>
          <p:cNvSpPr txBox="1">
            <a:spLocks noChangeArrowheads="1"/>
          </p:cNvSpPr>
          <p:nvPr/>
        </p:nvSpPr>
        <p:spPr bwMode="auto">
          <a:xfrm>
            <a:off x="381000" y="6307138"/>
            <a:ext cx="762000" cy="398462"/>
          </a:xfrm>
          <a:prstGeom prst="rect">
            <a:avLst/>
          </a:prstGeom>
          <a:noFill/>
          <a:ln w="9525">
            <a:noFill/>
            <a:round/>
            <a:headEnd/>
            <a:tailEnd/>
          </a:ln>
        </p:spPr>
        <p:txBody>
          <a:bodyPr lIns="90000" tIns="46800" rIns="90000" bIns="46800">
            <a:prstTxWarp prst="textNoShape">
              <a:avLst/>
            </a:prstTxWarp>
          </a:bodyPr>
          <a:lstStyle/>
          <a:p>
            <a:pP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F868238-0AE3-CD44-95B4-F17ADEA8E3B5}" type="slidenum">
              <a:rPr lang="en-GB" sz="1400" b="1">
                <a:solidFill>
                  <a:srgbClr val="FFFFFF"/>
                </a:solidFill>
                <a:latin typeface="Century Gothic" charset="0"/>
              </a:rPr>
              <a:pP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105</a:t>
            </a:fld>
            <a:endParaRPr lang="en-GB" sz="1400" b="1" dirty="0">
              <a:solidFill>
                <a:srgbClr val="FFFFFF"/>
              </a:solidFill>
              <a:latin typeface="Century Gothic" charset="0"/>
            </a:endParaRPr>
          </a:p>
        </p:txBody>
      </p:sp>
    </p:spTree>
    <p:extLst>
      <p:ext uri="{BB962C8B-B14F-4D97-AF65-F5344CB8AC3E}">
        <p14:creationId xmlns:p14="http://schemas.microsoft.com/office/powerpoint/2010/main" val="2612323341"/>
      </p:ext>
    </p:extLst>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ctrTitle"/>
          </p:nvPr>
        </p:nvSpPr>
        <p:spPr>
          <a:xfrm>
            <a:off x="228600" y="2590800"/>
            <a:ext cx="8686800" cy="1143000"/>
          </a:xfrm>
        </p:spPr>
        <p:txBody>
          <a:bodyPr/>
          <a:lstStyle/>
          <a:p>
            <a:pPr eaLnBrk="1" hangingPunct="1"/>
            <a:r>
              <a:rPr lang="en-US" sz="6000" dirty="0" smtClean="0"/>
              <a:t>“Observational” Techniques</a:t>
            </a:r>
            <a:endParaRPr lang="en-US" sz="6000" dirty="0"/>
          </a:p>
        </p:txBody>
      </p:sp>
      <p:sp>
        <p:nvSpPr>
          <p:cNvPr id="3" name="Rectangle 4"/>
          <p:cNvSpPr>
            <a:spLocks noGrp="1" noChangeArrowheads="1"/>
          </p:cNvSpPr>
          <p:nvPr>
            <p:ph type="ftr" sz="quarter" idx="3"/>
          </p:nvPr>
        </p:nvSpPr>
        <p:spPr/>
        <p:txBody>
          <a:bodyPr/>
          <a:lstStyle/>
          <a:p>
            <a:pPr>
              <a:defRPr/>
            </a:pPr>
            <a:r>
              <a:rPr lang="en-US"/>
              <a:t>User-Centered Design </a:t>
            </a:r>
            <a:r>
              <a:rPr lang="en-US">
                <a:sym typeface="Symbol" pitchFamily="18" charset="2"/>
              </a:rPr>
              <a:t> </a:t>
            </a:r>
            <a:r>
              <a:rPr lang="en-US" i="1"/>
              <a:t>www.user-centereddesign.com</a:t>
            </a:r>
          </a:p>
        </p:txBody>
      </p:sp>
      <p:sp>
        <p:nvSpPr>
          <p:cNvPr id="4" name="Slide Number Placeholder 4"/>
          <p:cNvSpPr txBox="1">
            <a:spLocks/>
          </p:cNvSpPr>
          <p:nvPr/>
        </p:nvSpPr>
        <p:spPr bwMode="auto">
          <a:xfrm>
            <a:off x="381000" y="6307138"/>
            <a:ext cx="762000" cy="3984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fld id="{6BDA73DC-173D-C141-A251-E2CE6FD82130}" type="slidenum">
              <a:rPr kumimoji="0" lang="en-US" sz="1400" b="1" i="0" u="none" strike="noStrike" kern="1200" cap="none" spc="0" normalizeH="0" baseline="0" noProof="0" smtClean="0">
                <a:ln>
                  <a:noFill/>
                </a:ln>
                <a:solidFill>
                  <a:schemeClr val="bg1"/>
                </a:solidFill>
                <a:effectLst/>
                <a:uLnTx/>
                <a:uFillTx/>
                <a:latin typeface="+mj-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106</a:t>
            </a:fld>
            <a:endParaRPr kumimoji="0" lang="en-US" sz="1400" b="1" i="0" u="none" strike="noStrike" kern="1200" cap="none" spc="0" normalizeH="0" baseline="0" noProof="0" dirty="0">
              <a:ln>
                <a:noFill/>
              </a:ln>
              <a:solidFill>
                <a:schemeClr val="bg1"/>
              </a:solidFill>
              <a:effectLst/>
              <a:uLnTx/>
              <a:uFillTx/>
              <a:latin typeface="+mj-lt"/>
              <a:ea typeface="+mn-ea"/>
              <a:cs typeface="+mn-cs"/>
            </a:endParaRPr>
          </a:p>
        </p:txBody>
      </p:sp>
    </p:spTree>
    <p:extLst>
      <p:ext uri="{BB962C8B-B14F-4D97-AF65-F5344CB8AC3E}">
        <p14:creationId xmlns:p14="http://schemas.microsoft.com/office/powerpoint/2010/main" val="850510200"/>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2"/>
          <p:cNvSpPr>
            <a:spLocks noGrp="1" noChangeArrowheads="1"/>
          </p:cNvSpPr>
          <p:nvPr>
            <p:ph type="title"/>
          </p:nvPr>
        </p:nvSpPr>
        <p:spPr>
          <a:xfrm>
            <a:off x="152400" y="152400"/>
            <a:ext cx="8839200" cy="1143000"/>
          </a:xfrm>
        </p:spPr>
        <p:txBody>
          <a:bodyPr/>
          <a:lstStyle/>
          <a:p>
            <a:pPr eaLnBrk="1" hangingPunct="1"/>
            <a:r>
              <a:rPr lang="en-US" dirty="0" smtClean="0"/>
              <a:t>Contextual Inquiry</a:t>
            </a:r>
            <a:endParaRPr lang="en-US" dirty="0"/>
          </a:p>
        </p:txBody>
      </p:sp>
      <p:sp>
        <p:nvSpPr>
          <p:cNvPr id="158723" name="Rectangle 3"/>
          <p:cNvSpPr>
            <a:spLocks noGrp="1" noChangeArrowheads="1"/>
          </p:cNvSpPr>
          <p:nvPr>
            <p:ph idx="1"/>
          </p:nvPr>
        </p:nvSpPr>
        <p:spPr>
          <a:xfrm>
            <a:off x="228600" y="1295400"/>
            <a:ext cx="8686800" cy="3733800"/>
          </a:xfrm>
        </p:spPr>
        <p:txBody>
          <a:bodyPr/>
          <a:lstStyle/>
          <a:p>
            <a:pPr>
              <a:lnSpc>
                <a:spcPct val="80000"/>
              </a:lnSpc>
            </a:pPr>
            <a:r>
              <a:rPr lang="en-US" sz="2400" dirty="0"/>
              <a:t>Field </a:t>
            </a:r>
            <a:r>
              <a:rPr lang="en-US" sz="2400" dirty="0" smtClean="0"/>
              <a:t>Study</a:t>
            </a:r>
          </a:p>
          <a:p>
            <a:pPr lvl="1">
              <a:lnSpc>
                <a:spcPct val="80000"/>
              </a:lnSpc>
            </a:pPr>
            <a:r>
              <a:rPr lang="en-US" sz="2200" dirty="0" smtClean="0"/>
              <a:t>Sometimes </a:t>
            </a:r>
            <a:r>
              <a:rPr lang="en-US" sz="2200" dirty="0"/>
              <a:t>(incorrectly) called “ethnography</a:t>
            </a:r>
            <a:r>
              <a:rPr lang="en-US" sz="2200" dirty="0" smtClean="0"/>
              <a:t>”</a:t>
            </a:r>
            <a:endParaRPr lang="en-US" sz="2400" dirty="0" smtClean="0"/>
          </a:p>
          <a:p>
            <a:pPr eaLnBrk="1" hangingPunct="1">
              <a:lnSpc>
                <a:spcPct val="80000"/>
              </a:lnSpc>
            </a:pPr>
            <a:r>
              <a:rPr lang="en-US" sz="2400" dirty="0" smtClean="0"/>
              <a:t>Direct observation of </a:t>
            </a:r>
          </a:p>
          <a:p>
            <a:pPr lvl="1">
              <a:lnSpc>
                <a:spcPct val="80000"/>
              </a:lnSpc>
            </a:pPr>
            <a:r>
              <a:rPr lang="en-US" sz="2200" dirty="0" smtClean="0"/>
              <a:t>intended users </a:t>
            </a:r>
          </a:p>
          <a:p>
            <a:pPr lvl="1">
              <a:lnSpc>
                <a:spcPct val="80000"/>
              </a:lnSpc>
            </a:pPr>
            <a:r>
              <a:rPr lang="en-US" sz="2200" dirty="0" smtClean="0"/>
              <a:t>performing the intended tasks</a:t>
            </a:r>
          </a:p>
          <a:p>
            <a:pPr lvl="1">
              <a:lnSpc>
                <a:spcPct val="80000"/>
              </a:lnSpc>
            </a:pPr>
            <a:r>
              <a:rPr lang="en-US" sz="2200" dirty="0" smtClean="0"/>
              <a:t>in the intended environment</a:t>
            </a:r>
          </a:p>
          <a:p>
            <a:pPr eaLnBrk="1" hangingPunct="1">
              <a:lnSpc>
                <a:spcPct val="80000"/>
              </a:lnSpc>
            </a:pPr>
            <a:r>
              <a:rPr lang="en-US" sz="2400" dirty="0" smtClean="0"/>
              <a:t>(Should be) non disruptive, so its limited in its ability to be diagnostic or exploratory</a:t>
            </a:r>
          </a:p>
          <a:p>
            <a:pPr eaLnBrk="1" hangingPunct="1">
              <a:lnSpc>
                <a:spcPct val="80000"/>
              </a:lnSpc>
            </a:pPr>
            <a:r>
              <a:rPr lang="en-US" sz="2400" dirty="0" smtClean="0"/>
              <a:t>Common functions are viewed</a:t>
            </a:r>
          </a:p>
          <a:p>
            <a:pPr lvl="1">
              <a:lnSpc>
                <a:spcPct val="80000"/>
              </a:lnSpc>
            </a:pPr>
            <a:r>
              <a:rPr lang="en-US" sz="2200" dirty="0" smtClean="0"/>
              <a:t>Incomplete view of a system</a:t>
            </a:r>
          </a:p>
          <a:p>
            <a:pPr eaLnBrk="1" hangingPunct="1">
              <a:lnSpc>
                <a:spcPct val="80000"/>
              </a:lnSpc>
            </a:pPr>
            <a:r>
              <a:rPr lang="en-US" sz="2400" dirty="0" smtClean="0"/>
              <a:t>Can </a:t>
            </a:r>
            <a:r>
              <a:rPr lang="en-US" sz="2400" dirty="0"/>
              <a:t>be time consuming and logistically </a:t>
            </a:r>
            <a:r>
              <a:rPr lang="en-US" sz="2400" dirty="0" smtClean="0"/>
              <a:t>prohibitive</a:t>
            </a:r>
          </a:p>
          <a:p>
            <a:pPr eaLnBrk="1" hangingPunct="1">
              <a:lnSpc>
                <a:spcPct val="80000"/>
              </a:lnSpc>
            </a:pPr>
            <a:r>
              <a:rPr lang="en-US" sz="2400" dirty="0" smtClean="0"/>
              <a:t>Best for directly observable data from a “safe” distance</a:t>
            </a:r>
            <a:endParaRPr lang="en-US" sz="2400" dirty="0"/>
          </a:p>
        </p:txBody>
      </p:sp>
      <p:sp>
        <p:nvSpPr>
          <p:cNvPr id="4" name="Footer Placeholder 3"/>
          <p:cNvSpPr>
            <a:spLocks noGrp="1"/>
          </p:cNvSpPr>
          <p:nvPr>
            <p:ph type="ftr" sz="quarter" idx="10"/>
          </p:nvPr>
        </p:nvSpPr>
        <p:spPr/>
        <p:txBody>
          <a:bodyPr/>
          <a:lstStyle/>
          <a:p>
            <a:pPr>
              <a:defRPr/>
            </a:pPr>
            <a:r>
              <a:rPr lang="en-US"/>
              <a:t>User-Centered Design </a:t>
            </a:r>
            <a:r>
              <a:rPr lang="en-US">
                <a:sym typeface="Symbol" pitchFamily="18" charset="2"/>
              </a:rPr>
              <a:t> </a:t>
            </a:r>
            <a:r>
              <a:rPr lang="en-US" i="1"/>
              <a:t>www.user-centereddesign.com</a:t>
            </a:r>
          </a:p>
        </p:txBody>
      </p:sp>
      <p:sp>
        <p:nvSpPr>
          <p:cNvPr id="5" name="Slide Number Placeholder 4"/>
          <p:cNvSpPr>
            <a:spLocks noGrp="1"/>
          </p:cNvSpPr>
          <p:nvPr>
            <p:ph type="sldNum" sz="quarter" idx="11"/>
          </p:nvPr>
        </p:nvSpPr>
        <p:spPr/>
        <p:txBody>
          <a:bodyPr/>
          <a:lstStyle/>
          <a:p>
            <a:fld id="{DE969984-12EF-B748-BFBF-47DF037127A0}" type="slidenum">
              <a:rPr lang="en-US"/>
              <a:pPr/>
              <a:t>107</a:t>
            </a:fld>
            <a:endParaRPr lang="en-US"/>
          </a:p>
        </p:txBody>
      </p:sp>
    </p:spTree>
    <p:extLst>
      <p:ext uri="{BB962C8B-B14F-4D97-AF65-F5344CB8AC3E}">
        <p14:creationId xmlns:p14="http://schemas.microsoft.com/office/powerpoint/2010/main" val="2165690018"/>
      </p:ext>
    </p:extLst>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8723">
                                            <p:txEl>
                                              <p:pRg st="0" end="0"/>
                                            </p:txEl>
                                          </p:spTgt>
                                        </p:tgtEl>
                                        <p:attrNameLst>
                                          <p:attrName>style.visibility</p:attrName>
                                        </p:attrNameLst>
                                      </p:cBhvr>
                                      <p:to>
                                        <p:strVal val="visible"/>
                                      </p:to>
                                    </p:set>
                                    <p:animEffect transition="in" filter="blinds(horizontal)">
                                      <p:cBhvr>
                                        <p:cTn id="7" dur="500"/>
                                        <p:tgtEl>
                                          <p:spTgt spid="15872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8723">
                                            <p:txEl>
                                              <p:pRg st="1" end="1"/>
                                            </p:txEl>
                                          </p:spTgt>
                                        </p:tgtEl>
                                        <p:attrNameLst>
                                          <p:attrName>style.visibility</p:attrName>
                                        </p:attrNameLst>
                                      </p:cBhvr>
                                      <p:to>
                                        <p:strVal val="visible"/>
                                      </p:to>
                                    </p:set>
                                    <p:animEffect transition="in" filter="blinds(horizontal)">
                                      <p:cBhvr>
                                        <p:cTn id="10" dur="500"/>
                                        <p:tgtEl>
                                          <p:spTgt spid="15872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58723">
                                            <p:txEl>
                                              <p:pRg st="2" end="2"/>
                                            </p:txEl>
                                          </p:spTgt>
                                        </p:tgtEl>
                                        <p:attrNameLst>
                                          <p:attrName>style.visibility</p:attrName>
                                        </p:attrNameLst>
                                      </p:cBhvr>
                                      <p:to>
                                        <p:strVal val="visible"/>
                                      </p:to>
                                    </p:set>
                                    <p:animEffect transition="in" filter="blinds(horizontal)">
                                      <p:cBhvr>
                                        <p:cTn id="15" dur="500"/>
                                        <p:tgtEl>
                                          <p:spTgt spid="158723">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58723">
                                            <p:txEl>
                                              <p:pRg st="3" end="3"/>
                                            </p:txEl>
                                          </p:spTgt>
                                        </p:tgtEl>
                                        <p:attrNameLst>
                                          <p:attrName>style.visibility</p:attrName>
                                        </p:attrNameLst>
                                      </p:cBhvr>
                                      <p:to>
                                        <p:strVal val="visible"/>
                                      </p:to>
                                    </p:set>
                                    <p:animEffect transition="in" filter="blinds(horizontal)">
                                      <p:cBhvr>
                                        <p:cTn id="18" dur="500"/>
                                        <p:tgtEl>
                                          <p:spTgt spid="158723">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58723">
                                            <p:txEl>
                                              <p:pRg st="4" end="4"/>
                                            </p:txEl>
                                          </p:spTgt>
                                        </p:tgtEl>
                                        <p:attrNameLst>
                                          <p:attrName>style.visibility</p:attrName>
                                        </p:attrNameLst>
                                      </p:cBhvr>
                                      <p:to>
                                        <p:strVal val="visible"/>
                                      </p:to>
                                    </p:set>
                                    <p:animEffect transition="in" filter="blinds(horizontal)">
                                      <p:cBhvr>
                                        <p:cTn id="21" dur="500"/>
                                        <p:tgtEl>
                                          <p:spTgt spid="158723">
                                            <p:txEl>
                                              <p:pRg st="4" end="4"/>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58723">
                                            <p:txEl>
                                              <p:pRg st="5" end="5"/>
                                            </p:txEl>
                                          </p:spTgt>
                                        </p:tgtEl>
                                        <p:attrNameLst>
                                          <p:attrName>style.visibility</p:attrName>
                                        </p:attrNameLst>
                                      </p:cBhvr>
                                      <p:to>
                                        <p:strVal val="visible"/>
                                      </p:to>
                                    </p:set>
                                    <p:animEffect transition="in" filter="blinds(horizontal)">
                                      <p:cBhvr>
                                        <p:cTn id="24" dur="500"/>
                                        <p:tgtEl>
                                          <p:spTgt spid="15872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58723">
                                            <p:txEl>
                                              <p:pRg st="6" end="6"/>
                                            </p:txEl>
                                          </p:spTgt>
                                        </p:tgtEl>
                                        <p:attrNameLst>
                                          <p:attrName>style.visibility</p:attrName>
                                        </p:attrNameLst>
                                      </p:cBhvr>
                                      <p:to>
                                        <p:strVal val="visible"/>
                                      </p:to>
                                    </p:set>
                                    <p:animEffect transition="in" filter="blinds(horizontal)">
                                      <p:cBhvr>
                                        <p:cTn id="29" dur="500"/>
                                        <p:tgtEl>
                                          <p:spTgt spid="15872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58723">
                                            <p:txEl>
                                              <p:pRg st="7" end="7"/>
                                            </p:txEl>
                                          </p:spTgt>
                                        </p:tgtEl>
                                        <p:attrNameLst>
                                          <p:attrName>style.visibility</p:attrName>
                                        </p:attrNameLst>
                                      </p:cBhvr>
                                      <p:to>
                                        <p:strVal val="visible"/>
                                      </p:to>
                                    </p:set>
                                    <p:animEffect transition="in" filter="blinds(horizontal)">
                                      <p:cBhvr>
                                        <p:cTn id="34" dur="500"/>
                                        <p:tgtEl>
                                          <p:spTgt spid="158723">
                                            <p:txEl>
                                              <p:pRg st="7" end="7"/>
                                            </p:tx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58723">
                                            <p:txEl>
                                              <p:pRg st="8" end="8"/>
                                            </p:txEl>
                                          </p:spTgt>
                                        </p:tgtEl>
                                        <p:attrNameLst>
                                          <p:attrName>style.visibility</p:attrName>
                                        </p:attrNameLst>
                                      </p:cBhvr>
                                      <p:to>
                                        <p:strVal val="visible"/>
                                      </p:to>
                                    </p:set>
                                    <p:animEffect transition="in" filter="blinds(horizontal)">
                                      <p:cBhvr>
                                        <p:cTn id="37" dur="500"/>
                                        <p:tgtEl>
                                          <p:spTgt spid="15872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58723">
                                            <p:txEl>
                                              <p:pRg st="9" end="9"/>
                                            </p:txEl>
                                          </p:spTgt>
                                        </p:tgtEl>
                                        <p:attrNameLst>
                                          <p:attrName>style.visibility</p:attrName>
                                        </p:attrNameLst>
                                      </p:cBhvr>
                                      <p:to>
                                        <p:strVal val="visible"/>
                                      </p:to>
                                    </p:set>
                                    <p:animEffect transition="in" filter="blinds(horizontal)">
                                      <p:cBhvr>
                                        <p:cTn id="42" dur="500"/>
                                        <p:tgtEl>
                                          <p:spTgt spid="15872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58723">
                                            <p:txEl>
                                              <p:pRg st="10" end="10"/>
                                            </p:txEl>
                                          </p:spTgt>
                                        </p:tgtEl>
                                        <p:attrNameLst>
                                          <p:attrName>style.visibility</p:attrName>
                                        </p:attrNameLst>
                                      </p:cBhvr>
                                      <p:to>
                                        <p:strVal val="visible"/>
                                      </p:to>
                                    </p:set>
                                    <p:animEffect transition="in" filter="blinds(horizontal)">
                                      <p:cBhvr>
                                        <p:cTn id="47" dur="500"/>
                                        <p:tgtEl>
                                          <p:spTgt spid="15872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3"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2"/>
          <p:cNvSpPr>
            <a:spLocks noGrp="1" noChangeArrowheads="1"/>
          </p:cNvSpPr>
          <p:nvPr>
            <p:ph type="title"/>
          </p:nvPr>
        </p:nvSpPr>
        <p:spPr>
          <a:xfrm>
            <a:off x="152400" y="152400"/>
            <a:ext cx="8839200" cy="1143000"/>
          </a:xfrm>
        </p:spPr>
        <p:txBody>
          <a:bodyPr/>
          <a:lstStyle/>
          <a:p>
            <a:pPr eaLnBrk="1" hangingPunct="1"/>
            <a:r>
              <a:rPr lang="en-US" dirty="0" smtClean="0"/>
              <a:t>Performance-based Testing</a:t>
            </a:r>
            <a:endParaRPr lang="en-US" dirty="0"/>
          </a:p>
        </p:txBody>
      </p:sp>
      <p:sp>
        <p:nvSpPr>
          <p:cNvPr id="158723" name="Rectangle 3"/>
          <p:cNvSpPr>
            <a:spLocks noGrp="1" noChangeArrowheads="1"/>
          </p:cNvSpPr>
          <p:nvPr>
            <p:ph idx="1"/>
          </p:nvPr>
        </p:nvSpPr>
        <p:spPr>
          <a:xfrm>
            <a:off x="228600" y="1219200"/>
            <a:ext cx="8686800" cy="3733800"/>
          </a:xfrm>
        </p:spPr>
        <p:txBody>
          <a:bodyPr/>
          <a:lstStyle/>
          <a:p>
            <a:pPr eaLnBrk="1" hangingPunct="1">
              <a:lnSpc>
                <a:spcPct val="80000"/>
              </a:lnSpc>
            </a:pPr>
            <a:r>
              <a:rPr lang="en-US" sz="2400" dirty="0" smtClean="0"/>
              <a:t>Must be non-disruptive to be valid</a:t>
            </a:r>
          </a:p>
          <a:p>
            <a:pPr lvl="1">
              <a:lnSpc>
                <a:spcPct val="80000"/>
              </a:lnSpc>
            </a:pPr>
            <a:r>
              <a:rPr lang="en-US" sz="2200" dirty="0" smtClean="0"/>
              <a:t>Need a fully operational system, mock up, or prototype</a:t>
            </a:r>
          </a:p>
          <a:p>
            <a:pPr lvl="1">
              <a:lnSpc>
                <a:spcPct val="80000"/>
              </a:lnSpc>
            </a:pPr>
            <a:r>
              <a:rPr lang="en-US" sz="2200" dirty="0" smtClean="0"/>
              <a:t>In context (ideally not in a lab)</a:t>
            </a:r>
          </a:p>
          <a:p>
            <a:pPr eaLnBrk="1" hangingPunct="1">
              <a:lnSpc>
                <a:spcPct val="80000"/>
              </a:lnSpc>
            </a:pPr>
            <a:r>
              <a:rPr lang="en-US" sz="2400" dirty="0" smtClean="0"/>
              <a:t>Need objective measures</a:t>
            </a:r>
            <a:endParaRPr lang="en-US" sz="2200" dirty="0" smtClean="0"/>
          </a:p>
          <a:p>
            <a:pPr eaLnBrk="1" hangingPunct="1">
              <a:lnSpc>
                <a:spcPct val="80000"/>
              </a:lnSpc>
            </a:pPr>
            <a:r>
              <a:rPr lang="en-US" sz="2400" dirty="0" smtClean="0"/>
              <a:t>Need large enough sample to avoid the need for statistical analysis</a:t>
            </a:r>
          </a:p>
          <a:p>
            <a:pPr eaLnBrk="1" hangingPunct="1">
              <a:lnSpc>
                <a:spcPct val="80000"/>
              </a:lnSpc>
            </a:pPr>
            <a:r>
              <a:rPr lang="en-US" sz="2400" dirty="0" smtClean="0"/>
              <a:t>Applicability in (some) web-based situation</a:t>
            </a:r>
          </a:p>
          <a:p>
            <a:pPr lvl="1">
              <a:lnSpc>
                <a:spcPct val="80000"/>
              </a:lnSpc>
            </a:pPr>
            <a:r>
              <a:rPr lang="en-US" sz="2200" dirty="0" smtClean="0"/>
              <a:t>sometimes called “Un-moderated Remote Usability Testing”</a:t>
            </a:r>
          </a:p>
          <a:p>
            <a:pPr eaLnBrk="1" hangingPunct="1">
              <a:lnSpc>
                <a:spcPct val="80000"/>
              </a:lnSpc>
            </a:pPr>
            <a:r>
              <a:rPr lang="en-US" sz="2400" dirty="0" smtClean="0"/>
              <a:t>Examples</a:t>
            </a:r>
          </a:p>
          <a:p>
            <a:pPr lvl="1">
              <a:lnSpc>
                <a:spcPct val="80000"/>
              </a:lnSpc>
            </a:pPr>
            <a:r>
              <a:rPr lang="en-US" sz="2200" dirty="0" smtClean="0"/>
              <a:t>Redundant High Centered Tail Lights</a:t>
            </a:r>
          </a:p>
          <a:p>
            <a:pPr lvl="1">
              <a:lnSpc>
                <a:spcPct val="80000"/>
              </a:lnSpc>
            </a:pPr>
            <a:r>
              <a:rPr lang="en-US" sz="2200" dirty="0" smtClean="0"/>
              <a:t>Google</a:t>
            </a:r>
          </a:p>
          <a:p>
            <a:pPr eaLnBrk="1" hangingPunct="1">
              <a:lnSpc>
                <a:spcPct val="80000"/>
              </a:lnSpc>
            </a:pPr>
            <a:r>
              <a:rPr lang="en-US" sz="2400" dirty="0" smtClean="0"/>
              <a:t>However…</a:t>
            </a:r>
          </a:p>
          <a:p>
            <a:pPr lvl="1">
              <a:lnSpc>
                <a:spcPct val="80000"/>
              </a:lnSpc>
            </a:pPr>
            <a:r>
              <a:rPr lang="en-US" sz="2200" dirty="0"/>
              <a:t>Limited </a:t>
            </a:r>
            <a:r>
              <a:rPr lang="en-US" sz="2200" dirty="0" smtClean="0"/>
              <a:t>ability </a:t>
            </a:r>
            <a:r>
              <a:rPr lang="en-US" sz="2200" dirty="0"/>
              <a:t>to to determine cause</a:t>
            </a:r>
          </a:p>
          <a:p>
            <a:pPr lvl="1">
              <a:lnSpc>
                <a:spcPct val="80000"/>
              </a:lnSpc>
            </a:pPr>
            <a:r>
              <a:rPr lang="en-US" sz="2200" dirty="0"/>
              <a:t>Limited </a:t>
            </a:r>
            <a:r>
              <a:rPr lang="en-US" sz="2200" dirty="0" smtClean="0"/>
              <a:t>ability </a:t>
            </a:r>
            <a:r>
              <a:rPr lang="en-US" sz="2200" dirty="0"/>
              <a:t>to determine </a:t>
            </a:r>
            <a:r>
              <a:rPr lang="en-US" sz="2200" dirty="0" smtClean="0"/>
              <a:t>possible changes/improvements</a:t>
            </a:r>
            <a:endParaRPr lang="en-US" sz="2200" dirty="0"/>
          </a:p>
          <a:p>
            <a:pPr lvl="1">
              <a:lnSpc>
                <a:spcPct val="80000"/>
              </a:lnSpc>
            </a:pPr>
            <a:endParaRPr lang="en-US" sz="2200" dirty="0"/>
          </a:p>
        </p:txBody>
      </p:sp>
      <p:sp>
        <p:nvSpPr>
          <p:cNvPr id="4" name="Footer Placeholder 3"/>
          <p:cNvSpPr>
            <a:spLocks noGrp="1"/>
          </p:cNvSpPr>
          <p:nvPr>
            <p:ph type="ftr" sz="quarter" idx="10"/>
          </p:nvPr>
        </p:nvSpPr>
        <p:spPr/>
        <p:txBody>
          <a:bodyPr/>
          <a:lstStyle/>
          <a:p>
            <a:pPr>
              <a:defRPr/>
            </a:pPr>
            <a:r>
              <a:rPr lang="en-US"/>
              <a:t>User-Centered Design </a:t>
            </a:r>
            <a:r>
              <a:rPr lang="en-US">
                <a:sym typeface="Symbol" pitchFamily="18" charset="2"/>
              </a:rPr>
              <a:t> </a:t>
            </a:r>
            <a:r>
              <a:rPr lang="en-US" i="1"/>
              <a:t>www.user-centereddesign.com</a:t>
            </a:r>
          </a:p>
        </p:txBody>
      </p:sp>
      <p:sp>
        <p:nvSpPr>
          <p:cNvPr id="5" name="Slide Number Placeholder 4"/>
          <p:cNvSpPr>
            <a:spLocks noGrp="1"/>
          </p:cNvSpPr>
          <p:nvPr>
            <p:ph type="sldNum" sz="quarter" idx="11"/>
          </p:nvPr>
        </p:nvSpPr>
        <p:spPr/>
        <p:txBody>
          <a:bodyPr/>
          <a:lstStyle/>
          <a:p>
            <a:fld id="{DE969984-12EF-B748-BFBF-47DF037127A0}" type="slidenum">
              <a:rPr lang="en-US"/>
              <a:pPr/>
              <a:t>108</a:t>
            </a:fld>
            <a:endParaRPr lang="en-US"/>
          </a:p>
        </p:txBody>
      </p:sp>
    </p:spTree>
    <p:extLst>
      <p:ext uri="{BB962C8B-B14F-4D97-AF65-F5344CB8AC3E}">
        <p14:creationId xmlns:p14="http://schemas.microsoft.com/office/powerpoint/2010/main" val="3901683560"/>
      </p:ext>
    </p:extLst>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8723">
                                            <p:txEl>
                                              <p:pRg st="0" end="0"/>
                                            </p:txEl>
                                          </p:spTgt>
                                        </p:tgtEl>
                                        <p:attrNameLst>
                                          <p:attrName>style.visibility</p:attrName>
                                        </p:attrNameLst>
                                      </p:cBhvr>
                                      <p:to>
                                        <p:strVal val="visible"/>
                                      </p:to>
                                    </p:set>
                                    <p:animEffect transition="in" filter="blinds(horizontal)">
                                      <p:cBhvr>
                                        <p:cTn id="7" dur="500"/>
                                        <p:tgtEl>
                                          <p:spTgt spid="15872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8723">
                                            <p:txEl>
                                              <p:pRg st="1" end="1"/>
                                            </p:txEl>
                                          </p:spTgt>
                                        </p:tgtEl>
                                        <p:attrNameLst>
                                          <p:attrName>style.visibility</p:attrName>
                                        </p:attrNameLst>
                                      </p:cBhvr>
                                      <p:to>
                                        <p:strVal val="visible"/>
                                      </p:to>
                                    </p:set>
                                    <p:animEffect transition="in" filter="blinds(horizontal)">
                                      <p:cBhvr>
                                        <p:cTn id="10" dur="500"/>
                                        <p:tgtEl>
                                          <p:spTgt spid="15872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58723">
                                            <p:txEl>
                                              <p:pRg st="2" end="2"/>
                                            </p:txEl>
                                          </p:spTgt>
                                        </p:tgtEl>
                                        <p:attrNameLst>
                                          <p:attrName>style.visibility</p:attrName>
                                        </p:attrNameLst>
                                      </p:cBhvr>
                                      <p:to>
                                        <p:strVal val="visible"/>
                                      </p:to>
                                    </p:set>
                                    <p:animEffect transition="in" filter="blinds(horizontal)">
                                      <p:cBhvr>
                                        <p:cTn id="13" dur="500"/>
                                        <p:tgtEl>
                                          <p:spTgt spid="15872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58723">
                                            <p:txEl>
                                              <p:pRg st="3" end="3"/>
                                            </p:txEl>
                                          </p:spTgt>
                                        </p:tgtEl>
                                        <p:attrNameLst>
                                          <p:attrName>style.visibility</p:attrName>
                                        </p:attrNameLst>
                                      </p:cBhvr>
                                      <p:to>
                                        <p:strVal val="visible"/>
                                      </p:to>
                                    </p:set>
                                    <p:animEffect transition="in" filter="blinds(horizontal)">
                                      <p:cBhvr>
                                        <p:cTn id="18" dur="500"/>
                                        <p:tgtEl>
                                          <p:spTgt spid="15872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58723">
                                            <p:txEl>
                                              <p:pRg st="4" end="4"/>
                                            </p:txEl>
                                          </p:spTgt>
                                        </p:tgtEl>
                                        <p:attrNameLst>
                                          <p:attrName>style.visibility</p:attrName>
                                        </p:attrNameLst>
                                      </p:cBhvr>
                                      <p:to>
                                        <p:strVal val="visible"/>
                                      </p:to>
                                    </p:set>
                                    <p:animEffect transition="in" filter="blinds(horizontal)">
                                      <p:cBhvr>
                                        <p:cTn id="23" dur="500"/>
                                        <p:tgtEl>
                                          <p:spTgt spid="15872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58723">
                                            <p:txEl>
                                              <p:pRg st="5" end="5"/>
                                            </p:txEl>
                                          </p:spTgt>
                                        </p:tgtEl>
                                        <p:attrNameLst>
                                          <p:attrName>style.visibility</p:attrName>
                                        </p:attrNameLst>
                                      </p:cBhvr>
                                      <p:to>
                                        <p:strVal val="visible"/>
                                      </p:to>
                                    </p:set>
                                    <p:animEffect transition="in" filter="blinds(horizontal)">
                                      <p:cBhvr>
                                        <p:cTn id="28" dur="500"/>
                                        <p:tgtEl>
                                          <p:spTgt spid="158723">
                                            <p:txEl>
                                              <p:pRg st="5" end="5"/>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58723">
                                            <p:txEl>
                                              <p:pRg st="6" end="6"/>
                                            </p:txEl>
                                          </p:spTgt>
                                        </p:tgtEl>
                                        <p:attrNameLst>
                                          <p:attrName>style.visibility</p:attrName>
                                        </p:attrNameLst>
                                      </p:cBhvr>
                                      <p:to>
                                        <p:strVal val="visible"/>
                                      </p:to>
                                    </p:set>
                                    <p:animEffect transition="in" filter="blinds(horizontal)">
                                      <p:cBhvr>
                                        <p:cTn id="31" dur="500"/>
                                        <p:tgtEl>
                                          <p:spTgt spid="15872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58723">
                                            <p:txEl>
                                              <p:pRg st="7" end="7"/>
                                            </p:txEl>
                                          </p:spTgt>
                                        </p:tgtEl>
                                        <p:attrNameLst>
                                          <p:attrName>style.visibility</p:attrName>
                                        </p:attrNameLst>
                                      </p:cBhvr>
                                      <p:to>
                                        <p:strVal val="visible"/>
                                      </p:to>
                                    </p:set>
                                    <p:animEffect transition="in" filter="blinds(horizontal)">
                                      <p:cBhvr>
                                        <p:cTn id="36" dur="500"/>
                                        <p:tgtEl>
                                          <p:spTgt spid="158723">
                                            <p:txEl>
                                              <p:pRg st="7" end="7"/>
                                            </p:txEl>
                                          </p:spTgt>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58723">
                                            <p:txEl>
                                              <p:pRg st="8" end="8"/>
                                            </p:txEl>
                                          </p:spTgt>
                                        </p:tgtEl>
                                        <p:attrNameLst>
                                          <p:attrName>style.visibility</p:attrName>
                                        </p:attrNameLst>
                                      </p:cBhvr>
                                      <p:to>
                                        <p:strVal val="visible"/>
                                      </p:to>
                                    </p:set>
                                    <p:animEffect transition="in" filter="blinds(horizontal)">
                                      <p:cBhvr>
                                        <p:cTn id="39" dur="500"/>
                                        <p:tgtEl>
                                          <p:spTgt spid="158723">
                                            <p:txEl>
                                              <p:pRg st="8" end="8"/>
                                            </p:txEl>
                                          </p:spTgt>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58723">
                                            <p:txEl>
                                              <p:pRg st="9" end="9"/>
                                            </p:txEl>
                                          </p:spTgt>
                                        </p:tgtEl>
                                        <p:attrNameLst>
                                          <p:attrName>style.visibility</p:attrName>
                                        </p:attrNameLst>
                                      </p:cBhvr>
                                      <p:to>
                                        <p:strVal val="visible"/>
                                      </p:to>
                                    </p:set>
                                    <p:animEffect transition="in" filter="blinds(horizontal)">
                                      <p:cBhvr>
                                        <p:cTn id="42" dur="500"/>
                                        <p:tgtEl>
                                          <p:spTgt spid="15872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58723">
                                            <p:txEl>
                                              <p:pRg st="10" end="10"/>
                                            </p:txEl>
                                          </p:spTgt>
                                        </p:tgtEl>
                                        <p:attrNameLst>
                                          <p:attrName>style.visibility</p:attrName>
                                        </p:attrNameLst>
                                      </p:cBhvr>
                                      <p:to>
                                        <p:strVal val="visible"/>
                                      </p:to>
                                    </p:set>
                                    <p:animEffect transition="in" filter="blinds(horizontal)">
                                      <p:cBhvr>
                                        <p:cTn id="47" dur="500"/>
                                        <p:tgtEl>
                                          <p:spTgt spid="158723">
                                            <p:txEl>
                                              <p:pRg st="10" end="10"/>
                                            </p:txEl>
                                          </p:spTgt>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58723">
                                            <p:txEl>
                                              <p:pRg st="11" end="11"/>
                                            </p:txEl>
                                          </p:spTgt>
                                        </p:tgtEl>
                                        <p:attrNameLst>
                                          <p:attrName>style.visibility</p:attrName>
                                        </p:attrNameLst>
                                      </p:cBhvr>
                                      <p:to>
                                        <p:strVal val="visible"/>
                                      </p:to>
                                    </p:set>
                                    <p:animEffect transition="in" filter="blinds(horizontal)">
                                      <p:cBhvr>
                                        <p:cTn id="50" dur="500"/>
                                        <p:tgtEl>
                                          <p:spTgt spid="158723">
                                            <p:txEl>
                                              <p:pRg st="11" end="11"/>
                                            </p:txEl>
                                          </p:spTgt>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58723">
                                            <p:txEl>
                                              <p:pRg st="12" end="12"/>
                                            </p:txEl>
                                          </p:spTgt>
                                        </p:tgtEl>
                                        <p:attrNameLst>
                                          <p:attrName>style.visibility</p:attrName>
                                        </p:attrNameLst>
                                      </p:cBhvr>
                                      <p:to>
                                        <p:strVal val="visible"/>
                                      </p:to>
                                    </p:set>
                                    <p:animEffect transition="in" filter="blinds(horizontal)">
                                      <p:cBhvr>
                                        <p:cTn id="53" dur="500"/>
                                        <p:tgtEl>
                                          <p:spTgt spid="15872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3"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2"/>
          <p:cNvSpPr>
            <a:spLocks noGrp="1" noChangeArrowheads="1"/>
          </p:cNvSpPr>
          <p:nvPr>
            <p:ph type="title"/>
          </p:nvPr>
        </p:nvSpPr>
        <p:spPr>
          <a:xfrm>
            <a:off x="152400" y="152400"/>
            <a:ext cx="8839200" cy="1143000"/>
          </a:xfrm>
        </p:spPr>
        <p:txBody>
          <a:bodyPr/>
          <a:lstStyle/>
          <a:p>
            <a:pPr eaLnBrk="1" hangingPunct="1"/>
            <a:r>
              <a:rPr lang="en-US" dirty="0" smtClean="0"/>
              <a:t>Think Aloud Protocol</a:t>
            </a:r>
            <a:endParaRPr lang="en-US" dirty="0"/>
          </a:p>
        </p:txBody>
      </p:sp>
      <p:sp>
        <p:nvSpPr>
          <p:cNvPr id="158723" name="Rectangle 3"/>
          <p:cNvSpPr>
            <a:spLocks noGrp="1" noChangeArrowheads="1"/>
          </p:cNvSpPr>
          <p:nvPr>
            <p:ph idx="1"/>
          </p:nvPr>
        </p:nvSpPr>
        <p:spPr>
          <a:xfrm>
            <a:off x="228600" y="1295400"/>
            <a:ext cx="8686800" cy="3733800"/>
          </a:xfrm>
        </p:spPr>
        <p:txBody>
          <a:bodyPr/>
          <a:lstStyle/>
          <a:p>
            <a:pPr eaLnBrk="1" hangingPunct="1">
              <a:lnSpc>
                <a:spcPct val="80000"/>
              </a:lnSpc>
            </a:pPr>
            <a:r>
              <a:rPr lang="en-US" sz="2400" dirty="0" smtClean="0"/>
              <a:t>Most widely used (which is not a good thing)</a:t>
            </a:r>
          </a:p>
          <a:p>
            <a:pPr eaLnBrk="1" hangingPunct="1">
              <a:lnSpc>
                <a:spcPct val="80000"/>
              </a:lnSpc>
            </a:pPr>
            <a:r>
              <a:rPr lang="en-US" sz="2400" dirty="0" smtClean="0"/>
              <a:t>Highly disruptive to performance</a:t>
            </a:r>
          </a:p>
          <a:p>
            <a:pPr eaLnBrk="1" hangingPunct="1">
              <a:lnSpc>
                <a:spcPct val="80000"/>
              </a:lnSpc>
            </a:pPr>
            <a:r>
              <a:rPr lang="en-US" sz="2400" dirty="0" smtClean="0"/>
              <a:t>No reliable evidence of its efficacy</a:t>
            </a:r>
          </a:p>
          <a:p>
            <a:pPr eaLnBrk="1" hangingPunct="1">
              <a:lnSpc>
                <a:spcPct val="80000"/>
              </a:lnSpc>
            </a:pPr>
            <a:r>
              <a:rPr lang="en-US" sz="2400" dirty="0" smtClean="0"/>
              <a:t>When used on existing systems or interactive prototypes/mockups</a:t>
            </a:r>
          </a:p>
          <a:p>
            <a:pPr lvl="1">
              <a:lnSpc>
                <a:spcPct val="80000"/>
              </a:lnSpc>
            </a:pPr>
            <a:r>
              <a:rPr lang="en-US" sz="2200" dirty="0" smtClean="0"/>
              <a:t>Issues of the ability for users to be introspective</a:t>
            </a:r>
          </a:p>
          <a:p>
            <a:pPr lvl="1">
              <a:lnSpc>
                <a:spcPct val="80000"/>
              </a:lnSpc>
            </a:pPr>
            <a:r>
              <a:rPr lang="en-US" sz="2200" dirty="0" smtClean="0"/>
              <a:t>Issues of distraction (split attention)</a:t>
            </a:r>
          </a:p>
          <a:p>
            <a:pPr lvl="1">
              <a:lnSpc>
                <a:spcPct val="80000"/>
              </a:lnSpc>
            </a:pPr>
            <a:r>
              <a:rPr lang="en-US" sz="2200" dirty="0" smtClean="0"/>
              <a:t>Issues of verbal overshadowing</a:t>
            </a:r>
          </a:p>
          <a:p>
            <a:pPr lvl="1">
              <a:lnSpc>
                <a:spcPct val="80000"/>
              </a:lnSpc>
            </a:pPr>
            <a:r>
              <a:rPr lang="en-US" sz="2200" dirty="0" smtClean="0"/>
              <a:t>Issues of increased anxiety</a:t>
            </a:r>
          </a:p>
          <a:p>
            <a:pPr lvl="1">
              <a:lnSpc>
                <a:spcPct val="80000"/>
              </a:lnSpc>
            </a:pPr>
            <a:r>
              <a:rPr lang="en-US" sz="2200" dirty="0" smtClean="0"/>
              <a:t>Issues of projected responding</a:t>
            </a:r>
          </a:p>
          <a:p>
            <a:pPr>
              <a:lnSpc>
                <a:spcPct val="80000"/>
              </a:lnSpc>
            </a:pPr>
            <a:r>
              <a:rPr lang="en-US" sz="2400" dirty="0" smtClean="0"/>
              <a:t>Suitability for concept presentation and cognitive walkthroughs on non-operational products (e.g., story boards, static screen flows, Wizard of Oz walkthroughs)</a:t>
            </a:r>
            <a:endParaRPr lang="en-US" sz="2200" dirty="0" smtClean="0"/>
          </a:p>
        </p:txBody>
      </p:sp>
      <p:sp>
        <p:nvSpPr>
          <p:cNvPr id="4" name="Footer Placeholder 3"/>
          <p:cNvSpPr>
            <a:spLocks noGrp="1"/>
          </p:cNvSpPr>
          <p:nvPr>
            <p:ph type="ftr" sz="quarter" idx="10"/>
          </p:nvPr>
        </p:nvSpPr>
        <p:spPr/>
        <p:txBody>
          <a:bodyPr/>
          <a:lstStyle/>
          <a:p>
            <a:pPr>
              <a:defRPr/>
            </a:pPr>
            <a:r>
              <a:rPr lang="en-US"/>
              <a:t>User-Centered Design </a:t>
            </a:r>
            <a:r>
              <a:rPr lang="en-US">
                <a:sym typeface="Symbol" pitchFamily="18" charset="2"/>
              </a:rPr>
              <a:t> </a:t>
            </a:r>
            <a:r>
              <a:rPr lang="en-US" i="1"/>
              <a:t>www.user-centereddesign.com</a:t>
            </a:r>
          </a:p>
        </p:txBody>
      </p:sp>
      <p:sp>
        <p:nvSpPr>
          <p:cNvPr id="5" name="Slide Number Placeholder 4"/>
          <p:cNvSpPr>
            <a:spLocks noGrp="1"/>
          </p:cNvSpPr>
          <p:nvPr>
            <p:ph type="sldNum" sz="quarter" idx="11"/>
          </p:nvPr>
        </p:nvSpPr>
        <p:spPr/>
        <p:txBody>
          <a:bodyPr/>
          <a:lstStyle/>
          <a:p>
            <a:fld id="{DE969984-12EF-B748-BFBF-47DF037127A0}" type="slidenum">
              <a:rPr lang="en-US"/>
              <a:pPr/>
              <a:t>109</a:t>
            </a:fld>
            <a:endParaRPr lang="en-US"/>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8723">
                                            <p:txEl>
                                              <p:pRg st="0" end="0"/>
                                            </p:txEl>
                                          </p:spTgt>
                                        </p:tgtEl>
                                        <p:attrNameLst>
                                          <p:attrName>style.visibility</p:attrName>
                                        </p:attrNameLst>
                                      </p:cBhvr>
                                      <p:to>
                                        <p:strVal val="visible"/>
                                      </p:to>
                                    </p:set>
                                    <p:animEffect transition="in" filter="blinds(horizontal)">
                                      <p:cBhvr>
                                        <p:cTn id="7" dur="500"/>
                                        <p:tgtEl>
                                          <p:spTgt spid="158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8723">
                                            <p:txEl>
                                              <p:pRg st="1" end="1"/>
                                            </p:txEl>
                                          </p:spTgt>
                                        </p:tgtEl>
                                        <p:attrNameLst>
                                          <p:attrName>style.visibility</p:attrName>
                                        </p:attrNameLst>
                                      </p:cBhvr>
                                      <p:to>
                                        <p:strVal val="visible"/>
                                      </p:to>
                                    </p:set>
                                    <p:animEffect transition="in" filter="blinds(horizontal)">
                                      <p:cBhvr>
                                        <p:cTn id="12" dur="500"/>
                                        <p:tgtEl>
                                          <p:spTgt spid="1587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8723">
                                            <p:txEl>
                                              <p:pRg st="2" end="2"/>
                                            </p:txEl>
                                          </p:spTgt>
                                        </p:tgtEl>
                                        <p:attrNameLst>
                                          <p:attrName>style.visibility</p:attrName>
                                        </p:attrNameLst>
                                      </p:cBhvr>
                                      <p:to>
                                        <p:strVal val="visible"/>
                                      </p:to>
                                    </p:set>
                                    <p:animEffect transition="in" filter="blinds(horizontal)">
                                      <p:cBhvr>
                                        <p:cTn id="17" dur="500"/>
                                        <p:tgtEl>
                                          <p:spTgt spid="1587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8723">
                                            <p:txEl>
                                              <p:pRg st="3" end="3"/>
                                            </p:txEl>
                                          </p:spTgt>
                                        </p:tgtEl>
                                        <p:attrNameLst>
                                          <p:attrName>style.visibility</p:attrName>
                                        </p:attrNameLst>
                                      </p:cBhvr>
                                      <p:to>
                                        <p:strVal val="visible"/>
                                      </p:to>
                                    </p:set>
                                    <p:animEffect transition="in" filter="blinds(horizontal)">
                                      <p:cBhvr>
                                        <p:cTn id="22" dur="500"/>
                                        <p:tgtEl>
                                          <p:spTgt spid="158723">
                                            <p:txEl>
                                              <p:pRg st="3" end="3"/>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58723">
                                            <p:txEl>
                                              <p:pRg st="4" end="4"/>
                                            </p:txEl>
                                          </p:spTgt>
                                        </p:tgtEl>
                                        <p:attrNameLst>
                                          <p:attrName>style.visibility</p:attrName>
                                        </p:attrNameLst>
                                      </p:cBhvr>
                                      <p:to>
                                        <p:strVal val="visible"/>
                                      </p:to>
                                    </p:set>
                                    <p:animEffect transition="in" filter="blinds(horizontal)">
                                      <p:cBhvr>
                                        <p:cTn id="25" dur="500"/>
                                        <p:tgtEl>
                                          <p:spTgt spid="158723">
                                            <p:txEl>
                                              <p:pRg st="4" end="4"/>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58723">
                                            <p:txEl>
                                              <p:pRg st="5" end="5"/>
                                            </p:txEl>
                                          </p:spTgt>
                                        </p:tgtEl>
                                        <p:attrNameLst>
                                          <p:attrName>style.visibility</p:attrName>
                                        </p:attrNameLst>
                                      </p:cBhvr>
                                      <p:to>
                                        <p:strVal val="visible"/>
                                      </p:to>
                                    </p:set>
                                    <p:animEffect transition="in" filter="blinds(horizontal)">
                                      <p:cBhvr>
                                        <p:cTn id="28" dur="500"/>
                                        <p:tgtEl>
                                          <p:spTgt spid="158723">
                                            <p:txEl>
                                              <p:pRg st="5" end="5"/>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58723">
                                            <p:txEl>
                                              <p:pRg st="6" end="6"/>
                                            </p:txEl>
                                          </p:spTgt>
                                        </p:tgtEl>
                                        <p:attrNameLst>
                                          <p:attrName>style.visibility</p:attrName>
                                        </p:attrNameLst>
                                      </p:cBhvr>
                                      <p:to>
                                        <p:strVal val="visible"/>
                                      </p:to>
                                    </p:set>
                                    <p:animEffect transition="in" filter="blinds(horizontal)">
                                      <p:cBhvr>
                                        <p:cTn id="31" dur="500"/>
                                        <p:tgtEl>
                                          <p:spTgt spid="158723">
                                            <p:txEl>
                                              <p:pRg st="6" end="6"/>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58723">
                                            <p:txEl>
                                              <p:pRg st="7" end="7"/>
                                            </p:txEl>
                                          </p:spTgt>
                                        </p:tgtEl>
                                        <p:attrNameLst>
                                          <p:attrName>style.visibility</p:attrName>
                                        </p:attrNameLst>
                                      </p:cBhvr>
                                      <p:to>
                                        <p:strVal val="visible"/>
                                      </p:to>
                                    </p:set>
                                    <p:animEffect transition="in" filter="blinds(horizontal)">
                                      <p:cBhvr>
                                        <p:cTn id="34" dur="500"/>
                                        <p:tgtEl>
                                          <p:spTgt spid="158723">
                                            <p:txEl>
                                              <p:pRg st="7" end="7"/>
                                            </p:tx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58723">
                                            <p:txEl>
                                              <p:pRg st="8" end="8"/>
                                            </p:txEl>
                                          </p:spTgt>
                                        </p:tgtEl>
                                        <p:attrNameLst>
                                          <p:attrName>style.visibility</p:attrName>
                                        </p:attrNameLst>
                                      </p:cBhvr>
                                      <p:to>
                                        <p:strVal val="visible"/>
                                      </p:to>
                                    </p:set>
                                    <p:animEffect transition="in" filter="blinds(horizontal)">
                                      <p:cBhvr>
                                        <p:cTn id="37" dur="500"/>
                                        <p:tgtEl>
                                          <p:spTgt spid="158723">
                                            <p:txEl>
                                              <p:pRg st="8" end="8"/>
                                            </p:txEl>
                                          </p:spTgt>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58723">
                                            <p:txEl>
                                              <p:pRg st="9" end="9"/>
                                            </p:txEl>
                                          </p:spTgt>
                                        </p:tgtEl>
                                        <p:attrNameLst>
                                          <p:attrName>style.visibility</p:attrName>
                                        </p:attrNameLst>
                                      </p:cBhvr>
                                      <p:to>
                                        <p:strVal val="visible"/>
                                      </p:to>
                                    </p:set>
                                    <p:animEffect transition="in" filter="blinds(horizontal)">
                                      <p:cBhvr>
                                        <p:cTn id="40" dur="500"/>
                                        <p:tgtEl>
                                          <p:spTgt spid="15872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2"/>
          <p:cNvSpPr>
            <a:spLocks noGrp="1" noChangeArrowheads="1"/>
          </p:cNvSpPr>
          <p:nvPr>
            <p:ph type="title"/>
          </p:nvPr>
        </p:nvSpPr>
        <p:spPr>
          <a:xfrm>
            <a:off x="152400" y="152400"/>
            <a:ext cx="9372600" cy="1143000"/>
          </a:xfrm>
        </p:spPr>
        <p:txBody>
          <a:bodyPr/>
          <a:lstStyle/>
          <a:p>
            <a:pPr eaLnBrk="1" hangingPunct="1"/>
            <a:r>
              <a:rPr lang="en-US" dirty="0"/>
              <a:t>Types of Usability </a:t>
            </a:r>
            <a:r>
              <a:rPr lang="en-US" dirty="0" smtClean="0"/>
              <a:t>Testing (concluded)</a:t>
            </a:r>
            <a:endParaRPr lang="en-US" sz="4000" dirty="0"/>
          </a:p>
        </p:txBody>
      </p:sp>
      <p:sp>
        <p:nvSpPr>
          <p:cNvPr id="25605" name="Rectangle 5"/>
          <p:cNvSpPr>
            <a:spLocks noGrp="1" noChangeArrowheads="1"/>
          </p:cNvSpPr>
          <p:nvPr>
            <p:ph idx="1"/>
          </p:nvPr>
        </p:nvSpPr>
        <p:spPr>
          <a:xfrm>
            <a:off x="304800" y="1295400"/>
            <a:ext cx="8229600" cy="4525963"/>
          </a:xfrm>
        </p:spPr>
        <p:txBody>
          <a:bodyPr/>
          <a:lstStyle/>
          <a:p>
            <a:pPr eaLnBrk="1" hangingPunct="1">
              <a:lnSpc>
                <a:spcPct val="90000"/>
              </a:lnSpc>
            </a:pPr>
            <a:r>
              <a:rPr lang="en-US" sz="2800" dirty="0" smtClean="0"/>
              <a:t>User</a:t>
            </a:r>
            <a:r>
              <a:rPr lang="en-US" sz="2800" dirty="0"/>
              <a:t>-</a:t>
            </a:r>
            <a:r>
              <a:rPr lang="en-US" sz="2800" dirty="0" smtClean="0"/>
              <a:t>based Testing</a:t>
            </a:r>
          </a:p>
          <a:p>
            <a:pPr lvl="1">
              <a:lnSpc>
                <a:spcPct val="90000"/>
              </a:lnSpc>
            </a:pPr>
            <a:r>
              <a:rPr lang="en-US" sz="2400" strike="sngStrike" dirty="0" smtClean="0"/>
              <a:t>User Surveys/Questionnaires</a:t>
            </a:r>
          </a:p>
          <a:p>
            <a:pPr lvl="1" eaLnBrk="1" hangingPunct="1">
              <a:lnSpc>
                <a:spcPct val="90000"/>
              </a:lnSpc>
            </a:pPr>
            <a:r>
              <a:rPr lang="en-US" sz="2400" strike="sngStrike" dirty="0" smtClean="0"/>
              <a:t>Interviews</a:t>
            </a:r>
          </a:p>
          <a:p>
            <a:pPr lvl="1" eaLnBrk="1" hangingPunct="1">
              <a:lnSpc>
                <a:spcPct val="90000"/>
              </a:lnSpc>
            </a:pPr>
            <a:r>
              <a:rPr lang="en-US" sz="2400" dirty="0" smtClean="0"/>
              <a:t>“Contextual Inquiry” (Field Observation)</a:t>
            </a:r>
          </a:p>
          <a:p>
            <a:pPr lvl="1" eaLnBrk="1" hangingPunct="1">
              <a:lnSpc>
                <a:spcPct val="90000"/>
              </a:lnSpc>
            </a:pPr>
            <a:r>
              <a:rPr lang="en-US" sz="2400" dirty="0" smtClean="0"/>
              <a:t>Think </a:t>
            </a:r>
            <a:r>
              <a:rPr lang="en-US" sz="2400" dirty="0"/>
              <a:t>Aloud </a:t>
            </a:r>
            <a:r>
              <a:rPr lang="en-US" sz="2400" dirty="0" smtClean="0"/>
              <a:t>Protocol</a:t>
            </a:r>
          </a:p>
          <a:p>
            <a:pPr lvl="1" eaLnBrk="1" hangingPunct="1">
              <a:lnSpc>
                <a:spcPct val="90000"/>
              </a:lnSpc>
            </a:pPr>
            <a:r>
              <a:rPr lang="en-US" sz="2400" dirty="0" smtClean="0"/>
              <a:t>Interrupted-task Based Protocol</a:t>
            </a:r>
          </a:p>
          <a:p>
            <a:pPr lvl="1">
              <a:lnSpc>
                <a:spcPct val="90000"/>
              </a:lnSpc>
            </a:pPr>
            <a:r>
              <a:rPr lang="en-US" sz="2400" dirty="0" smtClean="0"/>
              <a:t>Co-Discover Protocol</a:t>
            </a:r>
          </a:p>
          <a:p>
            <a:pPr lvl="1" eaLnBrk="1" hangingPunct="1">
              <a:lnSpc>
                <a:spcPct val="90000"/>
              </a:lnSpc>
            </a:pPr>
            <a:r>
              <a:rPr lang="en-US" sz="2400" dirty="0" smtClean="0"/>
              <a:t>Performance</a:t>
            </a:r>
            <a:r>
              <a:rPr lang="en-US" sz="2400" dirty="0"/>
              <a:t>-based </a:t>
            </a:r>
            <a:r>
              <a:rPr lang="en-US" sz="2400" dirty="0" smtClean="0"/>
              <a:t>Protocol</a:t>
            </a:r>
            <a:endParaRPr lang="en-US" sz="2400" dirty="0"/>
          </a:p>
        </p:txBody>
      </p:sp>
      <p:sp>
        <p:nvSpPr>
          <p:cNvPr id="4" name="Footer Placeholder 3"/>
          <p:cNvSpPr>
            <a:spLocks noGrp="1"/>
          </p:cNvSpPr>
          <p:nvPr>
            <p:ph type="ftr" sz="quarter" idx="10"/>
          </p:nvPr>
        </p:nvSpPr>
        <p:spPr/>
        <p:txBody>
          <a:bodyPr/>
          <a:lstStyle/>
          <a:p>
            <a:pPr>
              <a:defRPr/>
            </a:pPr>
            <a:r>
              <a:rPr lang="en-US"/>
              <a:t>User-Centered Design </a:t>
            </a:r>
            <a:r>
              <a:rPr lang="en-US">
                <a:sym typeface="Symbol" pitchFamily="18" charset="2"/>
              </a:rPr>
              <a:t> </a:t>
            </a:r>
            <a:r>
              <a:rPr lang="en-US" i="1"/>
              <a:t>www.user-centereddesign.com</a:t>
            </a:r>
          </a:p>
        </p:txBody>
      </p:sp>
      <p:sp>
        <p:nvSpPr>
          <p:cNvPr id="5" name="Slide Number Placeholder 4"/>
          <p:cNvSpPr>
            <a:spLocks noGrp="1"/>
          </p:cNvSpPr>
          <p:nvPr>
            <p:ph type="sldNum" sz="quarter" idx="11"/>
          </p:nvPr>
        </p:nvSpPr>
        <p:spPr/>
        <p:txBody>
          <a:bodyPr/>
          <a:lstStyle/>
          <a:p>
            <a:fld id="{6BDA73DC-173D-C141-A251-E2CE6FD82130}" type="slidenum">
              <a:rPr lang="en-US"/>
              <a:pPr/>
              <a:t>11</a:t>
            </a:fld>
            <a:endParaRPr lang="en-US" dirty="0"/>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animEffect transition="in" filter="blinds(horizontal)">
                                      <p:cBhvr>
                                        <p:cTn id="7" dur="500"/>
                                        <p:tgtEl>
                                          <p:spTgt spid="256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605">
                                            <p:txEl>
                                              <p:pRg st="1" end="1"/>
                                            </p:txEl>
                                          </p:spTgt>
                                        </p:tgtEl>
                                        <p:attrNameLst>
                                          <p:attrName>style.visibility</p:attrName>
                                        </p:attrNameLst>
                                      </p:cBhvr>
                                      <p:to>
                                        <p:strVal val="visible"/>
                                      </p:to>
                                    </p:set>
                                    <p:animEffect transition="in" filter="blinds(horizontal)">
                                      <p:cBhvr>
                                        <p:cTn id="12" dur="500"/>
                                        <p:tgtEl>
                                          <p:spTgt spid="256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605">
                                            <p:txEl>
                                              <p:pRg st="2" end="2"/>
                                            </p:txEl>
                                          </p:spTgt>
                                        </p:tgtEl>
                                        <p:attrNameLst>
                                          <p:attrName>style.visibility</p:attrName>
                                        </p:attrNameLst>
                                      </p:cBhvr>
                                      <p:to>
                                        <p:strVal val="visible"/>
                                      </p:to>
                                    </p:set>
                                    <p:animEffect transition="in" filter="blinds(horizontal)">
                                      <p:cBhvr>
                                        <p:cTn id="17" dur="500"/>
                                        <p:tgtEl>
                                          <p:spTgt spid="2560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5605">
                                            <p:txEl>
                                              <p:pRg st="3" end="3"/>
                                            </p:txEl>
                                          </p:spTgt>
                                        </p:tgtEl>
                                        <p:attrNameLst>
                                          <p:attrName>style.visibility</p:attrName>
                                        </p:attrNameLst>
                                      </p:cBhvr>
                                      <p:to>
                                        <p:strVal val="visible"/>
                                      </p:to>
                                    </p:set>
                                    <p:animEffect transition="in" filter="blinds(horizontal)">
                                      <p:cBhvr>
                                        <p:cTn id="22" dur="500"/>
                                        <p:tgtEl>
                                          <p:spTgt spid="2560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5605">
                                            <p:txEl>
                                              <p:pRg st="4" end="4"/>
                                            </p:txEl>
                                          </p:spTgt>
                                        </p:tgtEl>
                                        <p:attrNameLst>
                                          <p:attrName>style.visibility</p:attrName>
                                        </p:attrNameLst>
                                      </p:cBhvr>
                                      <p:to>
                                        <p:strVal val="visible"/>
                                      </p:to>
                                    </p:set>
                                    <p:animEffect transition="in" filter="blinds(horizontal)">
                                      <p:cBhvr>
                                        <p:cTn id="27" dur="500"/>
                                        <p:tgtEl>
                                          <p:spTgt spid="2560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5605">
                                            <p:txEl>
                                              <p:pRg st="5" end="5"/>
                                            </p:txEl>
                                          </p:spTgt>
                                        </p:tgtEl>
                                        <p:attrNameLst>
                                          <p:attrName>style.visibility</p:attrName>
                                        </p:attrNameLst>
                                      </p:cBhvr>
                                      <p:to>
                                        <p:strVal val="visible"/>
                                      </p:to>
                                    </p:set>
                                    <p:animEffect transition="in" filter="blinds(horizontal)">
                                      <p:cBhvr>
                                        <p:cTn id="32" dur="500"/>
                                        <p:tgtEl>
                                          <p:spTgt spid="2560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5605">
                                            <p:txEl>
                                              <p:pRg st="6" end="6"/>
                                            </p:txEl>
                                          </p:spTgt>
                                        </p:tgtEl>
                                        <p:attrNameLst>
                                          <p:attrName>style.visibility</p:attrName>
                                        </p:attrNameLst>
                                      </p:cBhvr>
                                      <p:to>
                                        <p:strVal val="visible"/>
                                      </p:to>
                                    </p:set>
                                    <p:animEffect transition="in" filter="blinds(horizontal)">
                                      <p:cBhvr>
                                        <p:cTn id="37" dur="500"/>
                                        <p:tgtEl>
                                          <p:spTgt spid="2560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5605">
                                            <p:txEl>
                                              <p:pRg st="7" end="7"/>
                                            </p:txEl>
                                          </p:spTgt>
                                        </p:tgtEl>
                                        <p:attrNameLst>
                                          <p:attrName>style.visibility</p:attrName>
                                        </p:attrNameLst>
                                      </p:cBhvr>
                                      <p:to>
                                        <p:strVal val="visible"/>
                                      </p:to>
                                    </p:set>
                                    <p:animEffect transition="in" filter="blinds(horizontal)">
                                      <p:cBhvr>
                                        <p:cTn id="42" dur="500"/>
                                        <p:tgtEl>
                                          <p:spTgt spid="2560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uiExpand="1"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2"/>
          <p:cNvSpPr>
            <a:spLocks noGrp="1" noChangeArrowheads="1"/>
          </p:cNvSpPr>
          <p:nvPr>
            <p:ph type="title"/>
          </p:nvPr>
        </p:nvSpPr>
        <p:spPr>
          <a:xfrm>
            <a:off x="152400" y="152400"/>
            <a:ext cx="8839200" cy="1143000"/>
          </a:xfrm>
        </p:spPr>
        <p:txBody>
          <a:bodyPr/>
          <a:lstStyle/>
          <a:p>
            <a:pPr eaLnBrk="1" hangingPunct="1"/>
            <a:r>
              <a:rPr lang="en-US" dirty="0" smtClean="0"/>
              <a:t>Interrupted Task-Based Testing</a:t>
            </a:r>
            <a:endParaRPr lang="en-US" dirty="0"/>
          </a:p>
        </p:txBody>
      </p:sp>
      <p:sp>
        <p:nvSpPr>
          <p:cNvPr id="158723" name="Rectangle 3"/>
          <p:cNvSpPr>
            <a:spLocks noGrp="1" noChangeArrowheads="1"/>
          </p:cNvSpPr>
          <p:nvPr>
            <p:ph idx="1"/>
          </p:nvPr>
        </p:nvSpPr>
        <p:spPr>
          <a:xfrm>
            <a:off x="228600" y="1295400"/>
            <a:ext cx="8686800" cy="3733800"/>
          </a:xfrm>
        </p:spPr>
        <p:txBody>
          <a:bodyPr/>
          <a:lstStyle/>
          <a:p>
            <a:pPr>
              <a:lnSpc>
                <a:spcPct val="80000"/>
              </a:lnSpc>
            </a:pPr>
            <a:r>
              <a:rPr lang="en-US" sz="2400" dirty="0"/>
              <a:t>A compromise approach that allows for exploration of issues without being overly disruptive when issues are not present</a:t>
            </a:r>
          </a:p>
          <a:p>
            <a:pPr eaLnBrk="1" hangingPunct="1">
              <a:lnSpc>
                <a:spcPct val="80000"/>
              </a:lnSpc>
            </a:pPr>
            <a:r>
              <a:rPr lang="en-US" sz="2400" dirty="0" smtClean="0"/>
              <a:t>Can be used for exploratory testing on an existing design </a:t>
            </a:r>
          </a:p>
          <a:p>
            <a:pPr eaLnBrk="1" hangingPunct="1">
              <a:lnSpc>
                <a:spcPct val="80000"/>
              </a:lnSpc>
            </a:pPr>
            <a:r>
              <a:rPr lang="en-US" sz="2400" dirty="0" smtClean="0"/>
              <a:t>Can be used for exploring possible design alternatives</a:t>
            </a:r>
          </a:p>
          <a:p>
            <a:pPr eaLnBrk="1" hangingPunct="1">
              <a:lnSpc>
                <a:spcPct val="80000"/>
              </a:lnSpc>
            </a:pPr>
            <a:r>
              <a:rPr lang="en-US" sz="2400" dirty="0" smtClean="0"/>
              <a:t>Still has threats to validity and reliability</a:t>
            </a:r>
          </a:p>
          <a:p>
            <a:pPr lvl="1"/>
            <a:r>
              <a:rPr lang="en-US" sz="2200" dirty="0" smtClean="0"/>
              <a:t>Highly Disruptive</a:t>
            </a:r>
            <a:endParaRPr lang="en-US" sz="2200" dirty="0"/>
          </a:p>
          <a:p>
            <a:pPr lvl="1"/>
            <a:r>
              <a:rPr lang="en-US" sz="2200" dirty="0"/>
              <a:t>Telegraphing</a:t>
            </a:r>
          </a:p>
          <a:p>
            <a:pPr lvl="1"/>
            <a:r>
              <a:rPr lang="en-US" sz="2200" dirty="0" smtClean="0"/>
              <a:t>Audience </a:t>
            </a:r>
            <a:r>
              <a:rPr lang="en-US" sz="2200" dirty="0"/>
              <a:t>Effect (Hawthorne Effect)</a:t>
            </a:r>
          </a:p>
          <a:p>
            <a:pPr lvl="1"/>
            <a:r>
              <a:rPr lang="en-US" sz="2200" dirty="0" smtClean="0"/>
              <a:t>Projected Responding</a:t>
            </a:r>
            <a:endParaRPr lang="en-US" sz="2200" dirty="0"/>
          </a:p>
        </p:txBody>
      </p:sp>
      <p:sp>
        <p:nvSpPr>
          <p:cNvPr id="4" name="Footer Placeholder 3"/>
          <p:cNvSpPr>
            <a:spLocks noGrp="1"/>
          </p:cNvSpPr>
          <p:nvPr>
            <p:ph type="ftr" sz="quarter" idx="10"/>
          </p:nvPr>
        </p:nvSpPr>
        <p:spPr/>
        <p:txBody>
          <a:bodyPr/>
          <a:lstStyle/>
          <a:p>
            <a:pPr>
              <a:defRPr/>
            </a:pPr>
            <a:r>
              <a:rPr lang="en-US"/>
              <a:t>User-Centered Design </a:t>
            </a:r>
            <a:r>
              <a:rPr lang="en-US">
                <a:sym typeface="Symbol" pitchFamily="18" charset="2"/>
              </a:rPr>
              <a:t> </a:t>
            </a:r>
            <a:r>
              <a:rPr lang="en-US" i="1"/>
              <a:t>www.user-centereddesign.com</a:t>
            </a:r>
          </a:p>
        </p:txBody>
      </p:sp>
      <p:sp>
        <p:nvSpPr>
          <p:cNvPr id="5" name="Slide Number Placeholder 4"/>
          <p:cNvSpPr>
            <a:spLocks noGrp="1"/>
          </p:cNvSpPr>
          <p:nvPr>
            <p:ph type="sldNum" sz="quarter" idx="11"/>
          </p:nvPr>
        </p:nvSpPr>
        <p:spPr/>
        <p:txBody>
          <a:bodyPr/>
          <a:lstStyle/>
          <a:p>
            <a:fld id="{DE969984-12EF-B748-BFBF-47DF037127A0}" type="slidenum">
              <a:rPr lang="en-US"/>
              <a:pPr/>
              <a:t>110</a:t>
            </a:fld>
            <a:endParaRPr lang="en-US"/>
          </a:p>
        </p:txBody>
      </p:sp>
    </p:spTree>
    <p:extLst>
      <p:ext uri="{BB962C8B-B14F-4D97-AF65-F5344CB8AC3E}">
        <p14:creationId xmlns:p14="http://schemas.microsoft.com/office/powerpoint/2010/main" val="3415190115"/>
      </p:ext>
    </p:extLst>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8723">
                                            <p:txEl>
                                              <p:pRg st="0" end="0"/>
                                            </p:txEl>
                                          </p:spTgt>
                                        </p:tgtEl>
                                        <p:attrNameLst>
                                          <p:attrName>style.visibility</p:attrName>
                                        </p:attrNameLst>
                                      </p:cBhvr>
                                      <p:to>
                                        <p:strVal val="visible"/>
                                      </p:to>
                                    </p:set>
                                    <p:animEffect transition="in" filter="blinds(horizontal)">
                                      <p:cBhvr>
                                        <p:cTn id="7" dur="500"/>
                                        <p:tgtEl>
                                          <p:spTgt spid="158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8723">
                                            <p:txEl>
                                              <p:pRg st="1" end="1"/>
                                            </p:txEl>
                                          </p:spTgt>
                                        </p:tgtEl>
                                        <p:attrNameLst>
                                          <p:attrName>style.visibility</p:attrName>
                                        </p:attrNameLst>
                                      </p:cBhvr>
                                      <p:to>
                                        <p:strVal val="visible"/>
                                      </p:to>
                                    </p:set>
                                    <p:animEffect transition="in" filter="blinds(horizontal)">
                                      <p:cBhvr>
                                        <p:cTn id="12" dur="500"/>
                                        <p:tgtEl>
                                          <p:spTgt spid="1587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8723">
                                            <p:txEl>
                                              <p:pRg st="2" end="2"/>
                                            </p:txEl>
                                          </p:spTgt>
                                        </p:tgtEl>
                                        <p:attrNameLst>
                                          <p:attrName>style.visibility</p:attrName>
                                        </p:attrNameLst>
                                      </p:cBhvr>
                                      <p:to>
                                        <p:strVal val="visible"/>
                                      </p:to>
                                    </p:set>
                                    <p:animEffect transition="in" filter="blinds(horizontal)">
                                      <p:cBhvr>
                                        <p:cTn id="17" dur="500"/>
                                        <p:tgtEl>
                                          <p:spTgt spid="1587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8723">
                                            <p:txEl>
                                              <p:pRg st="3" end="3"/>
                                            </p:txEl>
                                          </p:spTgt>
                                        </p:tgtEl>
                                        <p:attrNameLst>
                                          <p:attrName>style.visibility</p:attrName>
                                        </p:attrNameLst>
                                      </p:cBhvr>
                                      <p:to>
                                        <p:strVal val="visible"/>
                                      </p:to>
                                    </p:set>
                                    <p:animEffect transition="in" filter="blinds(horizontal)">
                                      <p:cBhvr>
                                        <p:cTn id="22" dur="500"/>
                                        <p:tgtEl>
                                          <p:spTgt spid="158723">
                                            <p:txEl>
                                              <p:pRg st="3" end="3"/>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58723">
                                            <p:txEl>
                                              <p:pRg st="4" end="4"/>
                                            </p:txEl>
                                          </p:spTgt>
                                        </p:tgtEl>
                                        <p:attrNameLst>
                                          <p:attrName>style.visibility</p:attrName>
                                        </p:attrNameLst>
                                      </p:cBhvr>
                                      <p:to>
                                        <p:strVal val="visible"/>
                                      </p:to>
                                    </p:set>
                                    <p:animEffect transition="in" filter="blinds(horizontal)">
                                      <p:cBhvr>
                                        <p:cTn id="25" dur="500"/>
                                        <p:tgtEl>
                                          <p:spTgt spid="158723">
                                            <p:txEl>
                                              <p:pRg st="4" end="4"/>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58723">
                                            <p:txEl>
                                              <p:pRg st="5" end="5"/>
                                            </p:txEl>
                                          </p:spTgt>
                                        </p:tgtEl>
                                        <p:attrNameLst>
                                          <p:attrName>style.visibility</p:attrName>
                                        </p:attrNameLst>
                                      </p:cBhvr>
                                      <p:to>
                                        <p:strVal val="visible"/>
                                      </p:to>
                                    </p:set>
                                    <p:animEffect transition="in" filter="blinds(horizontal)">
                                      <p:cBhvr>
                                        <p:cTn id="28" dur="500"/>
                                        <p:tgtEl>
                                          <p:spTgt spid="158723">
                                            <p:txEl>
                                              <p:pRg st="5" end="5"/>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58723">
                                            <p:txEl>
                                              <p:pRg st="6" end="6"/>
                                            </p:txEl>
                                          </p:spTgt>
                                        </p:tgtEl>
                                        <p:attrNameLst>
                                          <p:attrName>style.visibility</p:attrName>
                                        </p:attrNameLst>
                                      </p:cBhvr>
                                      <p:to>
                                        <p:strVal val="visible"/>
                                      </p:to>
                                    </p:set>
                                    <p:animEffect transition="in" filter="blinds(horizontal)">
                                      <p:cBhvr>
                                        <p:cTn id="31" dur="500"/>
                                        <p:tgtEl>
                                          <p:spTgt spid="158723">
                                            <p:txEl>
                                              <p:pRg st="6" end="6"/>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58723">
                                            <p:txEl>
                                              <p:pRg st="7" end="7"/>
                                            </p:txEl>
                                          </p:spTgt>
                                        </p:tgtEl>
                                        <p:attrNameLst>
                                          <p:attrName>style.visibility</p:attrName>
                                        </p:attrNameLst>
                                      </p:cBhvr>
                                      <p:to>
                                        <p:strVal val="visible"/>
                                      </p:to>
                                    </p:set>
                                    <p:animEffect transition="in" filter="blinds(horizontal)">
                                      <p:cBhvr>
                                        <p:cTn id="34" dur="500"/>
                                        <p:tgtEl>
                                          <p:spTgt spid="1587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3"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ctrTitle"/>
          </p:nvPr>
        </p:nvSpPr>
        <p:spPr>
          <a:xfrm>
            <a:off x="5644" y="1371600"/>
            <a:ext cx="8991600" cy="4114800"/>
          </a:xfrm>
        </p:spPr>
        <p:txBody>
          <a:bodyPr/>
          <a:lstStyle/>
          <a:p>
            <a:pPr eaLnBrk="1" hangingPunct="1"/>
            <a:r>
              <a:rPr lang="en-US" sz="5400" dirty="0"/>
              <a:t>How to</a:t>
            </a:r>
            <a:br>
              <a:rPr lang="en-US" sz="5400" dirty="0"/>
            </a:br>
            <a:r>
              <a:rPr lang="en-US" sz="5400" dirty="0"/>
              <a:t>Design &amp; Conduct </a:t>
            </a:r>
            <a:br>
              <a:rPr lang="en-US" sz="5400" dirty="0"/>
            </a:br>
            <a:r>
              <a:rPr lang="en-US" sz="5400" dirty="0" smtClean="0"/>
              <a:t>an</a:t>
            </a:r>
            <a:br>
              <a:rPr lang="en-US" sz="5400" dirty="0" smtClean="0"/>
            </a:br>
            <a:r>
              <a:rPr lang="en-US" sz="5400" dirty="0" smtClean="0"/>
              <a:t>Interrupted Task-based Test</a:t>
            </a:r>
            <a:r>
              <a:rPr lang="en-US" sz="5400" dirty="0"/>
              <a:t/>
            </a:r>
            <a:br>
              <a:rPr lang="en-US" sz="5400" dirty="0"/>
            </a:br>
            <a:endParaRPr lang="en-US" sz="5400" dirty="0"/>
          </a:p>
        </p:txBody>
      </p:sp>
      <p:sp>
        <p:nvSpPr>
          <p:cNvPr id="3" name="Rectangle 4"/>
          <p:cNvSpPr>
            <a:spLocks noGrp="1" noChangeArrowheads="1"/>
          </p:cNvSpPr>
          <p:nvPr>
            <p:ph type="ftr" sz="quarter" idx="3"/>
          </p:nvPr>
        </p:nvSpPr>
        <p:spPr/>
        <p:txBody>
          <a:bodyPr/>
          <a:lstStyle/>
          <a:p>
            <a:pPr>
              <a:defRPr/>
            </a:pPr>
            <a:r>
              <a:rPr lang="en-US"/>
              <a:t>User-Centered Design </a:t>
            </a:r>
            <a:r>
              <a:rPr lang="en-US">
                <a:sym typeface="Symbol" pitchFamily="18" charset="2"/>
              </a:rPr>
              <a:t> </a:t>
            </a:r>
            <a:r>
              <a:rPr lang="en-US" i="1"/>
              <a:t>www.user-centereddesign.com</a:t>
            </a:r>
          </a:p>
        </p:txBody>
      </p:sp>
      <p:sp>
        <p:nvSpPr>
          <p:cNvPr id="4" name="Slide Number Placeholder 4"/>
          <p:cNvSpPr txBox="1">
            <a:spLocks/>
          </p:cNvSpPr>
          <p:nvPr/>
        </p:nvSpPr>
        <p:spPr bwMode="auto">
          <a:xfrm>
            <a:off x="381000" y="6307138"/>
            <a:ext cx="762000" cy="3984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fld id="{6BDA73DC-173D-C141-A251-E2CE6FD82130}" type="slidenum">
              <a:rPr kumimoji="0" lang="en-US" sz="1400" b="1" i="0" u="none" strike="noStrike" kern="1200" cap="none" spc="0" normalizeH="0" baseline="0" noProof="0" smtClean="0">
                <a:ln>
                  <a:noFill/>
                </a:ln>
                <a:solidFill>
                  <a:schemeClr val="bg1"/>
                </a:solidFill>
                <a:effectLst/>
                <a:uLnTx/>
                <a:uFillTx/>
                <a:latin typeface="+mj-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111</a:t>
            </a:fld>
            <a:endParaRPr kumimoji="0" lang="en-US" sz="1400" b="1" i="0" u="none" strike="noStrike" kern="1200" cap="none" spc="0" normalizeH="0" baseline="0" noProof="0" dirty="0">
              <a:ln>
                <a:noFill/>
              </a:ln>
              <a:solidFill>
                <a:schemeClr val="bg1"/>
              </a:solidFill>
              <a:effectLst/>
              <a:uLnTx/>
              <a:uFillTx/>
              <a:latin typeface="+mj-lt"/>
              <a:ea typeface="+mn-ea"/>
              <a:cs typeface="+mn-cs"/>
            </a:endParaRPr>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dirty="0"/>
              <a:t>The Rules</a:t>
            </a:r>
          </a:p>
        </p:txBody>
      </p:sp>
      <p:sp>
        <p:nvSpPr>
          <p:cNvPr id="69635" name="Content Placeholder 2"/>
          <p:cNvSpPr>
            <a:spLocks noGrp="1"/>
          </p:cNvSpPr>
          <p:nvPr>
            <p:ph idx="1"/>
          </p:nvPr>
        </p:nvSpPr>
        <p:spPr>
          <a:xfrm>
            <a:off x="304800" y="1295400"/>
            <a:ext cx="8229600" cy="4525963"/>
          </a:xfrm>
        </p:spPr>
        <p:txBody>
          <a:bodyPr/>
          <a:lstStyle/>
          <a:p>
            <a:r>
              <a:rPr lang="en-US" sz="2400" dirty="0" smtClean="0"/>
              <a:t>Testing </a:t>
            </a:r>
            <a:r>
              <a:rPr lang="en-US" sz="2400" i="1" dirty="0" smtClean="0"/>
              <a:t>should </a:t>
            </a:r>
            <a:r>
              <a:rPr lang="en-US" sz="2400" dirty="0"/>
              <a:t>be developed using the model of a scientific </a:t>
            </a:r>
            <a:r>
              <a:rPr lang="en-US" sz="2400" dirty="0" smtClean="0"/>
              <a:t>experiment</a:t>
            </a:r>
          </a:p>
          <a:p>
            <a:r>
              <a:rPr lang="en-US" sz="2400" dirty="0" smtClean="0"/>
              <a:t>Testing </a:t>
            </a:r>
            <a:r>
              <a:rPr lang="en-US" sz="2400" i="1" dirty="0" smtClean="0"/>
              <a:t>should </a:t>
            </a:r>
            <a:r>
              <a:rPr lang="en-US" sz="2400" dirty="0"/>
              <a:t>follow the ethical guidelines for the treatment of human </a:t>
            </a:r>
            <a:r>
              <a:rPr lang="en-US" sz="2400" dirty="0" smtClean="0"/>
              <a:t>subjects</a:t>
            </a:r>
          </a:p>
          <a:p>
            <a:pPr lvl="1"/>
            <a:r>
              <a:rPr lang="en-US" sz="2200" dirty="0" smtClean="0"/>
              <a:t>Informed consent</a:t>
            </a:r>
          </a:p>
          <a:p>
            <a:pPr lvl="1"/>
            <a:r>
              <a:rPr lang="en-US" sz="2200" dirty="0" smtClean="0"/>
              <a:t>Confidentiality</a:t>
            </a:r>
            <a:endParaRPr lang="en-US" sz="2200" dirty="0"/>
          </a:p>
          <a:p>
            <a:r>
              <a:rPr lang="en-US" sz="2400" dirty="0" smtClean="0"/>
              <a:t>Testing </a:t>
            </a:r>
            <a:r>
              <a:rPr lang="en-US" sz="2400" i="1" dirty="0" smtClean="0"/>
              <a:t>should not </a:t>
            </a:r>
            <a:r>
              <a:rPr lang="en-US" sz="2400" dirty="0" smtClean="0"/>
              <a:t>be hampered by trying to support statistical analysis</a:t>
            </a:r>
            <a:endParaRPr lang="en-US" sz="2400" dirty="0"/>
          </a:p>
        </p:txBody>
      </p:sp>
      <p:sp>
        <p:nvSpPr>
          <p:cNvPr id="4" name="Footer Placeholder 3"/>
          <p:cNvSpPr>
            <a:spLocks noGrp="1"/>
          </p:cNvSpPr>
          <p:nvPr>
            <p:ph type="ftr" sz="quarter" idx="10"/>
          </p:nvPr>
        </p:nvSpPr>
        <p:spPr/>
        <p:txBody>
          <a:bodyPr/>
          <a:lstStyle/>
          <a:p>
            <a:pPr>
              <a:defRPr/>
            </a:pPr>
            <a:r>
              <a:rPr lang="en-US" smtClean="0"/>
              <a:t>User-Centered Design </a:t>
            </a:r>
            <a:r>
              <a:rPr lang="en-US" smtClean="0">
                <a:sym typeface="Symbol" pitchFamily="18" charset="2"/>
              </a:rPr>
              <a:t> </a:t>
            </a:r>
            <a:r>
              <a:rPr lang="en-US" i="1" smtClean="0"/>
              <a:t>www.user-centereddesign.com</a:t>
            </a:r>
            <a:endParaRPr lang="en-US" i="1"/>
          </a:p>
        </p:txBody>
      </p:sp>
      <p:sp>
        <p:nvSpPr>
          <p:cNvPr id="5" name="Slide Number Placeholder 4"/>
          <p:cNvSpPr>
            <a:spLocks noGrp="1"/>
          </p:cNvSpPr>
          <p:nvPr>
            <p:ph type="sldNum" sz="quarter" idx="11"/>
          </p:nvPr>
        </p:nvSpPr>
        <p:spPr>
          <a:xfrm>
            <a:off x="381000" y="6307138"/>
            <a:ext cx="762000" cy="398462"/>
          </a:xfrm>
        </p:spPr>
        <p:txBody>
          <a:bodyPr/>
          <a:lstStyle/>
          <a:p>
            <a:fld id="{6BDA73DC-173D-C141-A251-E2CE6FD82130}" type="slidenum">
              <a:rPr lang="en-US"/>
              <a:pPr/>
              <a:t>112</a:t>
            </a:fld>
            <a:endParaRPr lang="en-US" dirty="0"/>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63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963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96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96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2"/>
          <p:cNvSpPr>
            <a:spLocks noGrp="1" noChangeArrowheads="1"/>
          </p:cNvSpPr>
          <p:nvPr>
            <p:ph type="title"/>
          </p:nvPr>
        </p:nvSpPr>
        <p:spPr>
          <a:xfrm>
            <a:off x="152400" y="152400"/>
            <a:ext cx="8839200" cy="1143000"/>
          </a:xfrm>
        </p:spPr>
        <p:txBody>
          <a:bodyPr/>
          <a:lstStyle/>
          <a:p>
            <a:pPr eaLnBrk="1" hangingPunct="1"/>
            <a:r>
              <a:rPr lang="en-US"/>
              <a:t>Test Set-up</a:t>
            </a:r>
          </a:p>
        </p:txBody>
      </p:sp>
      <p:sp>
        <p:nvSpPr>
          <p:cNvPr id="44035" name="Rectangle 3"/>
          <p:cNvSpPr>
            <a:spLocks noGrp="1" noChangeArrowheads="1"/>
          </p:cNvSpPr>
          <p:nvPr>
            <p:ph idx="1"/>
          </p:nvPr>
        </p:nvSpPr>
        <p:spPr>
          <a:xfrm>
            <a:off x="304800" y="1295400"/>
            <a:ext cx="8229600" cy="4525963"/>
          </a:xfrm>
        </p:spPr>
        <p:txBody>
          <a:bodyPr/>
          <a:lstStyle/>
          <a:p>
            <a:pPr eaLnBrk="1" hangingPunct="1"/>
            <a:r>
              <a:rPr lang="en-US" sz="2400" dirty="0"/>
              <a:t>What’s the hypothesis?</a:t>
            </a:r>
          </a:p>
          <a:p>
            <a:pPr lvl="1" eaLnBrk="1" hangingPunct="1"/>
            <a:r>
              <a:rPr lang="en-US" sz="2400" dirty="0"/>
              <a:t>Required for research</a:t>
            </a:r>
          </a:p>
          <a:p>
            <a:pPr lvl="1" eaLnBrk="1" hangingPunct="1"/>
            <a:r>
              <a:rPr lang="en-US" sz="2400" dirty="0"/>
              <a:t>Required for usability testing?</a:t>
            </a:r>
          </a:p>
          <a:p>
            <a:pPr eaLnBrk="1" hangingPunct="1"/>
            <a:r>
              <a:rPr lang="en-US" sz="2400" dirty="0"/>
              <a:t>Define Your Variables</a:t>
            </a:r>
          </a:p>
          <a:p>
            <a:pPr lvl="1" eaLnBrk="1" hangingPunct="1"/>
            <a:r>
              <a:rPr lang="en-US" sz="2400" dirty="0"/>
              <a:t>Dependent and Independent Variables</a:t>
            </a:r>
          </a:p>
          <a:p>
            <a:pPr lvl="1" eaLnBrk="1" hangingPunct="1"/>
            <a:r>
              <a:rPr lang="en-US" sz="2400" dirty="0"/>
              <a:t>Confounding Variables</a:t>
            </a:r>
          </a:p>
          <a:p>
            <a:pPr lvl="1" eaLnBrk="1" hangingPunct="1"/>
            <a:r>
              <a:rPr lang="en-US" sz="2400" dirty="0" err="1"/>
              <a:t>Operationalize</a:t>
            </a:r>
            <a:r>
              <a:rPr lang="en-US" sz="2400" dirty="0"/>
              <a:t> Your Variables</a:t>
            </a:r>
          </a:p>
        </p:txBody>
      </p:sp>
      <p:sp>
        <p:nvSpPr>
          <p:cNvPr id="4" name="Footer Placeholder 3"/>
          <p:cNvSpPr>
            <a:spLocks noGrp="1"/>
          </p:cNvSpPr>
          <p:nvPr>
            <p:ph type="ftr" sz="quarter" idx="10"/>
          </p:nvPr>
        </p:nvSpPr>
        <p:spPr/>
        <p:txBody>
          <a:bodyPr/>
          <a:lstStyle/>
          <a:p>
            <a:pPr>
              <a:defRPr/>
            </a:pPr>
            <a:r>
              <a:rPr lang="en-US"/>
              <a:t>User-Centered Design </a:t>
            </a:r>
            <a:r>
              <a:rPr lang="en-US">
                <a:sym typeface="Symbol" pitchFamily="18" charset="2"/>
              </a:rPr>
              <a:t> </a:t>
            </a:r>
            <a:r>
              <a:rPr lang="en-US" i="1"/>
              <a:t>www.user-centereddesign.com</a:t>
            </a:r>
          </a:p>
        </p:txBody>
      </p:sp>
      <p:sp>
        <p:nvSpPr>
          <p:cNvPr id="5" name="Slide Number Placeholder 4"/>
          <p:cNvSpPr>
            <a:spLocks noGrp="1"/>
          </p:cNvSpPr>
          <p:nvPr>
            <p:ph type="sldNum" sz="quarter" idx="11"/>
          </p:nvPr>
        </p:nvSpPr>
        <p:spPr/>
        <p:txBody>
          <a:bodyPr/>
          <a:lstStyle/>
          <a:p>
            <a:fld id="{7FD617C1-A6E4-9E49-AEBB-4C6601F7ABDB}" type="slidenum">
              <a:rPr lang="en-US"/>
              <a:pPr/>
              <a:t>113</a:t>
            </a:fld>
            <a:endParaRPr lang="en-US"/>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blinds(horizontal)">
                                      <p:cBhvr>
                                        <p:cTn id="7" dur="500"/>
                                        <p:tgtEl>
                                          <p:spTgt spid="44035">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blinds(horizontal)">
                                      <p:cBhvr>
                                        <p:cTn id="10" dur="500"/>
                                        <p:tgtEl>
                                          <p:spTgt spid="44035">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animEffect transition="in" filter="blinds(horizontal)">
                                      <p:cBhvr>
                                        <p:cTn id="13" dur="500"/>
                                        <p:tgtEl>
                                          <p:spTgt spid="4403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4035">
                                            <p:txEl>
                                              <p:pRg st="3" end="3"/>
                                            </p:txEl>
                                          </p:spTgt>
                                        </p:tgtEl>
                                        <p:attrNameLst>
                                          <p:attrName>style.visibility</p:attrName>
                                        </p:attrNameLst>
                                      </p:cBhvr>
                                      <p:to>
                                        <p:strVal val="visible"/>
                                      </p:to>
                                    </p:set>
                                    <p:animEffect transition="in" filter="blinds(horizontal)">
                                      <p:cBhvr>
                                        <p:cTn id="18" dur="500"/>
                                        <p:tgtEl>
                                          <p:spTgt spid="44035">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44035">
                                            <p:txEl>
                                              <p:pRg st="4" end="4"/>
                                            </p:txEl>
                                          </p:spTgt>
                                        </p:tgtEl>
                                        <p:attrNameLst>
                                          <p:attrName>style.visibility</p:attrName>
                                        </p:attrNameLst>
                                      </p:cBhvr>
                                      <p:to>
                                        <p:strVal val="visible"/>
                                      </p:to>
                                    </p:set>
                                    <p:animEffect transition="in" filter="blinds(horizontal)">
                                      <p:cBhvr>
                                        <p:cTn id="21" dur="500"/>
                                        <p:tgtEl>
                                          <p:spTgt spid="44035">
                                            <p:txEl>
                                              <p:pRg st="4" end="4"/>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44035">
                                            <p:txEl>
                                              <p:pRg st="5" end="5"/>
                                            </p:txEl>
                                          </p:spTgt>
                                        </p:tgtEl>
                                        <p:attrNameLst>
                                          <p:attrName>style.visibility</p:attrName>
                                        </p:attrNameLst>
                                      </p:cBhvr>
                                      <p:to>
                                        <p:strVal val="visible"/>
                                      </p:to>
                                    </p:set>
                                    <p:animEffect transition="in" filter="blinds(horizontal)">
                                      <p:cBhvr>
                                        <p:cTn id="24" dur="500"/>
                                        <p:tgtEl>
                                          <p:spTgt spid="44035">
                                            <p:txEl>
                                              <p:pRg st="5" end="5"/>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44035">
                                            <p:txEl>
                                              <p:pRg st="6" end="6"/>
                                            </p:txEl>
                                          </p:spTgt>
                                        </p:tgtEl>
                                        <p:attrNameLst>
                                          <p:attrName>style.visibility</p:attrName>
                                        </p:attrNameLst>
                                      </p:cBhvr>
                                      <p:to>
                                        <p:strVal val="visible"/>
                                      </p:to>
                                    </p:set>
                                    <p:animEffect transition="in" filter="blinds(horizontal)">
                                      <p:cBhvr>
                                        <p:cTn id="27" dur="500"/>
                                        <p:tgtEl>
                                          <p:spTgt spid="440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2"/>
          <p:cNvSpPr>
            <a:spLocks noGrp="1" noChangeArrowheads="1"/>
          </p:cNvSpPr>
          <p:nvPr>
            <p:ph type="title"/>
          </p:nvPr>
        </p:nvSpPr>
        <p:spPr>
          <a:xfrm>
            <a:off x="228600" y="152400"/>
            <a:ext cx="8839200" cy="1143000"/>
          </a:xfrm>
        </p:spPr>
        <p:txBody>
          <a:bodyPr/>
          <a:lstStyle/>
          <a:p>
            <a:pPr eaLnBrk="1" hangingPunct="1"/>
            <a:r>
              <a:rPr lang="en-US"/>
              <a:t>Participant Issues</a:t>
            </a:r>
          </a:p>
        </p:txBody>
      </p:sp>
      <p:sp>
        <p:nvSpPr>
          <p:cNvPr id="48131" name="Rectangle 3"/>
          <p:cNvSpPr>
            <a:spLocks noGrp="1" noChangeArrowheads="1"/>
          </p:cNvSpPr>
          <p:nvPr>
            <p:ph idx="1"/>
          </p:nvPr>
        </p:nvSpPr>
        <p:spPr>
          <a:xfrm>
            <a:off x="304800" y="1371600"/>
            <a:ext cx="8610600" cy="4525963"/>
          </a:xfrm>
        </p:spPr>
        <p:txBody>
          <a:bodyPr/>
          <a:lstStyle/>
          <a:p>
            <a:pPr>
              <a:lnSpc>
                <a:spcPct val="90000"/>
              </a:lnSpc>
            </a:pPr>
            <a:r>
              <a:rPr lang="en-US" sz="2400" dirty="0" smtClean="0"/>
              <a:t>User-types</a:t>
            </a:r>
          </a:p>
          <a:p>
            <a:pPr lvl="1">
              <a:lnSpc>
                <a:spcPct val="90000"/>
              </a:lnSpc>
            </a:pPr>
            <a:r>
              <a:rPr lang="en-US" sz="2400" dirty="0" smtClean="0"/>
              <a:t>Users versus user surrogates</a:t>
            </a:r>
          </a:p>
          <a:p>
            <a:pPr lvl="1">
              <a:lnSpc>
                <a:spcPct val="90000"/>
              </a:lnSpc>
            </a:pPr>
            <a:r>
              <a:rPr lang="en-US" sz="2400" dirty="0" smtClean="0"/>
              <a:t>All profiles or specific user profiles/personas?</a:t>
            </a:r>
          </a:p>
          <a:p>
            <a:pPr lvl="1">
              <a:lnSpc>
                <a:spcPct val="90000"/>
              </a:lnSpc>
            </a:pPr>
            <a:r>
              <a:rPr lang="en-US" sz="2400" dirty="0" smtClean="0"/>
              <a:t>Critical segments?</a:t>
            </a:r>
          </a:p>
          <a:p>
            <a:pPr>
              <a:lnSpc>
                <a:spcPct val="90000"/>
              </a:lnSpc>
            </a:pPr>
            <a:r>
              <a:rPr lang="en-US" sz="2400" dirty="0" smtClean="0"/>
              <a:t>How many?</a:t>
            </a:r>
          </a:p>
          <a:p>
            <a:pPr lvl="1">
              <a:lnSpc>
                <a:spcPct val="90000"/>
              </a:lnSpc>
            </a:pPr>
            <a:r>
              <a:rPr lang="en-US" sz="2400" dirty="0" smtClean="0"/>
              <a:t>Relationship to statistical significance</a:t>
            </a:r>
          </a:p>
          <a:p>
            <a:pPr lvl="1">
              <a:lnSpc>
                <a:spcPct val="90000"/>
              </a:lnSpc>
            </a:pPr>
            <a:r>
              <a:rPr lang="en-US" sz="2400" dirty="0" smtClean="0"/>
              <a:t>“Discount Usability” – who’s rule?</a:t>
            </a:r>
          </a:p>
          <a:p>
            <a:pPr lvl="1">
              <a:lnSpc>
                <a:spcPct val="90000"/>
              </a:lnSpc>
            </a:pPr>
            <a:r>
              <a:rPr lang="en-US" sz="2400" dirty="0" smtClean="0"/>
              <a:t>No less then 3 from any group</a:t>
            </a:r>
          </a:p>
          <a:p>
            <a:pPr>
              <a:lnSpc>
                <a:spcPct val="90000"/>
              </a:lnSpc>
            </a:pPr>
            <a:r>
              <a:rPr lang="en-US" sz="2600" dirty="0" smtClean="0"/>
              <a:t>Participant stipends</a:t>
            </a:r>
          </a:p>
          <a:p>
            <a:pPr>
              <a:lnSpc>
                <a:spcPct val="90000"/>
              </a:lnSpc>
            </a:pPr>
            <a:r>
              <a:rPr lang="en-US" sz="2400" dirty="0" smtClean="0"/>
              <a:t>Over recruiting</a:t>
            </a:r>
          </a:p>
          <a:p>
            <a:pPr>
              <a:lnSpc>
                <a:spcPct val="90000"/>
              </a:lnSpc>
            </a:pPr>
            <a:r>
              <a:rPr lang="en-US" sz="2400" dirty="0" smtClean="0"/>
              <a:t>Scheduling</a:t>
            </a:r>
          </a:p>
          <a:p>
            <a:pPr lvl="1">
              <a:lnSpc>
                <a:spcPct val="90000"/>
              </a:lnSpc>
            </a:pPr>
            <a:endParaRPr lang="en-US" sz="2400" dirty="0" smtClean="0"/>
          </a:p>
          <a:p>
            <a:pPr lvl="1" eaLnBrk="1" hangingPunct="1">
              <a:lnSpc>
                <a:spcPct val="90000"/>
              </a:lnSpc>
            </a:pPr>
            <a:endParaRPr lang="en-US" sz="2400" dirty="0"/>
          </a:p>
        </p:txBody>
      </p:sp>
      <p:sp>
        <p:nvSpPr>
          <p:cNvPr id="4" name="Footer Placeholder 3"/>
          <p:cNvSpPr>
            <a:spLocks noGrp="1"/>
          </p:cNvSpPr>
          <p:nvPr>
            <p:ph type="ftr" sz="quarter" idx="10"/>
          </p:nvPr>
        </p:nvSpPr>
        <p:spPr/>
        <p:txBody>
          <a:bodyPr/>
          <a:lstStyle/>
          <a:p>
            <a:pPr>
              <a:defRPr/>
            </a:pPr>
            <a:r>
              <a:rPr lang="en-US"/>
              <a:t>User-Centered Design </a:t>
            </a:r>
            <a:r>
              <a:rPr lang="en-US">
                <a:sym typeface="Symbol" pitchFamily="18" charset="2"/>
              </a:rPr>
              <a:t> </a:t>
            </a:r>
            <a:r>
              <a:rPr lang="en-US" i="1"/>
              <a:t>www.user-centereddesign.com</a:t>
            </a:r>
          </a:p>
        </p:txBody>
      </p:sp>
      <p:sp>
        <p:nvSpPr>
          <p:cNvPr id="5" name="Slide Number Placeholder 4"/>
          <p:cNvSpPr>
            <a:spLocks noGrp="1"/>
          </p:cNvSpPr>
          <p:nvPr>
            <p:ph type="sldNum" sz="quarter" idx="11"/>
          </p:nvPr>
        </p:nvSpPr>
        <p:spPr/>
        <p:txBody>
          <a:bodyPr/>
          <a:lstStyle/>
          <a:p>
            <a:fld id="{D582F5AC-42DA-8E43-A65C-8C3464D4FB69}" type="slidenum">
              <a:rPr lang="en-US"/>
              <a:pPr/>
              <a:t>114</a:t>
            </a:fld>
            <a:endParaRPr lang="en-US"/>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1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1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813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13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13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13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13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131">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813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2"/>
          <p:cNvSpPr>
            <a:spLocks noGrp="1" noChangeArrowheads="1"/>
          </p:cNvSpPr>
          <p:nvPr>
            <p:ph type="title"/>
          </p:nvPr>
        </p:nvSpPr>
        <p:spPr>
          <a:xfrm>
            <a:off x="152400" y="152400"/>
            <a:ext cx="8839200" cy="1143000"/>
          </a:xfrm>
        </p:spPr>
        <p:txBody>
          <a:bodyPr/>
          <a:lstStyle/>
          <a:p>
            <a:pPr eaLnBrk="1" hangingPunct="1"/>
            <a:r>
              <a:rPr lang="en-US" dirty="0"/>
              <a:t>Test Set-</a:t>
            </a:r>
            <a:r>
              <a:rPr lang="en-US" dirty="0" smtClean="0"/>
              <a:t>up</a:t>
            </a:r>
            <a:endParaRPr lang="en-US" dirty="0"/>
          </a:p>
        </p:txBody>
      </p:sp>
      <p:sp>
        <p:nvSpPr>
          <p:cNvPr id="539651" name="Rectangle 3"/>
          <p:cNvSpPr>
            <a:spLocks noGrp="1" noChangeArrowheads="1"/>
          </p:cNvSpPr>
          <p:nvPr>
            <p:ph idx="1"/>
          </p:nvPr>
        </p:nvSpPr>
        <p:spPr>
          <a:xfrm>
            <a:off x="304800" y="1143000"/>
            <a:ext cx="8229600" cy="4525963"/>
          </a:xfrm>
        </p:spPr>
        <p:txBody>
          <a:bodyPr/>
          <a:lstStyle/>
          <a:p>
            <a:pPr eaLnBrk="1" hangingPunct="1">
              <a:lnSpc>
                <a:spcPct val="90000"/>
              </a:lnSpc>
            </a:pPr>
            <a:r>
              <a:rPr lang="en-US" sz="2400" dirty="0"/>
              <a:t>Select a </a:t>
            </a:r>
            <a:r>
              <a:rPr lang="en-US" sz="2400" dirty="0" smtClean="0"/>
              <a:t>Protocol</a:t>
            </a:r>
          </a:p>
          <a:p>
            <a:pPr lvl="1" eaLnBrk="1" hangingPunct="1">
              <a:lnSpc>
                <a:spcPct val="90000"/>
              </a:lnSpc>
            </a:pPr>
            <a:r>
              <a:rPr lang="en-US" sz="2400" dirty="0"/>
              <a:t>Within versus Between Subject Designs</a:t>
            </a:r>
            <a:endParaRPr lang="en-US" sz="2400" dirty="0" smtClean="0"/>
          </a:p>
          <a:p>
            <a:pPr lvl="1" eaLnBrk="1" hangingPunct="1">
              <a:lnSpc>
                <a:spcPct val="90000"/>
              </a:lnSpc>
            </a:pPr>
            <a:r>
              <a:rPr lang="en-US" sz="2400" dirty="0" smtClean="0"/>
              <a:t>Based </a:t>
            </a:r>
            <a:r>
              <a:rPr lang="en-US" sz="2400" dirty="0"/>
              <a:t>on time </a:t>
            </a:r>
            <a:r>
              <a:rPr lang="en-US" sz="2400" dirty="0" smtClean="0"/>
              <a:t>commitment &amp; number of designs/products</a:t>
            </a:r>
          </a:p>
          <a:p>
            <a:pPr lvl="1" eaLnBrk="1" hangingPunct="1">
              <a:lnSpc>
                <a:spcPct val="90000"/>
              </a:lnSpc>
            </a:pPr>
            <a:r>
              <a:rPr lang="en-US" sz="2400" dirty="0" smtClean="0"/>
              <a:t>Practically: Try for an unbalanced within subject design</a:t>
            </a:r>
          </a:p>
          <a:p>
            <a:pPr eaLnBrk="1" hangingPunct="1">
              <a:lnSpc>
                <a:spcPct val="90000"/>
              </a:lnSpc>
            </a:pPr>
            <a:r>
              <a:rPr lang="en-US" sz="2400" dirty="0"/>
              <a:t>Selecting a</a:t>
            </a:r>
            <a:r>
              <a:rPr lang="en-US" sz="2400" dirty="0" smtClean="0"/>
              <a:t> Format</a:t>
            </a:r>
          </a:p>
          <a:p>
            <a:pPr lvl="1" eaLnBrk="1" hangingPunct="1">
              <a:lnSpc>
                <a:spcPct val="90000"/>
              </a:lnSpc>
            </a:pPr>
            <a:r>
              <a:rPr lang="en-US" sz="2400" dirty="0" smtClean="0"/>
              <a:t>Think aloud</a:t>
            </a:r>
          </a:p>
          <a:p>
            <a:pPr lvl="1" eaLnBrk="1" hangingPunct="1">
              <a:lnSpc>
                <a:spcPct val="90000"/>
              </a:lnSpc>
            </a:pPr>
            <a:r>
              <a:rPr lang="en-US" sz="2400" dirty="0"/>
              <a:t>Interrupted</a:t>
            </a:r>
            <a:r>
              <a:rPr lang="en-US" sz="2400" dirty="0" smtClean="0"/>
              <a:t> Task-based</a:t>
            </a:r>
          </a:p>
          <a:p>
            <a:pPr lvl="1" eaLnBrk="1" hangingPunct="1">
              <a:lnSpc>
                <a:spcPct val="90000"/>
              </a:lnSpc>
            </a:pPr>
            <a:r>
              <a:rPr lang="en-US" sz="2400" dirty="0" smtClean="0"/>
              <a:t>Performance</a:t>
            </a:r>
            <a:r>
              <a:rPr lang="en-US" sz="2400" dirty="0"/>
              <a:t>-based (with or without a critical incidence analysis)</a:t>
            </a:r>
          </a:p>
          <a:p>
            <a:pPr eaLnBrk="1" hangingPunct="1">
              <a:lnSpc>
                <a:spcPct val="90000"/>
              </a:lnSpc>
            </a:pPr>
            <a:r>
              <a:rPr lang="en-US" sz="2400" dirty="0"/>
              <a:t>Special </a:t>
            </a:r>
            <a:r>
              <a:rPr lang="en-US" sz="2400" dirty="0" err="1" smtClean="0"/>
              <a:t>Case(s</a:t>
            </a:r>
            <a:r>
              <a:rPr lang="en-US" sz="2400" dirty="0" smtClean="0"/>
              <a:t>)</a:t>
            </a:r>
          </a:p>
          <a:p>
            <a:pPr lvl="1" eaLnBrk="1" hangingPunct="1">
              <a:lnSpc>
                <a:spcPct val="90000"/>
              </a:lnSpc>
            </a:pPr>
            <a:r>
              <a:rPr lang="en-US" sz="2400" dirty="0"/>
              <a:t>Co-discovery</a:t>
            </a:r>
          </a:p>
          <a:p>
            <a:pPr lvl="1" eaLnBrk="1" hangingPunct="1">
              <a:lnSpc>
                <a:spcPct val="90000"/>
              </a:lnSpc>
            </a:pPr>
            <a:r>
              <a:rPr lang="en-US" sz="2400" strike="sngStrike" dirty="0"/>
              <a:t>“Group”</a:t>
            </a:r>
          </a:p>
        </p:txBody>
      </p:sp>
      <p:sp>
        <p:nvSpPr>
          <p:cNvPr id="4" name="Footer Placeholder 3"/>
          <p:cNvSpPr>
            <a:spLocks noGrp="1"/>
          </p:cNvSpPr>
          <p:nvPr>
            <p:ph type="ftr" sz="quarter" idx="10"/>
          </p:nvPr>
        </p:nvSpPr>
        <p:spPr/>
        <p:txBody>
          <a:bodyPr/>
          <a:lstStyle/>
          <a:p>
            <a:pPr>
              <a:defRPr/>
            </a:pPr>
            <a:r>
              <a:rPr lang="en-US"/>
              <a:t>User-Centered Design </a:t>
            </a:r>
            <a:r>
              <a:rPr lang="en-US">
                <a:sym typeface="Symbol" pitchFamily="18" charset="2"/>
              </a:rPr>
              <a:t> </a:t>
            </a:r>
            <a:r>
              <a:rPr lang="en-US" i="1"/>
              <a:t>www.user-centereddesign.com</a:t>
            </a:r>
          </a:p>
        </p:txBody>
      </p:sp>
      <p:sp>
        <p:nvSpPr>
          <p:cNvPr id="5" name="Slide Number Placeholder 4"/>
          <p:cNvSpPr>
            <a:spLocks noGrp="1"/>
          </p:cNvSpPr>
          <p:nvPr>
            <p:ph type="sldNum" sz="quarter" idx="11"/>
          </p:nvPr>
        </p:nvSpPr>
        <p:spPr/>
        <p:txBody>
          <a:bodyPr/>
          <a:lstStyle/>
          <a:p>
            <a:fld id="{3527250E-B264-6C4B-AB27-A76AC33B9BA9}" type="slidenum">
              <a:rPr lang="en-US"/>
              <a:pPr/>
              <a:t>115</a:t>
            </a:fld>
            <a:endParaRPr lang="en-US"/>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39651">
                                            <p:txEl>
                                              <p:pRg st="0" end="0"/>
                                            </p:txEl>
                                          </p:spTgt>
                                        </p:tgtEl>
                                        <p:attrNameLst>
                                          <p:attrName>style.visibility</p:attrName>
                                        </p:attrNameLst>
                                      </p:cBhvr>
                                      <p:to>
                                        <p:strVal val="visible"/>
                                      </p:to>
                                    </p:set>
                                    <p:animEffect transition="in" filter="blinds(horizontal)">
                                      <p:cBhvr>
                                        <p:cTn id="7" dur="500"/>
                                        <p:tgtEl>
                                          <p:spTgt spid="53965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39651">
                                            <p:txEl>
                                              <p:pRg st="2" end="2"/>
                                            </p:txEl>
                                          </p:spTgt>
                                        </p:tgtEl>
                                        <p:attrNameLst>
                                          <p:attrName>style.visibility</p:attrName>
                                        </p:attrNameLst>
                                      </p:cBhvr>
                                      <p:to>
                                        <p:strVal val="visible"/>
                                      </p:to>
                                    </p:set>
                                    <p:animEffect transition="in" filter="blinds(horizontal)">
                                      <p:cBhvr>
                                        <p:cTn id="10" dur="500"/>
                                        <p:tgtEl>
                                          <p:spTgt spid="539651">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39651">
                                            <p:txEl>
                                              <p:pRg st="3" end="3"/>
                                            </p:txEl>
                                          </p:spTgt>
                                        </p:tgtEl>
                                        <p:attrNameLst>
                                          <p:attrName>style.visibility</p:attrName>
                                        </p:attrNameLst>
                                      </p:cBhvr>
                                      <p:to>
                                        <p:strVal val="visible"/>
                                      </p:to>
                                    </p:set>
                                    <p:animEffect transition="in" filter="blinds(horizontal)">
                                      <p:cBhvr>
                                        <p:cTn id="13" dur="500"/>
                                        <p:tgtEl>
                                          <p:spTgt spid="539651">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39651">
                                            <p:txEl>
                                              <p:pRg st="1" end="1"/>
                                            </p:txEl>
                                          </p:spTgt>
                                        </p:tgtEl>
                                        <p:attrNameLst>
                                          <p:attrName>style.visibility</p:attrName>
                                        </p:attrNameLst>
                                      </p:cBhvr>
                                      <p:to>
                                        <p:strVal val="visible"/>
                                      </p:to>
                                    </p:set>
                                    <p:animEffect transition="in" filter="blinds(horizontal)">
                                      <p:cBhvr>
                                        <p:cTn id="16" dur="500"/>
                                        <p:tgtEl>
                                          <p:spTgt spid="53965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539651">
                                            <p:txEl>
                                              <p:pRg st="4" end="4"/>
                                            </p:txEl>
                                          </p:spTgt>
                                        </p:tgtEl>
                                        <p:attrNameLst>
                                          <p:attrName>style.visibility</p:attrName>
                                        </p:attrNameLst>
                                      </p:cBhvr>
                                      <p:to>
                                        <p:strVal val="visible"/>
                                      </p:to>
                                    </p:set>
                                    <p:animEffect transition="in" filter="blinds(horizontal)">
                                      <p:cBhvr>
                                        <p:cTn id="21" dur="500"/>
                                        <p:tgtEl>
                                          <p:spTgt spid="53965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539651">
                                            <p:txEl>
                                              <p:pRg st="5" end="5"/>
                                            </p:txEl>
                                          </p:spTgt>
                                        </p:tgtEl>
                                        <p:attrNameLst>
                                          <p:attrName>style.visibility</p:attrName>
                                        </p:attrNameLst>
                                      </p:cBhvr>
                                      <p:to>
                                        <p:strVal val="visible"/>
                                      </p:to>
                                    </p:set>
                                    <p:animEffect transition="in" filter="blinds(horizontal)">
                                      <p:cBhvr>
                                        <p:cTn id="26" dur="500"/>
                                        <p:tgtEl>
                                          <p:spTgt spid="53965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539651">
                                            <p:txEl>
                                              <p:pRg st="6" end="6"/>
                                            </p:txEl>
                                          </p:spTgt>
                                        </p:tgtEl>
                                        <p:attrNameLst>
                                          <p:attrName>style.visibility</p:attrName>
                                        </p:attrNameLst>
                                      </p:cBhvr>
                                      <p:to>
                                        <p:strVal val="visible"/>
                                      </p:to>
                                    </p:set>
                                    <p:animEffect transition="in" filter="blinds(horizontal)">
                                      <p:cBhvr>
                                        <p:cTn id="31" dur="500"/>
                                        <p:tgtEl>
                                          <p:spTgt spid="539651">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539651">
                                            <p:txEl>
                                              <p:pRg st="7" end="7"/>
                                            </p:txEl>
                                          </p:spTgt>
                                        </p:tgtEl>
                                        <p:attrNameLst>
                                          <p:attrName>style.visibility</p:attrName>
                                        </p:attrNameLst>
                                      </p:cBhvr>
                                      <p:to>
                                        <p:strVal val="visible"/>
                                      </p:to>
                                    </p:set>
                                    <p:animEffect transition="in" filter="blinds(horizontal)">
                                      <p:cBhvr>
                                        <p:cTn id="36" dur="500"/>
                                        <p:tgtEl>
                                          <p:spTgt spid="539651">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539651">
                                            <p:txEl>
                                              <p:pRg st="8" end="8"/>
                                            </p:txEl>
                                          </p:spTgt>
                                        </p:tgtEl>
                                        <p:attrNameLst>
                                          <p:attrName>style.visibility</p:attrName>
                                        </p:attrNameLst>
                                      </p:cBhvr>
                                      <p:to>
                                        <p:strVal val="visible"/>
                                      </p:to>
                                    </p:set>
                                    <p:animEffect transition="in" filter="blinds(horizontal)">
                                      <p:cBhvr>
                                        <p:cTn id="41" dur="500"/>
                                        <p:tgtEl>
                                          <p:spTgt spid="539651">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539651">
                                            <p:txEl>
                                              <p:pRg st="9" end="9"/>
                                            </p:txEl>
                                          </p:spTgt>
                                        </p:tgtEl>
                                        <p:attrNameLst>
                                          <p:attrName>style.visibility</p:attrName>
                                        </p:attrNameLst>
                                      </p:cBhvr>
                                      <p:to>
                                        <p:strVal val="visible"/>
                                      </p:to>
                                    </p:set>
                                    <p:animEffect transition="in" filter="blinds(horizontal)">
                                      <p:cBhvr>
                                        <p:cTn id="46" dur="500"/>
                                        <p:tgtEl>
                                          <p:spTgt spid="539651">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539651">
                                            <p:txEl>
                                              <p:pRg st="10" end="10"/>
                                            </p:txEl>
                                          </p:spTgt>
                                        </p:tgtEl>
                                        <p:attrNameLst>
                                          <p:attrName>style.visibility</p:attrName>
                                        </p:attrNameLst>
                                      </p:cBhvr>
                                      <p:to>
                                        <p:strVal val="visible"/>
                                      </p:to>
                                    </p:set>
                                    <p:animEffect transition="in" filter="blinds(horizontal)">
                                      <p:cBhvr>
                                        <p:cTn id="51" dur="500"/>
                                        <p:tgtEl>
                                          <p:spTgt spid="53965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Grp="1" noChangeArrowheads="1"/>
          </p:cNvSpPr>
          <p:nvPr>
            <p:ph type="title"/>
          </p:nvPr>
        </p:nvSpPr>
        <p:spPr>
          <a:xfrm>
            <a:off x="152400" y="152400"/>
            <a:ext cx="8839200" cy="1143000"/>
          </a:xfrm>
        </p:spPr>
        <p:txBody>
          <a:bodyPr/>
          <a:lstStyle/>
          <a:p>
            <a:pPr eaLnBrk="1" hangingPunct="1"/>
            <a:r>
              <a:rPr lang="en-US"/>
              <a:t>Defining Task Scenarios</a:t>
            </a:r>
          </a:p>
        </p:txBody>
      </p:sp>
      <p:sp>
        <p:nvSpPr>
          <p:cNvPr id="46083" name="Rectangle 3"/>
          <p:cNvSpPr>
            <a:spLocks noGrp="1" noChangeArrowheads="1"/>
          </p:cNvSpPr>
          <p:nvPr>
            <p:ph idx="1"/>
          </p:nvPr>
        </p:nvSpPr>
        <p:spPr>
          <a:xfrm>
            <a:off x="304800" y="1143000"/>
            <a:ext cx="8229600" cy="4525963"/>
          </a:xfrm>
        </p:spPr>
        <p:txBody>
          <a:bodyPr/>
          <a:lstStyle/>
          <a:p>
            <a:r>
              <a:rPr lang="en-US" sz="2400" dirty="0" smtClean="0"/>
              <a:t>Scenarios are contrived for testing, may not be representative of real world usage patterns, and are NOT always required</a:t>
            </a:r>
          </a:p>
          <a:p>
            <a:r>
              <a:rPr lang="en-US" sz="2400" dirty="0" smtClean="0"/>
              <a:t>Short, unambiguous tasks to explore areas </a:t>
            </a:r>
            <a:r>
              <a:rPr lang="en-US" sz="2400" dirty="0"/>
              <a:t>of concern, redesign, or of interest </a:t>
            </a:r>
            <a:endParaRPr lang="en-US" sz="2400" dirty="0" smtClean="0"/>
          </a:p>
          <a:p>
            <a:pPr eaLnBrk="1" hangingPunct="1"/>
            <a:r>
              <a:rPr lang="en-US" sz="2400" dirty="0" smtClean="0"/>
              <a:t>Wording </a:t>
            </a:r>
            <a:r>
              <a:rPr lang="en-US" sz="2400" dirty="0"/>
              <a:t>is critical</a:t>
            </a:r>
          </a:p>
          <a:p>
            <a:pPr lvl="1" eaLnBrk="1" hangingPunct="1"/>
            <a:r>
              <a:rPr lang="en-US" sz="2400" dirty="0"/>
              <a:t>In the user’s own terms</a:t>
            </a:r>
          </a:p>
          <a:p>
            <a:pPr lvl="1" eaLnBrk="1" hangingPunct="1"/>
            <a:r>
              <a:rPr lang="en-US" sz="2400" dirty="0"/>
              <a:t>Does not contain “seeds” to the correct solution</a:t>
            </a:r>
          </a:p>
          <a:p>
            <a:pPr eaLnBrk="1" hangingPunct="1"/>
            <a:r>
              <a:rPr lang="en-US" sz="2400" dirty="0"/>
              <a:t>Enough to form a complete test but able to stay within the time limit</a:t>
            </a:r>
          </a:p>
          <a:p>
            <a:pPr lvl="1" eaLnBrk="1" hangingPunct="1"/>
            <a:r>
              <a:rPr lang="en-US" sz="2400" dirty="0"/>
              <a:t>Flexibility is key</a:t>
            </a:r>
          </a:p>
          <a:p>
            <a:pPr lvl="1" eaLnBrk="1" hangingPunct="1"/>
            <a:r>
              <a:rPr lang="en-US" sz="2400" dirty="0"/>
              <a:t>Variations ARE allowed</a:t>
            </a:r>
          </a:p>
        </p:txBody>
      </p:sp>
      <p:sp>
        <p:nvSpPr>
          <p:cNvPr id="4" name="Footer Placeholder 3"/>
          <p:cNvSpPr>
            <a:spLocks noGrp="1"/>
          </p:cNvSpPr>
          <p:nvPr>
            <p:ph type="ftr" sz="quarter" idx="10"/>
          </p:nvPr>
        </p:nvSpPr>
        <p:spPr/>
        <p:txBody>
          <a:bodyPr/>
          <a:lstStyle/>
          <a:p>
            <a:pPr>
              <a:defRPr/>
            </a:pPr>
            <a:r>
              <a:rPr lang="en-US"/>
              <a:t>User-Centered Design </a:t>
            </a:r>
            <a:r>
              <a:rPr lang="en-US">
                <a:sym typeface="Symbol" pitchFamily="18" charset="2"/>
              </a:rPr>
              <a:t> </a:t>
            </a:r>
            <a:r>
              <a:rPr lang="en-US" i="1"/>
              <a:t>www.user-centereddesign.com</a:t>
            </a:r>
          </a:p>
        </p:txBody>
      </p:sp>
      <p:sp>
        <p:nvSpPr>
          <p:cNvPr id="5" name="Slide Number Placeholder 4"/>
          <p:cNvSpPr>
            <a:spLocks noGrp="1"/>
          </p:cNvSpPr>
          <p:nvPr>
            <p:ph type="sldNum" sz="quarter" idx="11"/>
          </p:nvPr>
        </p:nvSpPr>
        <p:spPr/>
        <p:txBody>
          <a:bodyPr/>
          <a:lstStyle/>
          <a:p>
            <a:fld id="{E7C08D91-7703-6E42-90C9-A6A06FF5ED63}" type="slidenum">
              <a:rPr lang="en-US"/>
              <a:pPr/>
              <a:t>116</a:t>
            </a:fld>
            <a:endParaRPr lang="en-US"/>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blinds(horizontal)">
                                      <p:cBhvr>
                                        <p:cTn id="7" dur="500"/>
                                        <p:tgtEl>
                                          <p:spTgt spid="46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blinds(horizontal)">
                                      <p:cBhvr>
                                        <p:cTn id="12" dur="500"/>
                                        <p:tgtEl>
                                          <p:spTgt spid="460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Effect transition="in" filter="blinds(horizontal)">
                                      <p:cBhvr>
                                        <p:cTn id="17" dur="500"/>
                                        <p:tgtEl>
                                          <p:spTgt spid="46083">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46083">
                                            <p:txEl>
                                              <p:pRg st="3" end="3"/>
                                            </p:txEl>
                                          </p:spTgt>
                                        </p:tgtEl>
                                        <p:attrNameLst>
                                          <p:attrName>style.visibility</p:attrName>
                                        </p:attrNameLst>
                                      </p:cBhvr>
                                      <p:to>
                                        <p:strVal val="visible"/>
                                      </p:to>
                                    </p:set>
                                    <p:animEffect transition="in" filter="blinds(horizontal)">
                                      <p:cBhvr>
                                        <p:cTn id="20" dur="500"/>
                                        <p:tgtEl>
                                          <p:spTgt spid="46083">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46083">
                                            <p:txEl>
                                              <p:pRg st="4" end="4"/>
                                            </p:txEl>
                                          </p:spTgt>
                                        </p:tgtEl>
                                        <p:attrNameLst>
                                          <p:attrName>style.visibility</p:attrName>
                                        </p:attrNameLst>
                                      </p:cBhvr>
                                      <p:to>
                                        <p:strVal val="visible"/>
                                      </p:to>
                                    </p:set>
                                    <p:animEffect transition="in" filter="blinds(horizontal)">
                                      <p:cBhvr>
                                        <p:cTn id="23" dur="500"/>
                                        <p:tgtEl>
                                          <p:spTgt spid="4608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46083">
                                            <p:txEl>
                                              <p:pRg st="5" end="5"/>
                                            </p:txEl>
                                          </p:spTgt>
                                        </p:tgtEl>
                                        <p:attrNameLst>
                                          <p:attrName>style.visibility</p:attrName>
                                        </p:attrNameLst>
                                      </p:cBhvr>
                                      <p:to>
                                        <p:strVal val="visible"/>
                                      </p:to>
                                    </p:set>
                                    <p:animEffect transition="in" filter="blinds(horizontal)">
                                      <p:cBhvr>
                                        <p:cTn id="28" dur="500"/>
                                        <p:tgtEl>
                                          <p:spTgt spid="46083">
                                            <p:txEl>
                                              <p:pRg st="5" end="5"/>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46083">
                                            <p:txEl>
                                              <p:pRg st="6" end="6"/>
                                            </p:txEl>
                                          </p:spTgt>
                                        </p:tgtEl>
                                        <p:attrNameLst>
                                          <p:attrName>style.visibility</p:attrName>
                                        </p:attrNameLst>
                                      </p:cBhvr>
                                      <p:to>
                                        <p:strVal val="visible"/>
                                      </p:to>
                                    </p:set>
                                    <p:animEffect transition="in" filter="blinds(horizontal)">
                                      <p:cBhvr>
                                        <p:cTn id="31" dur="500"/>
                                        <p:tgtEl>
                                          <p:spTgt spid="46083">
                                            <p:txEl>
                                              <p:pRg st="6" end="6"/>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46083">
                                            <p:txEl>
                                              <p:pRg st="7" end="7"/>
                                            </p:txEl>
                                          </p:spTgt>
                                        </p:tgtEl>
                                        <p:attrNameLst>
                                          <p:attrName>style.visibility</p:attrName>
                                        </p:attrNameLst>
                                      </p:cBhvr>
                                      <p:to>
                                        <p:strVal val="visible"/>
                                      </p:to>
                                    </p:set>
                                    <p:animEffect transition="in" filter="blinds(horizontal)">
                                      <p:cBhvr>
                                        <p:cTn id="34" dur="500"/>
                                        <p:tgtEl>
                                          <p:spTgt spid="460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2"/>
          <p:cNvSpPr>
            <a:spLocks noGrp="1" noChangeArrowheads="1"/>
          </p:cNvSpPr>
          <p:nvPr>
            <p:ph type="title"/>
          </p:nvPr>
        </p:nvSpPr>
        <p:spPr>
          <a:xfrm>
            <a:off x="152400" y="152400"/>
            <a:ext cx="8839200" cy="1143000"/>
          </a:xfrm>
        </p:spPr>
        <p:txBody>
          <a:bodyPr/>
          <a:lstStyle/>
          <a:p>
            <a:pPr eaLnBrk="1" hangingPunct="1"/>
            <a:r>
              <a:rPr lang="en-US"/>
              <a:t>Preparing Test Materials</a:t>
            </a:r>
          </a:p>
        </p:txBody>
      </p:sp>
      <p:sp>
        <p:nvSpPr>
          <p:cNvPr id="47107" name="Rectangle 3"/>
          <p:cNvSpPr>
            <a:spLocks noGrp="1" noChangeArrowheads="1"/>
          </p:cNvSpPr>
          <p:nvPr>
            <p:ph idx="1"/>
          </p:nvPr>
        </p:nvSpPr>
        <p:spPr>
          <a:xfrm>
            <a:off x="304800" y="1295400"/>
            <a:ext cx="8229600" cy="4525963"/>
          </a:xfrm>
        </p:spPr>
        <p:txBody>
          <a:bodyPr/>
          <a:lstStyle/>
          <a:p>
            <a:pPr eaLnBrk="1" hangingPunct="1"/>
            <a:r>
              <a:rPr lang="en-US" sz="2400" dirty="0"/>
              <a:t>Consent form!</a:t>
            </a:r>
          </a:p>
          <a:p>
            <a:pPr eaLnBrk="1" hangingPunct="1"/>
            <a:r>
              <a:rPr lang="en-US" sz="2400" dirty="0"/>
              <a:t>Video release form!</a:t>
            </a:r>
          </a:p>
          <a:p>
            <a:pPr eaLnBrk="1" hangingPunct="1"/>
            <a:r>
              <a:rPr lang="en-US" sz="2400" dirty="0"/>
              <a:t>Receipt and confidentiality agreement!</a:t>
            </a:r>
          </a:p>
          <a:p>
            <a:pPr eaLnBrk="1" hangingPunct="1"/>
            <a:r>
              <a:rPr lang="en-US" sz="2400" dirty="0"/>
              <a:t>Demographic survey</a:t>
            </a:r>
          </a:p>
          <a:p>
            <a:pPr eaLnBrk="1" hangingPunct="1"/>
            <a:r>
              <a:rPr lang="en-US" sz="2400" dirty="0"/>
              <a:t>Facilitator’s Guide</a:t>
            </a:r>
          </a:p>
          <a:p>
            <a:pPr lvl="1" eaLnBrk="1" hangingPunct="1"/>
            <a:r>
              <a:rPr lang="en-US" sz="2400" dirty="0"/>
              <a:t>Introductory comments</a:t>
            </a:r>
          </a:p>
          <a:p>
            <a:pPr lvl="1" eaLnBrk="1" hangingPunct="1"/>
            <a:r>
              <a:rPr lang="en-US" sz="2400" dirty="0"/>
              <a:t>Participant task descriptions</a:t>
            </a:r>
          </a:p>
          <a:p>
            <a:pPr lvl="1" eaLnBrk="1" hangingPunct="1"/>
            <a:r>
              <a:rPr lang="en-US" sz="2400" dirty="0"/>
              <a:t>Questionnaires, SUS, Cooper-Harper, etc.</a:t>
            </a:r>
          </a:p>
          <a:p>
            <a:pPr eaLnBrk="1" hangingPunct="1"/>
            <a:r>
              <a:rPr lang="en-US" sz="2400" dirty="0"/>
              <a:t>Note Taker’s Forms</a:t>
            </a:r>
          </a:p>
        </p:txBody>
      </p:sp>
      <p:sp>
        <p:nvSpPr>
          <p:cNvPr id="4" name="Footer Placeholder 3"/>
          <p:cNvSpPr>
            <a:spLocks noGrp="1"/>
          </p:cNvSpPr>
          <p:nvPr>
            <p:ph type="ftr" sz="quarter" idx="10"/>
          </p:nvPr>
        </p:nvSpPr>
        <p:spPr/>
        <p:txBody>
          <a:bodyPr/>
          <a:lstStyle/>
          <a:p>
            <a:pPr>
              <a:defRPr/>
            </a:pPr>
            <a:r>
              <a:rPr lang="en-US"/>
              <a:t>User-Centered Design </a:t>
            </a:r>
            <a:r>
              <a:rPr lang="en-US">
                <a:sym typeface="Symbol" pitchFamily="18" charset="2"/>
              </a:rPr>
              <a:t> </a:t>
            </a:r>
            <a:r>
              <a:rPr lang="en-US" i="1"/>
              <a:t>www.user-centereddesign.com</a:t>
            </a:r>
          </a:p>
        </p:txBody>
      </p:sp>
      <p:sp>
        <p:nvSpPr>
          <p:cNvPr id="5" name="Slide Number Placeholder 4"/>
          <p:cNvSpPr>
            <a:spLocks noGrp="1"/>
          </p:cNvSpPr>
          <p:nvPr>
            <p:ph type="sldNum" sz="quarter" idx="11"/>
          </p:nvPr>
        </p:nvSpPr>
        <p:spPr/>
        <p:txBody>
          <a:bodyPr/>
          <a:lstStyle/>
          <a:p>
            <a:fld id="{356D3206-F53E-CC49-B8FD-51F735F9B350}" type="slidenum">
              <a:rPr lang="en-US"/>
              <a:pPr/>
              <a:t>117</a:t>
            </a:fld>
            <a:endParaRPr lang="en-US"/>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blinds(horizontal)">
                                      <p:cBhvr>
                                        <p:cTn id="7" dur="500"/>
                                        <p:tgtEl>
                                          <p:spTgt spid="47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blinds(horizontal)">
                                      <p:cBhvr>
                                        <p:cTn id="12" dur="500"/>
                                        <p:tgtEl>
                                          <p:spTgt spid="471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7107">
                                            <p:txEl>
                                              <p:pRg st="2" end="2"/>
                                            </p:txEl>
                                          </p:spTgt>
                                        </p:tgtEl>
                                        <p:attrNameLst>
                                          <p:attrName>style.visibility</p:attrName>
                                        </p:attrNameLst>
                                      </p:cBhvr>
                                      <p:to>
                                        <p:strVal val="visible"/>
                                      </p:to>
                                    </p:set>
                                    <p:animEffect transition="in" filter="blinds(horizontal)">
                                      <p:cBhvr>
                                        <p:cTn id="17" dur="500"/>
                                        <p:tgtEl>
                                          <p:spTgt spid="471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7107">
                                            <p:txEl>
                                              <p:pRg st="3" end="3"/>
                                            </p:txEl>
                                          </p:spTgt>
                                        </p:tgtEl>
                                        <p:attrNameLst>
                                          <p:attrName>style.visibility</p:attrName>
                                        </p:attrNameLst>
                                      </p:cBhvr>
                                      <p:to>
                                        <p:strVal val="visible"/>
                                      </p:to>
                                    </p:set>
                                    <p:animEffect transition="in" filter="blinds(horizontal)">
                                      <p:cBhvr>
                                        <p:cTn id="22" dur="500"/>
                                        <p:tgtEl>
                                          <p:spTgt spid="471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7107">
                                            <p:txEl>
                                              <p:pRg st="4" end="4"/>
                                            </p:txEl>
                                          </p:spTgt>
                                        </p:tgtEl>
                                        <p:attrNameLst>
                                          <p:attrName>style.visibility</p:attrName>
                                        </p:attrNameLst>
                                      </p:cBhvr>
                                      <p:to>
                                        <p:strVal val="visible"/>
                                      </p:to>
                                    </p:set>
                                    <p:animEffect transition="in" filter="blinds(horizontal)">
                                      <p:cBhvr>
                                        <p:cTn id="27" dur="500"/>
                                        <p:tgtEl>
                                          <p:spTgt spid="47107">
                                            <p:txEl>
                                              <p:pRg st="4" end="4"/>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47107">
                                            <p:txEl>
                                              <p:pRg st="5" end="5"/>
                                            </p:txEl>
                                          </p:spTgt>
                                        </p:tgtEl>
                                        <p:attrNameLst>
                                          <p:attrName>style.visibility</p:attrName>
                                        </p:attrNameLst>
                                      </p:cBhvr>
                                      <p:to>
                                        <p:strVal val="visible"/>
                                      </p:to>
                                    </p:set>
                                    <p:animEffect transition="in" filter="blinds(horizontal)">
                                      <p:cBhvr>
                                        <p:cTn id="30" dur="500"/>
                                        <p:tgtEl>
                                          <p:spTgt spid="47107">
                                            <p:txEl>
                                              <p:pRg st="5" end="5"/>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47107">
                                            <p:txEl>
                                              <p:pRg st="6" end="6"/>
                                            </p:txEl>
                                          </p:spTgt>
                                        </p:tgtEl>
                                        <p:attrNameLst>
                                          <p:attrName>style.visibility</p:attrName>
                                        </p:attrNameLst>
                                      </p:cBhvr>
                                      <p:to>
                                        <p:strVal val="visible"/>
                                      </p:to>
                                    </p:set>
                                    <p:animEffect transition="in" filter="blinds(horizontal)">
                                      <p:cBhvr>
                                        <p:cTn id="33" dur="500"/>
                                        <p:tgtEl>
                                          <p:spTgt spid="47107">
                                            <p:txEl>
                                              <p:pRg st="6" end="6"/>
                                            </p:txEl>
                                          </p:spTgt>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47107">
                                            <p:txEl>
                                              <p:pRg st="7" end="7"/>
                                            </p:txEl>
                                          </p:spTgt>
                                        </p:tgtEl>
                                        <p:attrNameLst>
                                          <p:attrName>style.visibility</p:attrName>
                                        </p:attrNameLst>
                                      </p:cBhvr>
                                      <p:to>
                                        <p:strVal val="visible"/>
                                      </p:to>
                                    </p:set>
                                    <p:animEffect transition="in" filter="blinds(horizontal)">
                                      <p:cBhvr>
                                        <p:cTn id="36" dur="500"/>
                                        <p:tgtEl>
                                          <p:spTgt spid="47107">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47107">
                                            <p:txEl>
                                              <p:pRg st="8" end="8"/>
                                            </p:txEl>
                                          </p:spTgt>
                                        </p:tgtEl>
                                        <p:attrNameLst>
                                          <p:attrName>style.visibility</p:attrName>
                                        </p:attrNameLst>
                                      </p:cBhvr>
                                      <p:to>
                                        <p:strVal val="visible"/>
                                      </p:to>
                                    </p:set>
                                    <p:animEffect transition="in" filter="blinds(horizontal)">
                                      <p:cBhvr>
                                        <p:cTn id="41" dur="500"/>
                                        <p:tgtEl>
                                          <p:spTgt spid="471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2"/>
          <p:cNvSpPr>
            <a:spLocks noGrp="1" noChangeArrowheads="1"/>
          </p:cNvSpPr>
          <p:nvPr>
            <p:ph type="title"/>
          </p:nvPr>
        </p:nvSpPr>
        <p:spPr>
          <a:xfrm>
            <a:off x="228600" y="152400"/>
            <a:ext cx="8839200" cy="1143000"/>
          </a:xfrm>
        </p:spPr>
        <p:txBody>
          <a:bodyPr/>
          <a:lstStyle/>
          <a:p>
            <a:pPr eaLnBrk="1" hangingPunct="1"/>
            <a:r>
              <a:rPr lang="en-US"/>
              <a:t>Piloting the Design</a:t>
            </a:r>
          </a:p>
        </p:txBody>
      </p:sp>
      <p:sp>
        <p:nvSpPr>
          <p:cNvPr id="98307" name="Rectangle 3"/>
          <p:cNvSpPr>
            <a:spLocks noGrp="1" noChangeArrowheads="1"/>
          </p:cNvSpPr>
          <p:nvPr>
            <p:ph idx="1"/>
          </p:nvPr>
        </p:nvSpPr>
        <p:spPr>
          <a:xfrm>
            <a:off x="304800" y="1371600"/>
            <a:ext cx="8229600" cy="4525963"/>
          </a:xfrm>
        </p:spPr>
        <p:txBody>
          <a:bodyPr/>
          <a:lstStyle/>
          <a:p>
            <a:pPr eaLnBrk="1" hangingPunct="1"/>
            <a:r>
              <a:rPr lang="en-US" sz="2400" dirty="0"/>
              <a:t>Getting subjects</a:t>
            </a:r>
          </a:p>
          <a:p>
            <a:pPr lvl="1" eaLnBrk="1" hangingPunct="1"/>
            <a:r>
              <a:rPr lang="en-US" sz="2400" dirty="0"/>
              <a:t>Convenience sampling</a:t>
            </a:r>
            <a:endParaRPr lang="en-US" sz="2400" dirty="0" smtClean="0"/>
          </a:p>
          <a:p>
            <a:pPr lvl="1" eaLnBrk="1" hangingPunct="1"/>
            <a:r>
              <a:rPr lang="en-US" sz="2400" dirty="0" smtClean="0"/>
              <a:t>Cells and Power</a:t>
            </a:r>
          </a:p>
          <a:p>
            <a:pPr eaLnBrk="1" hangingPunct="1"/>
            <a:r>
              <a:rPr lang="en-US" sz="2400" dirty="0"/>
              <a:t>Collect data</a:t>
            </a:r>
          </a:p>
          <a:p>
            <a:pPr eaLnBrk="1" hangingPunct="1"/>
            <a:r>
              <a:rPr lang="en-US" sz="2400" dirty="0"/>
              <a:t>Check task wording</a:t>
            </a:r>
          </a:p>
          <a:p>
            <a:pPr eaLnBrk="1" hangingPunct="1"/>
            <a:r>
              <a:rPr lang="en-US" sz="2400" dirty="0"/>
              <a:t>Check timing</a:t>
            </a:r>
          </a:p>
        </p:txBody>
      </p:sp>
      <p:sp>
        <p:nvSpPr>
          <p:cNvPr id="4" name="Footer Placeholder 3"/>
          <p:cNvSpPr>
            <a:spLocks noGrp="1"/>
          </p:cNvSpPr>
          <p:nvPr>
            <p:ph type="ftr" sz="quarter" idx="10"/>
          </p:nvPr>
        </p:nvSpPr>
        <p:spPr/>
        <p:txBody>
          <a:bodyPr/>
          <a:lstStyle/>
          <a:p>
            <a:pPr>
              <a:defRPr/>
            </a:pPr>
            <a:r>
              <a:rPr lang="en-US"/>
              <a:t>User-Centered Design </a:t>
            </a:r>
            <a:r>
              <a:rPr lang="en-US">
                <a:sym typeface="Symbol" pitchFamily="18" charset="2"/>
              </a:rPr>
              <a:t> </a:t>
            </a:r>
            <a:r>
              <a:rPr lang="en-US" i="1"/>
              <a:t>www.user-centereddesign.com</a:t>
            </a:r>
          </a:p>
        </p:txBody>
      </p:sp>
      <p:sp>
        <p:nvSpPr>
          <p:cNvPr id="5" name="Slide Number Placeholder 4"/>
          <p:cNvSpPr>
            <a:spLocks noGrp="1"/>
          </p:cNvSpPr>
          <p:nvPr>
            <p:ph type="sldNum" sz="quarter" idx="11"/>
          </p:nvPr>
        </p:nvSpPr>
        <p:spPr/>
        <p:txBody>
          <a:bodyPr/>
          <a:lstStyle/>
          <a:p>
            <a:fld id="{4B0B0E1F-3386-4E49-96EB-995D7F420460}" type="slidenum">
              <a:rPr lang="en-US"/>
              <a:pPr/>
              <a:t>118</a:t>
            </a:fld>
            <a:endParaRPr lang="en-US"/>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blinds(horizontal)">
                                      <p:cBhvr>
                                        <p:cTn id="7" dur="500"/>
                                        <p:tgtEl>
                                          <p:spTgt spid="98307">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8307">
                                            <p:txEl>
                                              <p:pRg st="1" end="1"/>
                                            </p:txEl>
                                          </p:spTgt>
                                        </p:tgtEl>
                                        <p:attrNameLst>
                                          <p:attrName>style.visibility</p:attrName>
                                        </p:attrNameLst>
                                      </p:cBhvr>
                                      <p:to>
                                        <p:strVal val="visible"/>
                                      </p:to>
                                    </p:set>
                                    <p:animEffect transition="in" filter="blinds(horizontal)">
                                      <p:cBhvr>
                                        <p:cTn id="10" dur="500"/>
                                        <p:tgtEl>
                                          <p:spTgt spid="98307">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8307">
                                            <p:txEl>
                                              <p:pRg st="2" end="2"/>
                                            </p:txEl>
                                          </p:spTgt>
                                        </p:tgtEl>
                                        <p:attrNameLst>
                                          <p:attrName>style.visibility</p:attrName>
                                        </p:attrNameLst>
                                      </p:cBhvr>
                                      <p:to>
                                        <p:strVal val="visible"/>
                                      </p:to>
                                    </p:set>
                                    <p:animEffect transition="in" filter="blinds(horizontal)">
                                      <p:cBhvr>
                                        <p:cTn id="13" dur="500"/>
                                        <p:tgtEl>
                                          <p:spTgt spid="9830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8307">
                                            <p:txEl>
                                              <p:pRg st="3" end="3"/>
                                            </p:txEl>
                                          </p:spTgt>
                                        </p:tgtEl>
                                        <p:attrNameLst>
                                          <p:attrName>style.visibility</p:attrName>
                                        </p:attrNameLst>
                                      </p:cBhvr>
                                      <p:to>
                                        <p:strVal val="visible"/>
                                      </p:to>
                                    </p:set>
                                    <p:animEffect transition="in" filter="blinds(horizontal)">
                                      <p:cBhvr>
                                        <p:cTn id="18" dur="500"/>
                                        <p:tgtEl>
                                          <p:spTgt spid="9830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8307">
                                            <p:txEl>
                                              <p:pRg st="4" end="4"/>
                                            </p:txEl>
                                          </p:spTgt>
                                        </p:tgtEl>
                                        <p:attrNameLst>
                                          <p:attrName>style.visibility</p:attrName>
                                        </p:attrNameLst>
                                      </p:cBhvr>
                                      <p:to>
                                        <p:strVal val="visible"/>
                                      </p:to>
                                    </p:set>
                                    <p:animEffect transition="in" filter="blinds(horizontal)">
                                      <p:cBhvr>
                                        <p:cTn id="23" dur="500"/>
                                        <p:tgtEl>
                                          <p:spTgt spid="9830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98307">
                                            <p:txEl>
                                              <p:pRg st="5" end="5"/>
                                            </p:txEl>
                                          </p:spTgt>
                                        </p:tgtEl>
                                        <p:attrNameLst>
                                          <p:attrName>style.visibility</p:attrName>
                                        </p:attrNameLst>
                                      </p:cBhvr>
                                      <p:to>
                                        <p:strVal val="visible"/>
                                      </p:to>
                                    </p:set>
                                    <p:animEffect transition="in" filter="blinds(horizontal)">
                                      <p:cBhvr>
                                        <p:cTn id="28" dur="500"/>
                                        <p:tgtEl>
                                          <p:spTgt spid="983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a:t>Facilitating</a:t>
            </a:r>
          </a:p>
        </p:txBody>
      </p:sp>
      <p:sp>
        <p:nvSpPr>
          <p:cNvPr id="78851" name="Content Placeholder 2"/>
          <p:cNvSpPr>
            <a:spLocks noGrp="1"/>
          </p:cNvSpPr>
          <p:nvPr>
            <p:ph idx="1"/>
          </p:nvPr>
        </p:nvSpPr>
        <p:spPr>
          <a:xfrm>
            <a:off x="304800" y="1295400"/>
            <a:ext cx="8229600" cy="4525963"/>
          </a:xfrm>
        </p:spPr>
        <p:txBody>
          <a:bodyPr/>
          <a:lstStyle/>
          <a:p>
            <a:r>
              <a:rPr lang="en-US" sz="2400" dirty="0" err="1"/>
              <a:t>Rogerian</a:t>
            </a:r>
            <a:r>
              <a:rPr lang="en-US" sz="2400" dirty="0"/>
              <a:t> principles apply</a:t>
            </a:r>
          </a:p>
          <a:p>
            <a:pPr lvl="1"/>
            <a:r>
              <a:rPr lang="en-US" sz="2400" dirty="0"/>
              <a:t>Unconditional Positive Regard</a:t>
            </a:r>
          </a:p>
          <a:p>
            <a:pPr lvl="1"/>
            <a:r>
              <a:rPr lang="en-US" sz="2400" dirty="0"/>
              <a:t>Empathy</a:t>
            </a:r>
          </a:p>
          <a:p>
            <a:pPr lvl="1"/>
            <a:r>
              <a:rPr lang="en-US" sz="2400" dirty="0"/>
              <a:t>Congruence</a:t>
            </a:r>
          </a:p>
          <a:p>
            <a:r>
              <a:rPr lang="en-US" sz="2400" dirty="0" err="1"/>
              <a:t>Rogerian</a:t>
            </a:r>
            <a:r>
              <a:rPr lang="en-US" sz="2400" dirty="0"/>
              <a:t> techniques are used</a:t>
            </a:r>
          </a:p>
          <a:p>
            <a:pPr lvl="1"/>
            <a:r>
              <a:rPr lang="en-US" sz="2400" dirty="0"/>
              <a:t>Minimal encouragers</a:t>
            </a:r>
          </a:p>
          <a:p>
            <a:pPr lvl="1"/>
            <a:r>
              <a:rPr lang="en-US" sz="2400" dirty="0"/>
              <a:t>Reflections</a:t>
            </a:r>
          </a:p>
          <a:p>
            <a:pPr lvl="1"/>
            <a:r>
              <a:rPr lang="en-US" sz="2400" dirty="0"/>
              <a:t>Summarization</a:t>
            </a:r>
          </a:p>
          <a:p>
            <a:pPr lvl="1"/>
            <a:r>
              <a:rPr lang="en-US" sz="2400" dirty="0"/>
              <a:t>Open ended questions</a:t>
            </a:r>
          </a:p>
          <a:p>
            <a:r>
              <a:rPr lang="en-US" sz="2400" dirty="0"/>
              <a:t>Objectiveness</a:t>
            </a:r>
          </a:p>
          <a:p>
            <a:pPr lvl="1"/>
            <a:endParaRPr lang="en-US" sz="2400" dirty="0"/>
          </a:p>
          <a:p>
            <a:pPr lvl="1"/>
            <a:endParaRPr lang="en-US" sz="2400" dirty="0"/>
          </a:p>
          <a:p>
            <a:pPr lvl="1"/>
            <a:endParaRPr lang="en-US" sz="2400" dirty="0"/>
          </a:p>
          <a:p>
            <a:pPr lvl="1"/>
            <a:endParaRPr lang="en-US" sz="2400" dirty="0"/>
          </a:p>
        </p:txBody>
      </p:sp>
      <p:sp>
        <p:nvSpPr>
          <p:cNvPr id="4" name="Footer Placeholder 3"/>
          <p:cNvSpPr>
            <a:spLocks noGrp="1"/>
          </p:cNvSpPr>
          <p:nvPr>
            <p:ph type="ftr" sz="quarter" idx="10"/>
          </p:nvPr>
        </p:nvSpPr>
        <p:spPr/>
        <p:txBody>
          <a:bodyPr/>
          <a:lstStyle/>
          <a:p>
            <a:pPr>
              <a:defRPr/>
            </a:pPr>
            <a:r>
              <a:rPr lang="en-US" smtClean="0"/>
              <a:t>User-Centered Design </a:t>
            </a:r>
            <a:r>
              <a:rPr lang="en-US" smtClean="0">
                <a:sym typeface="Symbol" pitchFamily="18" charset="2"/>
              </a:rPr>
              <a:t> </a:t>
            </a:r>
            <a:r>
              <a:rPr lang="en-US" i="1" smtClean="0"/>
              <a:t>www.user-centereddesign.com</a:t>
            </a:r>
            <a:endParaRPr lang="en-US" i="1"/>
          </a:p>
        </p:txBody>
      </p:sp>
      <p:sp>
        <p:nvSpPr>
          <p:cNvPr id="5" name="Slide Number Placeholder 4"/>
          <p:cNvSpPr>
            <a:spLocks noGrp="1"/>
          </p:cNvSpPr>
          <p:nvPr>
            <p:ph type="sldNum" sz="quarter" idx="11"/>
          </p:nvPr>
        </p:nvSpPr>
        <p:spPr>
          <a:xfrm>
            <a:off x="381000" y="6307138"/>
            <a:ext cx="762000" cy="398462"/>
          </a:xfrm>
        </p:spPr>
        <p:txBody>
          <a:bodyPr/>
          <a:lstStyle/>
          <a:p>
            <a:fld id="{6BDA73DC-173D-C141-A251-E2CE6FD82130}" type="slidenum">
              <a:rPr lang="en-US"/>
              <a:pPr/>
              <a:t>119</a:t>
            </a:fld>
            <a:endParaRPr lang="en-US" dirty="0"/>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8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885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885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885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885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885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885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8851">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88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ctrTitle"/>
          </p:nvPr>
        </p:nvSpPr>
        <p:spPr>
          <a:xfrm>
            <a:off x="228600" y="2590800"/>
            <a:ext cx="8686800" cy="1143000"/>
          </a:xfrm>
        </p:spPr>
        <p:txBody>
          <a:bodyPr/>
          <a:lstStyle/>
          <a:p>
            <a:pPr eaLnBrk="1" hangingPunct="1"/>
            <a:r>
              <a:rPr lang="en-US" sz="6000" dirty="0"/>
              <a:t>Non-User Based Testing</a:t>
            </a:r>
          </a:p>
        </p:txBody>
      </p:sp>
      <p:sp>
        <p:nvSpPr>
          <p:cNvPr id="3" name="Rectangle 4"/>
          <p:cNvSpPr>
            <a:spLocks noGrp="1" noChangeArrowheads="1"/>
          </p:cNvSpPr>
          <p:nvPr>
            <p:ph type="ftr" sz="quarter" idx="3"/>
          </p:nvPr>
        </p:nvSpPr>
        <p:spPr/>
        <p:txBody>
          <a:bodyPr/>
          <a:lstStyle/>
          <a:p>
            <a:pPr>
              <a:defRPr/>
            </a:pPr>
            <a:r>
              <a:rPr lang="en-US"/>
              <a:t>User-Centered Design </a:t>
            </a:r>
            <a:r>
              <a:rPr lang="en-US">
                <a:sym typeface="Symbol" pitchFamily="18" charset="2"/>
              </a:rPr>
              <a:t> </a:t>
            </a:r>
            <a:r>
              <a:rPr lang="en-US" i="1"/>
              <a:t>www.user-centereddesign.com</a:t>
            </a:r>
          </a:p>
        </p:txBody>
      </p:sp>
      <p:sp>
        <p:nvSpPr>
          <p:cNvPr id="4" name="Slide Number Placeholder 4"/>
          <p:cNvSpPr txBox="1">
            <a:spLocks/>
          </p:cNvSpPr>
          <p:nvPr/>
        </p:nvSpPr>
        <p:spPr bwMode="auto">
          <a:xfrm>
            <a:off x="381000" y="6307138"/>
            <a:ext cx="762000" cy="3984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fld id="{6BDA73DC-173D-C141-A251-E2CE6FD82130}" type="slidenum">
              <a:rPr kumimoji="0" lang="en-US" sz="1400" b="1" i="0" u="none" strike="noStrike" kern="1200" cap="none" spc="0" normalizeH="0" baseline="0" noProof="0" smtClean="0">
                <a:ln>
                  <a:noFill/>
                </a:ln>
                <a:solidFill>
                  <a:schemeClr val="bg1"/>
                </a:solidFill>
                <a:effectLst/>
                <a:uLnTx/>
                <a:uFillTx/>
                <a:latin typeface="+mj-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en-US" sz="1400" b="1" i="0" u="none" strike="noStrike" kern="1200" cap="none" spc="0" normalizeH="0" baseline="0" noProof="0" dirty="0">
              <a:ln>
                <a:noFill/>
              </a:ln>
              <a:solidFill>
                <a:schemeClr val="bg1"/>
              </a:solidFill>
              <a:effectLst/>
              <a:uLnTx/>
              <a:uFillTx/>
              <a:latin typeface="+mj-lt"/>
              <a:ea typeface="+mn-ea"/>
              <a:cs typeface="+mn-cs"/>
            </a:endParaRPr>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2"/>
          <p:cNvSpPr>
            <a:spLocks noGrp="1" noChangeArrowheads="1"/>
          </p:cNvSpPr>
          <p:nvPr>
            <p:ph type="title"/>
          </p:nvPr>
        </p:nvSpPr>
        <p:spPr>
          <a:xfrm>
            <a:off x="152400" y="228600"/>
            <a:ext cx="8991600" cy="1143000"/>
          </a:xfrm>
        </p:spPr>
        <p:txBody>
          <a:bodyPr/>
          <a:lstStyle/>
          <a:p>
            <a:pPr eaLnBrk="1" hangingPunct="1"/>
            <a:r>
              <a:rPr lang="en-US" sz="3000" dirty="0"/>
              <a:t>Collecting </a:t>
            </a:r>
            <a:r>
              <a:rPr lang="en-US" sz="3000" dirty="0" smtClean="0"/>
              <a:t>Data</a:t>
            </a:r>
            <a:endParaRPr lang="en-US" sz="3000" dirty="0"/>
          </a:p>
        </p:txBody>
      </p:sp>
      <p:sp>
        <p:nvSpPr>
          <p:cNvPr id="51203" name="Rectangle 3"/>
          <p:cNvSpPr>
            <a:spLocks noGrp="1" noChangeArrowheads="1"/>
          </p:cNvSpPr>
          <p:nvPr>
            <p:ph idx="1"/>
          </p:nvPr>
        </p:nvSpPr>
        <p:spPr>
          <a:xfrm>
            <a:off x="304800" y="1295400"/>
            <a:ext cx="8686800" cy="4800600"/>
          </a:xfrm>
        </p:spPr>
        <p:txBody>
          <a:bodyPr/>
          <a:lstStyle/>
          <a:p>
            <a:pPr eaLnBrk="1" hangingPunct="1">
              <a:lnSpc>
                <a:spcPct val="90000"/>
              </a:lnSpc>
            </a:pPr>
            <a:r>
              <a:rPr lang="en-US" sz="2400" dirty="0"/>
              <a:t>Collecting data</a:t>
            </a:r>
          </a:p>
          <a:p>
            <a:pPr lvl="1" eaLnBrk="1" hangingPunct="1">
              <a:lnSpc>
                <a:spcPct val="90000"/>
              </a:lnSpc>
            </a:pPr>
            <a:r>
              <a:rPr lang="en-US" sz="2400" dirty="0" smtClean="0"/>
              <a:t>The data </a:t>
            </a:r>
            <a:r>
              <a:rPr lang="en-US" sz="2400" dirty="0"/>
              <a:t>is NOT in the interface, the data is in the user</a:t>
            </a:r>
            <a:r>
              <a:rPr lang="en-US" sz="2400" dirty="0" smtClean="0"/>
              <a:t>!</a:t>
            </a:r>
          </a:p>
          <a:p>
            <a:pPr lvl="1" eaLnBrk="1" hangingPunct="1">
              <a:lnSpc>
                <a:spcPct val="90000"/>
              </a:lnSpc>
            </a:pPr>
            <a:r>
              <a:rPr lang="en-US" sz="2400" dirty="0" smtClean="0"/>
              <a:t>Remote testing? </a:t>
            </a:r>
          </a:p>
          <a:p>
            <a:pPr eaLnBrk="1" hangingPunct="1">
              <a:lnSpc>
                <a:spcPct val="90000"/>
              </a:lnSpc>
            </a:pPr>
            <a:r>
              <a:rPr lang="en-US" sz="2400" dirty="0"/>
              <a:t>Collecting observed data</a:t>
            </a:r>
          </a:p>
          <a:p>
            <a:pPr lvl="1" eaLnBrk="1" hangingPunct="1">
              <a:lnSpc>
                <a:spcPct val="90000"/>
              </a:lnSpc>
            </a:pPr>
            <a:r>
              <a:rPr lang="en-US" sz="2400" dirty="0"/>
              <a:t>Behavior</a:t>
            </a:r>
          </a:p>
          <a:p>
            <a:pPr lvl="1" eaLnBrk="1" hangingPunct="1">
              <a:lnSpc>
                <a:spcPct val="90000"/>
              </a:lnSpc>
            </a:pPr>
            <a:r>
              <a:rPr lang="en-US" sz="2400" dirty="0"/>
              <a:t>Reactions</a:t>
            </a:r>
          </a:p>
          <a:p>
            <a:pPr eaLnBrk="1" hangingPunct="1">
              <a:lnSpc>
                <a:spcPct val="90000"/>
              </a:lnSpc>
            </a:pPr>
            <a:r>
              <a:rPr lang="en-US" sz="2400" dirty="0"/>
              <a:t>Collecting participant comments</a:t>
            </a:r>
          </a:p>
          <a:p>
            <a:pPr eaLnBrk="1" hangingPunct="1">
              <a:lnSpc>
                <a:spcPct val="90000"/>
              </a:lnSpc>
            </a:pPr>
            <a:r>
              <a:rPr lang="en-US" sz="2400" dirty="0"/>
              <a:t>Collecting subjective data</a:t>
            </a:r>
          </a:p>
          <a:p>
            <a:pPr lvl="1" eaLnBrk="1" hangingPunct="1">
              <a:lnSpc>
                <a:spcPct val="90000"/>
              </a:lnSpc>
            </a:pPr>
            <a:r>
              <a:rPr lang="en-US" sz="2400" dirty="0"/>
              <a:t>Pre-test data</a:t>
            </a:r>
          </a:p>
          <a:p>
            <a:pPr lvl="1" eaLnBrk="1" hangingPunct="1">
              <a:lnSpc>
                <a:spcPct val="90000"/>
              </a:lnSpc>
            </a:pPr>
            <a:r>
              <a:rPr lang="en-US" sz="2400" dirty="0" smtClean="0"/>
              <a:t>Post-scenario </a:t>
            </a:r>
            <a:r>
              <a:rPr lang="en-US" sz="2400" dirty="0"/>
              <a:t>data</a:t>
            </a:r>
          </a:p>
          <a:p>
            <a:pPr lvl="1" eaLnBrk="1" hangingPunct="1">
              <a:lnSpc>
                <a:spcPct val="90000"/>
              </a:lnSpc>
            </a:pPr>
            <a:r>
              <a:rPr lang="en-US" sz="2400" dirty="0" smtClean="0"/>
              <a:t>Post-test </a:t>
            </a:r>
            <a:r>
              <a:rPr lang="en-US" sz="2400" dirty="0"/>
              <a:t>data</a:t>
            </a:r>
          </a:p>
        </p:txBody>
      </p:sp>
      <p:sp>
        <p:nvSpPr>
          <p:cNvPr id="4" name="Footer Placeholder 3"/>
          <p:cNvSpPr>
            <a:spLocks noGrp="1"/>
          </p:cNvSpPr>
          <p:nvPr>
            <p:ph type="ftr" sz="quarter" idx="10"/>
          </p:nvPr>
        </p:nvSpPr>
        <p:spPr/>
        <p:txBody>
          <a:bodyPr/>
          <a:lstStyle/>
          <a:p>
            <a:pPr>
              <a:defRPr/>
            </a:pPr>
            <a:r>
              <a:rPr lang="en-US"/>
              <a:t>User-Centered Design </a:t>
            </a:r>
            <a:r>
              <a:rPr lang="en-US">
                <a:sym typeface="Symbol" pitchFamily="18" charset="2"/>
              </a:rPr>
              <a:t> </a:t>
            </a:r>
            <a:r>
              <a:rPr lang="en-US" i="1"/>
              <a:t>www.user-centereddesign.com</a:t>
            </a:r>
          </a:p>
        </p:txBody>
      </p:sp>
      <p:sp>
        <p:nvSpPr>
          <p:cNvPr id="5" name="Slide Number Placeholder 4"/>
          <p:cNvSpPr>
            <a:spLocks noGrp="1"/>
          </p:cNvSpPr>
          <p:nvPr>
            <p:ph type="sldNum" sz="quarter" idx="11"/>
          </p:nvPr>
        </p:nvSpPr>
        <p:spPr/>
        <p:txBody>
          <a:bodyPr/>
          <a:lstStyle/>
          <a:p>
            <a:fld id="{61ADB285-A8DE-5144-8C7C-E4E1E4C61869}" type="slidenum">
              <a:rPr lang="en-US"/>
              <a:pPr/>
              <a:t>120</a:t>
            </a:fld>
            <a:endParaRPr lang="en-US"/>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blinds(horizontal)">
                                      <p:cBhvr>
                                        <p:cTn id="7" dur="500"/>
                                        <p:tgtEl>
                                          <p:spTgt spid="5120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1203">
                                            <p:txEl>
                                              <p:pRg st="1" end="1"/>
                                            </p:txEl>
                                          </p:spTgt>
                                        </p:tgtEl>
                                        <p:attrNameLst>
                                          <p:attrName>style.visibility</p:attrName>
                                        </p:attrNameLst>
                                      </p:cBhvr>
                                      <p:to>
                                        <p:strVal val="visible"/>
                                      </p:to>
                                    </p:set>
                                    <p:animEffect transition="in" filter="blinds(horizontal)">
                                      <p:cBhvr>
                                        <p:cTn id="10" dur="500"/>
                                        <p:tgtEl>
                                          <p:spTgt spid="5120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1203">
                                            <p:txEl>
                                              <p:pRg st="2" end="2"/>
                                            </p:txEl>
                                          </p:spTgt>
                                        </p:tgtEl>
                                        <p:attrNameLst>
                                          <p:attrName>style.visibility</p:attrName>
                                        </p:attrNameLst>
                                      </p:cBhvr>
                                      <p:to>
                                        <p:strVal val="visible"/>
                                      </p:to>
                                    </p:set>
                                    <p:animEffect transition="in" filter="blinds(horizontal)">
                                      <p:cBhvr>
                                        <p:cTn id="13" dur="500"/>
                                        <p:tgtEl>
                                          <p:spTgt spid="5120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1203">
                                            <p:txEl>
                                              <p:pRg st="3" end="3"/>
                                            </p:txEl>
                                          </p:spTgt>
                                        </p:tgtEl>
                                        <p:attrNameLst>
                                          <p:attrName>style.visibility</p:attrName>
                                        </p:attrNameLst>
                                      </p:cBhvr>
                                      <p:to>
                                        <p:strVal val="visible"/>
                                      </p:to>
                                    </p:set>
                                    <p:animEffect transition="in" filter="blinds(horizontal)">
                                      <p:cBhvr>
                                        <p:cTn id="18" dur="500"/>
                                        <p:tgtEl>
                                          <p:spTgt spid="51203">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51203">
                                            <p:txEl>
                                              <p:pRg st="4" end="4"/>
                                            </p:txEl>
                                          </p:spTgt>
                                        </p:tgtEl>
                                        <p:attrNameLst>
                                          <p:attrName>style.visibility</p:attrName>
                                        </p:attrNameLst>
                                      </p:cBhvr>
                                      <p:to>
                                        <p:strVal val="visible"/>
                                      </p:to>
                                    </p:set>
                                    <p:animEffect transition="in" filter="blinds(horizontal)">
                                      <p:cBhvr>
                                        <p:cTn id="21" dur="500"/>
                                        <p:tgtEl>
                                          <p:spTgt spid="51203">
                                            <p:txEl>
                                              <p:pRg st="4" end="4"/>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51203">
                                            <p:txEl>
                                              <p:pRg st="5" end="5"/>
                                            </p:txEl>
                                          </p:spTgt>
                                        </p:tgtEl>
                                        <p:attrNameLst>
                                          <p:attrName>style.visibility</p:attrName>
                                        </p:attrNameLst>
                                      </p:cBhvr>
                                      <p:to>
                                        <p:strVal val="visible"/>
                                      </p:to>
                                    </p:set>
                                    <p:animEffect transition="in" filter="blinds(horizontal)">
                                      <p:cBhvr>
                                        <p:cTn id="24" dur="500"/>
                                        <p:tgtEl>
                                          <p:spTgt spid="5120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51203">
                                            <p:txEl>
                                              <p:pRg st="6" end="6"/>
                                            </p:txEl>
                                          </p:spTgt>
                                        </p:tgtEl>
                                        <p:attrNameLst>
                                          <p:attrName>style.visibility</p:attrName>
                                        </p:attrNameLst>
                                      </p:cBhvr>
                                      <p:to>
                                        <p:strVal val="visible"/>
                                      </p:to>
                                    </p:set>
                                    <p:animEffect transition="in" filter="blinds(horizontal)">
                                      <p:cBhvr>
                                        <p:cTn id="29" dur="500"/>
                                        <p:tgtEl>
                                          <p:spTgt spid="5120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51203">
                                            <p:txEl>
                                              <p:pRg st="7" end="7"/>
                                            </p:txEl>
                                          </p:spTgt>
                                        </p:tgtEl>
                                        <p:attrNameLst>
                                          <p:attrName>style.visibility</p:attrName>
                                        </p:attrNameLst>
                                      </p:cBhvr>
                                      <p:to>
                                        <p:strVal val="visible"/>
                                      </p:to>
                                    </p:set>
                                    <p:animEffect transition="in" filter="blinds(horizontal)">
                                      <p:cBhvr>
                                        <p:cTn id="34" dur="500"/>
                                        <p:tgtEl>
                                          <p:spTgt spid="51203">
                                            <p:txEl>
                                              <p:pRg st="7" end="7"/>
                                            </p:tx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51203">
                                            <p:txEl>
                                              <p:pRg st="8" end="8"/>
                                            </p:txEl>
                                          </p:spTgt>
                                        </p:tgtEl>
                                        <p:attrNameLst>
                                          <p:attrName>style.visibility</p:attrName>
                                        </p:attrNameLst>
                                      </p:cBhvr>
                                      <p:to>
                                        <p:strVal val="visible"/>
                                      </p:to>
                                    </p:set>
                                    <p:animEffect transition="in" filter="blinds(horizontal)">
                                      <p:cBhvr>
                                        <p:cTn id="37" dur="500"/>
                                        <p:tgtEl>
                                          <p:spTgt spid="51203">
                                            <p:txEl>
                                              <p:pRg st="8" end="8"/>
                                            </p:txEl>
                                          </p:spTgt>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51203">
                                            <p:txEl>
                                              <p:pRg st="9" end="9"/>
                                            </p:txEl>
                                          </p:spTgt>
                                        </p:tgtEl>
                                        <p:attrNameLst>
                                          <p:attrName>style.visibility</p:attrName>
                                        </p:attrNameLst>
                                      </p:cBhvr>
                                      <p:to>
                                        <p:strVal val="visible"/>
                                      </p:to>
                                    </p:set>
                                    <p:animEffect transition="in" filter="blinds(horizontal)">
                                      <p:cBhvr>
                                        <p:cTn id="40" dur="500"/>
                                        <p:tgtEl>
                                          <p:spTgt spid="51203">
                                            <p:txEl>
                                              <p:pRg st="9" end="9"/>
                                            </p:txEl>
                                          </p:spTgt>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51203">
                                            <p:txEl>
                                              <p:pRg st="10" end="10"/>
                                            </p:txEl>
                                          </p:spTgt>
                                        </p:tgtEl>
                                        <p:attrNameLst>
                                          <p:attrName>style.visibility</p:attrName>
                                        </p:attrNameLst>
                                      </p:cBhvr>
                                      <p:to>
                                        <p:strVal val="visible"/>
                                      </p:to>
                                    </p:set>
                                    <p:animEffect transition="in" filter="blinds(horizontal)">
                                      <p:cBhvr>
                                        <p:cTn id="43" dur="500"/>
                                        <p:tgtEl>
                                          <p:spTgt spid="5120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533400" y="2895600"/>
            <a:ext cx="7772400" cy="1146175"/>
          </a:xfrm>
        </p:spPr>
        <p:txBody>
          <a:bodyPr/>
          <a:lstStyle/>
          <a:p>
            <a:pPr eaLnBrk="1" hangingPunct="1"/>
            <a:r>
              <a:rPr lang="en-US" dirty="0"/>
              <a:t>Reporting</a:t>
            </a:r>
            <a:r>
              <a:rPr lang="en-US" dirty="0" smtClean="0"/>
              <a:t> Results</a:t>
            </a:r>
            <a:endParaRPr lang="en-US" dirty="0"/>
          </a:p>
        </p:txBody>
      </p:sp>
      <p:sp>
        <p:nvSpPr>
          <p:cNvPr id="4" name="Footer Placeholder 3"/>
          <p:cNvSpPr>
            <a:spLocks noGrp="1"/>
          </p:cNvSpPr>
          <p:nvPr>
            <p:ph type="ftr" sz="quarter" idx="3"/>
          </p:nvPr>
        </p:nvSpPr>
        <p:spPr/>
        <p:txBody>
          <a:bodyPr/>
          <a:lstStyle/>
          <a:p>
            <a:pPr>
              <a:defRPr/>
            </a:pPr>
            <a:r>
              <a:rPr lang="en-US"/>
              <a:t>User-Centered Design </a:t>
            </a:r>
            <a:r>
              <a:rPr lang="en-US">
                <a:sym typeface="Symbol" pitchFamily="18" charset="2"/>
              </a:rPr>
              <a:t> </a:t>
            </a:r>
            <a:r>
              <a:rPr lang="en-US" i="1"/>
              <a:t>www.user-centereddesign.com</a:t>
            </a:r>
          </a:p>
        </p:txBody>
      </p:sp>
      <p:sp>
        <p:nvSpPr>
          <p:cNvPr id="7" name="Slide Number Placeholder 4"/>
          <p:cNvSpPr txBox="1">
            <a:spLocks/>
          </p:cNvSpPr>
          <p:nvPr/>
        </p:nvSpPr>
        <p:spPr bwMode="auto">
          <a:xfrm>
            <a:off x="381000" y="6307138"/>
            <a:ext cx="762000" cy="3984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fld id="{6BDA73DC-173D-C141-A251-E2CE6FD82130}" type="slidenum">
              <a:rPr kumimoji="0" lang="en-US" sz="1400" b="1" i="0" u="none" strike="noStrike" kern="1200" cap="none" spc="0" normalizeH="0" baseline="0" noProof="0" smtClean="0">
                <a:ln>
                  <a:noFill/>
                </a:ln>
                <a:solidFill>
                  <a:schemeClr val="bg1"/>
                </a:solidFill>
                <a:effectLst/>
                <a:uLnTx/>
                <a:uFillTx/>
                <a:latin typeface="+mj-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121</a:t>
            </a:fld>
            <a:endParaRPr kumimoji="0" lang="en-US" sz="1400" b="1" i="0" u="none" strike="noStrike" kern="1200" cap="none" spc="0" normalizeH="0" baseline="0" noProof="0" dirty="0">
              <a:ln>
                <a:noFill/>
              </a:ln>
              <a:solidFill>
                <a:schemeClr val="bg1"/>
              </a:solidFill>
              <a:effectLst/>
              <a:uLnTx/>
              <a:uFillTx/>
              <a:latin typeface="+mj-lt"/>
              <a:ea typeface="+mn-ea"/>
              <a:cs typeface="+mn-cs"/>
            </a:endParaRPr>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Grp="1" noChangeArrowheads="1"/>
          </p:cNvSpPr>
          <p:nvPr>
            <p:ph type="ftr" sz="quarter" idx="3"/>
          </p:nvPr>
        </p:nvSpPr>
        <p:spPr/>
        <p:txBody>
          <a:bodyPr/>
          <a:lstStyle/>
          <a:p>
            <a:pPr>
              <a:defRPr/>
            </a:pPr>
            <a:r>
              <a:rPr lang="en-US"/>
              <a:t>User-Centered Design </a:t>
            </a:r>
            <a:r>
              <a:rPr lang="en-US">
                <a:sym typeface="Symbol" pitchFamily="18" charset="2"/>
              </a:rPr>
              <a:t> </a:t>
            </a:r>
            <a:r>
              <a:rPr lang="en-US" i="1"/>
              <a:t>www.user-centereddesign.com</a:t>
            </a:r>
          </a:p>
        </p:txBody>
      </p:sp>
      <p:sp>
        <p:nvSpPr>
          <p:cNvPr id="5" name="Slide Number Placeholder 4"/>
          <p:cNvSpPr txBox="1">
            <a:spLocks/>
          </p:cNvSpPr>
          <p:nvPr/>
        </p:nvSpPr>
        <p:spPr bwMode="auto">
          <a:xfrm>
            <a:off x="381000" y="6307138"/>
            <a:ext cx="762000" cy="3984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fld id="{6BDA73DC-173D-C141-A251-E2CE6FD82130}" type="slidenum">
              <a:rPr kumimoji="0" lang="en-US" sz="1400" b="1" i="0" u="none" strike="noStrike" kern="1200" cap="none" spc="0" normalizeH="0" baseline="0" noProof="0" smtClean="0">
                <a:ln>
                  <a:noFill/>
                </a:ln>
                <a:solidFill>
                  <a:schemeClr val="bg1"/>
                </a:solidFill>
                <a:effectLst/>
                <a:uLnTx/>
                <a:uFillTx/>
                <a:latin typeface="+mj-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122</a:t>
            </a:fld>
            <a:endParaRPr kumimoji="0" lang="en-US" sz="1400" b="1" i="0" u="none" strike="noStrike" kern="1200" cap="none" spc="0" normalizeH="0" baseline="0" noProof="0" dirty="0">
              <a:ln>
                <a:noFill/>
              </a:ln>
              <a:solidFill>
                <a:schemeClr val="bg1"/>
              </a:solidFill>
              <a:effectLst/>
              <a:uLnTx/>
              <a:uFillTx/>
              <a:latin typeface="+mj-lt"/>
              <a:ea typeface="+mn-ea"/>
              <a:cs typeface="+mn-cs"/>
            </a:endParaRPr>
          </a:p>
        </p:txBody>
      </p:sp>
      <p:pic>
        <p:nvPicPr>
          <p:cNvPr id="2" name="Picture 1" descr="nessie.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28800" y="1066800"/>
            <a:ext cx="5105400" cy="5105400"/>
          </a:xfrm>
          <a:prstGeom prst="rect">
            <a:avLst/>
          </a:prstGeom>
        </p:spPr>
      </p:pic>
    </p:spTree>
    <p:extLst>
      <p:ext uri="{BB962C8B-B14F-4D97-AF65-F5344CB8AC3E}">
        <p14:creationId xmlns:p14="http://schemas.microsoft.com/office/powerpoint/2010/main" val="155667272"/>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1"/>
          <p:cNvSpPr txBox="1">
            <a:spLocks noChangeArrowheads="1"/>
          </p:cNvSpPr>
          <p:nvPr/>
        </p:nvSpPr>
        <p:spPr bwMode="auto">
          <a:xfrm>
            <a:off x="1676400" y="6305550"/>
            <a:ext cx="5029200" cy="476250"/>
          </a:xfrm>
          <a:prstGeom prst="rect">
            <a:avLst/>
          </a:prstGeom>
          <a:noFill/>
          <a:ln w="9525">
            <a:noFill/>
            <a:round/>
            <a:headEnd/>
            <a:tailEnd/>
          </a:ln>
        </p:spPr>
        <p:txBody>
          <a:bodyPr lIns="90000" tIns="46800" rIns="90000" bIns="46800">
            <a:prstTxWarp prst="textNoShape">
              <a:avLst/>
            </a:prstTxWarp>
          </a:bodyPr>
          <a:lstStyle/>
          <a:p>
            <a:pPr algn="ct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FFFFFF"/>
                </a:solidFill>
                <a:latin typeface="Century Gothic" charset="0"/>
              </a:rPr>
              <a:t>User-Centered Design </a:t>
            </a:r>
            <a:r>
              <a:rPr lang="en-GB" sz="1200">
                <a:solidFill>
                  <a:srgbClr val="FFFFFF"/>
                </a:solidFill>
                <a:latin typeface="Symbol" charset="2"/>
              </a:rPr>
              <a:t></a:t>
            </a:r>
            <a:r>
              <a:rPr lang="en-GB" sz="1200">
                <a:solidFill>
                  <a:srgbClr val="FFFFFF"/>
                </a:solidFill>
                <a:latin typeface="Century Gothic" charset="0"/>
              </a:rPr>
              <a:t> </a:t>
            </a:r>
            <a:r>
              <a:rPr lang="en-GB" sz="1200" i="1">
                <a:solidFill>
                  <a:srgbClr val="FFFFFF"/>
                </a:solidFill>
                <a:latin typeface="Century Gothic" charset="0"/>
              </a:rPr>
              <a:t>www.user-centereddesign.com</a:t>
            </a:r>
          </a:p>
        </p:txBody>
      </p:sp>
      <p:sp>
        <p:nvSpPr>
          <p:cNvPr id="98307" name="Text Box 2"/>
          <p:cNvSpPr txBox="1">
            <a:spLocks noChangeArrowheads="1"/>
          </p:cNvSpPr>
          <p:nvPr/>
        </p:nvSpPr>
        <p:spPr bwMode="auto">
          <a:xfrm>
            <a:off x="228600" y="152400"/>
            <a:ext cx="8763000" cy="1143000"/>
          </a:xfrm>
          <a:prstGeom prst="rect">
            <a:avLst/>
          </a:prstGeom>
          <a:noFill/>
          <a:ln w="9525">
            <a:noFill/>
            <a:round/>
            <a:headEnd/>
            <a:tailEnd/>
          </a:ln>
        </p:spPr>
        <p:txBody>
          <a:bodyPr>
            <a:prstTxWarp prst="textNoShape">
              <a:avLst/>
            </a:prstTxWarp>
          </a:bodyPr>
          <a:lstStyle/>
          <a:p>
            <a:pP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a:solidFill>
                  <a:srgbClr val="FFFFFF"/>
                </a:solidFill>
                <a:latin typeface="Century Gothic" charset="0"/>
              </a:rPr>
              <a:t>Efficiency Data – Time on Task</a:t>
            </a:r>
          </a:p>
        </p:txBody>
      </p:sp>
      <p:sp>
        <p:nvSpPr>
          <p:cNvPr id="98308" name="Text Box 3"/>
          <p:cNvSpPr txBox="1">
            <a:spLocks noChangeArrowheads="1"/>
          </p:cNvSpPr>
          <p:nvPr/>
        </p:nvSpPr>
        <p:spPr bwMode="auto">
          <a:xfrm>
            <a:off x="152400" y="1295400"/>
            <a:ext cx="8686800" cy="4979988"/>
          </a:xfrm>
          <a:prstGeom prst="rect">
            <a:avLst/>
          </a:prstGeom>
          <a:noFill/>
          <a:ln w="9525">
            <a:noFill/>
            <a:round/>
            <a:headEnd/>
            <a:tailEnd/>
          </a:ln>
        </p:spPr>
        <p:txBody>
          <a:bodyPr>
            <a:prstTxWarp prst="textNoShape">
              <a:avLst/>
            </a:prstTxWarp>
          </a:bodyPr>
          <a:lstStyle/>
          <a:p>
            <a:pPr marL="341313" indent="-341313">
              <a:lnSpc>
                <a:spcPct val="80000"/>
              </a:lnSpc>
              <a:spcBef>
                <a:spcPts val="1050"/>
              </a:spcBef>
              <a:buClr>
                <a:srgbClr val="00425C"/>
              </a:buCl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rgbClr val="7F1E02"/>
                </a:solidFill>
                <a:latin typeface="Century" charset="0"/>
              </a:rPr>
              <a:t>Efficiency data can be </a:t>
            </a:r>
            <a:r>
              <a:rPr lang="en-GB" sz="2800" dirty="0" err="1" smtClean="0">
                <a:solidFill>
                  <a:srgbClr val="7F1E02"/>
                </a:solidFill>
                <a:latin typeface="Century" charset="0"/>
              </a:rPr>
              <a:t>operationalized</a:t>
            </a:r>
            <a:r>
              <a:rPr lang="en-GB" sz="2800" dirty="0" smtClean="0">
                <a:solidFill>
                  <a:srgbClr val="7F1E02"/>
                </a:solidFill>
                <a:latin typeface="Century" charset="0"/>
              </a:rPr>
              <a:t> in number of ways – time on task being the most common</a:t>
            </a:r>
          </a:p>
          <a:p>
            <a:pPr marL="341313" indent="-341313">
              <a:lnSpc>
                <a:spcPct val="80000"/>
              </a:lnSpc>
              <a:spcBef>
                <a:spcPts val="1050"/>
              </a:spcBef>
              <a:buClr>
                <a:srgbClr val="00425C"/>
              </a:buCl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rgbClr val="7F1E02"/>
                </a:solidFill>
                <a:latin typeface="Century" charset="0"/>
              </a:rPr>
              <a:t>Time on task can be measured objectively</a:t>
            </a:r>
          </a:p>
          <a:p>
            <a:pPr marL="341313" indent="-341313">
              <a:lnSpc>
                <a:spcPct val="80000"/>
              </a:lnSpc>
              <a:spcBef>
                <a:spcPts val="1050"/>
              </a:spcBef>
              <a:buClr>
                <a:srgbClr val="00425C"/>
              </a:buCl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rgbClr val="7F1E02"/>
                </a:solidFill>
                <a:latin typeface="Century" charset="0"/>
              </a:rPr>
              <a:t>External time is important to management, but is not necessarily important users and time on task does not correlate with effectiveness (except in extreme cases)</a:t>
            </a:r>
            <a:endParaRPr lang="en-GB" sz="2800" dirty="0" smtClean="0">
              <a:solidFill>
                <a:srgbClr val="000000"/>
              </a:solidFill>
              <a:latin typeface="Century" charset="0"/>
            </a:endParaRPr>
          </a:p>
          <a:p>
            <a:pPr marL="341313" indent="-341313">
              <a:lnSpc>
                <a:spcPct val="80000"/>
              </a:lnSpc>
              <a:spcBef>
                <a:spcPts val="875"/>
              </a:spcBef>
              <a:buClr>
                <a:srgbClr val="00425C"/>
              </a:buClr>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800" dirty="0" smtClean="0">
              <a:solidFill>
                <a:srgbClr val="7F1E02"/>
              </a:solidFill>
              <a:latin typeface="Century" charset="0"/>
            </a:endParaRPr>
          </a:p>
          <a:p>
            <a:pPr marL="341313" indent="-341313">
              <a:lnSpc>
                <a:spcPct val="80000"/>
              </a:lnSpc>
              <a:spcBef>
                <a:spcPts val="875"/>
              </a:spcBef>
              <a:buClr>
                <a:srgbClr val="00425C"/>
              </a:buClr>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800" dirty="0" smtClean="0">
              <a:solidFill>
                <a:srgbClr val="7F1E02"/>
              </a:solidFill>
              <a:latin typeface="Century" charset="0"/>
            </a:endParaRPr>
          </a:p>
          <a:p>
            <a:pPr marL="341313" indent="-341313">
              <a:lnSpc>
                <a:spcPct val="80000"/>
              </a:lnSpc>
              <a:spcBef>
                <a:spcPts val="875"/>
              </a:spcBef>
              <a:buClr>
                <a:srgbClr val="00425C"/>
              </a:buClr>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800" dirty="0">
              <a:solidFill>
                <a:srgbClr val="7F1E02"/>
              </a:solidFill>
              <a:latin typeface="Century" charset="0"/>
            </a:endParaRPr>
          </a:p>
        </p:txBody>
      </p:sp>
      <p:sp>
        <p:nvSpPr>
          <p:cNvPr id="5" name="Text Box 4"/>
          <p:cNvSpPr txBox="1">
            <a:spLocks noChangeArrowheads="1"/>
          </p:cNvSpPr>
          <p:nvPr/>
        </p:nvSpPr>
        <p:spPr bwMode="auto">
          <a:xfrm>
            <a:off x="381000" y="6307138"/>
            <a:ext cx="762000" cy="398462"/>
          </a:xfrm>
          <a:prstGeom prst="rect">
            <a:avLst/>
          </a:prstGeom>
          <a:noFill/>
          <a:ln w="9525">
            <a:noFill/>
            <a:round/>
            <a:headEnd/>
            <a:tailEnd/>
          </a:ln>
        </p:spPr>
        <p:txBody>
          <a:bodyPr lIns="90000" tIns="46800" rIns="90000" bIns="46800">
            <a:prstTxWarp prst="textNoShape">
              <a:avLst/>
            </a:prstTxWarp>
          </a:bodyPr>
          <a:lstStyle/>
          <a:p>
            <a:pP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F868238-0AE3-CD44-95B4-F17ADEA8E3B5}" type="slidenum">
              <a:rPr lang="en-GB" sz="1400" b="1">
                <a:solidFill>
                  <a:srgbClr val="FFFFFF"/>
                </a:solidFill>
                <a:latin typeface="Century Gothic" charset="0"/>
              </a:rPr>
              <a:pP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123</a:t>
            </a:fld>
            <a:endParaRPr lang="en-GB" sz="1400" b="1" dirty="0">
              <a:solidFill>
                <a:srgbClr val="FFFFFF"/>
              </a:solidFill>
              <a:latin typeface="Century Gothic" charset="0"/>
            </a:endParaRPr>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3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3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830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8"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smtClean="0"/>
              <a:t>Sample </a:t>
            </a:r>
            <a:r>
              <a:rPr lang="en-US" sz="3200" dirty="0" err="1" smtClean="0"/>
              <a:t>ToT</a:t>
            </a:r>
            <a:r>
              <a:rPr lang="en-US" sz="3200" dirty="0" smtClean="0"/>
              <a:t> Data – Controlled Experiment*</a:t>
            </a:r>
            <a:endParaRPr lang="en-US" sz="3200" dirty="0"/>
          </a:p>
        </p:txBody>
      </p:sp>
      <p:sp>
        <p:nvSpPr>
          <p:cNvPr id="2" name="Footer Placeholder 1"/>
          <p:cNvSpPr>
            <a:spLocks noGrp="1"/>
          </p:cNvSpPr>
          <p:nvPr>
            <p:ph type="ftr" sz="quarter" idx="10"/>
          </p:nvPr>
        </p:nvSpPr>
        <p:spPr/>
        <p:txBody>
          <a:bodyPr/>
          <a:lstStyle/>
          <a:p>
            <a:pPr>
              <a:defRPr/>
            </a:pPr>
            <a:r>
              <a:rPr lang="en-GB" smtClean="0"/>
              <a:t>User-Centered Design </a:t>
            </a:r>
            <a:r>
              <a:rPr lang="en-GB" smtClean="0">
                <a:latin typeface="Symbol" pitchFamily="16" charset="2"/>
              </a:rPr>
              <a:t></a:t>
            </a:r>
            <a:r>
              <a:rPr lang="en-GB" smtClean="0"/>
              <a:t> </a:t>
            </a:r>
            <a:r>
              <a:rPr lang="en-GB" i="1" smtClean="0"/>
              <a:t>www.user-centereddesign.com</a:t>
            </a:r>
            <a:endParaRPr lang="en-GB" i="1"/>
          </a:p>
        </p:txBody>
      </p:sp>
      <p:graphicFrame>
        <p:nvGraphicFramePr>
          <p:cNvPr id="3" name="Chart 2"/>
          <p:cNvGraphicFramePr>
            <a:graphicFrameLocks/>
          </p:cNvGraphicFramePr>
          <p:nvPr/>
        </p:nvGraphicFramePr>
        <p:xfrm>
          <a:off x="152400" y="2057400"/>
          <a:ext cx="4495800" cy="2819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nvGraphicFramePr>
        <p:xfrm>
          <a:off x="4572000" y="2057400"/>
          <a:ext cx="4419600" cy="2819400"/>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p:nvPr/>
        </p:nvSpPr>
        <p:spPr>
          <a:xfrm>
            <a:off x="1371600" y="5867400"/>
            <a:ext cx="6477000" cy="276999"/>
          </a:xfrm>
          <a:prstGeom prst="rect">
            <a:avLst/>
          </a:prstGeom>
        </p:spPr>
        <p:txBody>
          <a:bodyPr wrap="square">
            <a:spAutoFit/>
          </a:bodyPr>
          <a:lstStyle/>
          <a:p>
            <a:r>
              <a:rPr lang="en-US" sz="1200" dirty="0" smtClean="0"/>
              <a:t>*Source: UCD, Inc. – Voting System Usability Compliance Test Development Report for NIST</a:t>
            </a:r>
            <a:endParaRPr lang="en-US" sz="1200" dirty="0"/>
          </a:p>
        </p:txBody>
      </p:sp>
      <p:sp>
        <p:nvSpPr>
          <p:cNvPr id="7" name="Text Box 4"/>
          <p:cNvSpPr txBox="1">
            <a:spLocks noChangeArrowheads="1"/>
          </p:cNvSpPr>
          <p:nvPr/>
        </p:nvSpPr>
        <p:spPr bwMode="auto">
          <a:xfrm>
            <a:off x="381000" y="6307138"/>
            <a:ext cx="762000" cy="398462"/>
          </a:xfrm>
          <a:prstGeom prst="rect">
            <a:avLst/>
          </a:prstGeom>
          <a:noFill/>
          <a:ln w="9525">
            <a:noFill/>
            <a:round/>
            <a:headEnd/>
            <a:tailEnd/>
          </a:ln>
        </p:spPr>
        <p:txBody>
          <a:bodyPr lIns="90000" tIns="46800" rIns="90000" bIns="46800">
            <a:prstTxWarp prst="textNoShape">
              <a:avLst/>
            </a:prstTxWarp>
          </a:bodyPr>
          <a:lstStyle/>
          <a:p>
            <a:pP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F868238-0AE3-CD44-95B4-F17ADEA8E3B5}" type="slidenum">
              <a:rPr lang="en-GB" sz="1400" b="1">
                <a:solidFill>
                  <a:srgbClr val="FFFFFF"/>
                </a:solidFill>
                <a:latin typeface="Century Gothic" charset="0"/>
              </a:rPr>
              <a:pP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124</a:t>
            </a:fld>
            <a:endParaRPr lang="en-GB" sz="1400" b="1" dirty="0">
              <a:solidFill>
                <a:srgbClr val="FFFFFF"/>
              </a:solidFill>
              <a:latin typeface="Century Gothic" charset="0"/>
            </a:endParaRPr>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1"/>
          <p:cNvSpPr txBox="1">
            <a:spLocks noChangeArrowheads="1"/>
          </p:cNvSpPr>
          <p:nvPr/>
        </p:nvSpPr>
        <p:spPr bwMode="auto">
          <a:xfrm>
            <a:off x="1676400" y="6305550"/>
            <a:ext cx="5029200" cy="476250"/>
          </a:xfrm>
          <a:prstGeom prst="rect">
            <a:avLst/>
          </a:prstGeom>
          <a:noFill/>
          <a:ln w="9525">
            <a:noFill/>
            <a:round/>
            <a:headEnd/>
            <a:tailEnd/>
          </a:ln>
        </p:spPr>
        <p:txBody>
          <a:bodyPr lIns="90000" tIns="46800" rIns="90000" bIns="46800">
            <a:prstTxWarp prst="textNoShape">
              <a:avLst/>
            </a:prstTxWarp>
          </a:bodyPr>
          <a:lstStyle/>
          <a:p>
            <a:pPr algn="ct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FFFFFF"/>
                </a:solidFill>
                <a:latin typeface="Century Gothic" charset="0"/>
              </a:rPr>
              <a:t>User-Centered Design </a:t>
            </a:r>
            <a:r>
              <a:rPr lang="en-GB" sz="1200">
                <a:solidFill>
                  <a:srgbClr val="FFFFFF"/>
                </a:solidFill>
                <a:latin typeface="Symbol" charset="2"/>
              </a:rPr>
              <a:t></a:t>
            </a:r>
            <a:r>
              <a:rPr lang="en-GB" sz="1200">
                <a:solidFill>
                  <a:srgbClr val="FFFFFF"/>
                </a:solidFill>
                <a:latin typeface="Century Gothic" charset="0"/>
              </a:rPr>
              <a:t> </a:t>
            </a:r>
            <a:r>
              <a:rPr lang="en-GB" sz="1200" i="1">
                <a:solidFill>
                  <a:srgbClr val="FFFFFF"/>
                </a:solidFill>
                <a:latin typeface="Century Gothic" charset="0"/>
              </a:rPr>
              <a:t>www.user-centereddesign.com</a:t>
            </a:r>
          </a:p>
        </p:txBody>
      </p:sp>
      <p:sp>
        <p:nvSpPr>
          <p:cNvPr id="98307" name="Text Box 2"/>
          <p:cNvSpPr txBox="1">
            <a:spLocks noChangeArrowheads="1"/>
          </p:cNvSpPr>
          <p:nvPr/>
        </p:nvSpPr>
        <p:spPr bwMode="auto">
          <a:xfrm>
            <a:off x="228600" y="152400"/>
            <a:ext cx="8763000" cy="1143000"/>
          </a:xfrm>
          <a:prstGeom prst="rect">
            <a:avLst/>
          </a:prstGeom>
          <a:noFill/>
          <a:ln w="9525">
            <a:noFill/>
            <a:round/>
            <a:headEnd/>
            <a:tailEnd/>
          </a:ln>
        </p:spPr>
        <p:txBody>
          <a:bodyPr>
            <a:prstTxWarp prst="textNoShape">
              <a:avLst/>
            </a:prstTxWarp>
          </a:bodyPr>
          <a:lstStyle/>
          <a:p>
            <a:pP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dirty="0">
                <a:solidFill>
                  <a:srgbClr val="FFFFFF"/>
                </a:solidFill>
                <a:latin typeface="Century Gothic" charset="0"/>
              </a:rPr>
              <a:t>Efficiency Data –</a:t>
            </a:r>
            <a:r>
              <a:rPr lang="en-GB" sz="3600" b="1" dirty="0" smtClean="0">
                <a:solidFill>
                  <a:srgbClr val="FFFFFF"/>
                </a:solidFill>
                <a:latin typeface="Century Gothic" charset="0"/>
              </a:rPr>
              <a:t> Other Measures </a:t>
            </a:r>
            <a:endParaRPr lang="en-GB" sz="3600" b="1" dirty="0">
              <a:solidFill>
                <a:srgbClr val="FFFFFF"/>
              </a:solidFill>
              <a:latin typeface="Century Gothic" charset="0"/>
            </a:endParaRPr>
          </a:p>
        </p:txBody>
      </p:sp>
      <p:sp>
        <p:nvSpPr>
          <p:cNvPr id="98308" name="Text Box 3"/>
          <p:cNvSpPr txBox="1">
            <a:spLocks noChangeArrowheads="1"/>
          </p:cNvSpPr>
          <p:nvPr/>
        </p:nvSpPr>
        <p:spPr bwMode="auto">
          <a:xfrm>
            <a:off x="152400" y="1295400"/>
            <a:ext cx="8686800" cy="4979988"/>
          </a:xfrm>
          <a:prstGeom prst="rect">
            <a:avLst/>
          </a:prstGeom>
          <a:noFill/>
          <a:ln w="9525">
            <a:noFill/>
            <a:round/>
            <a:headEnd/>
            <a:tailEnd/>
          </a:ln>
        </p:spPr>
        <p:txBody>
          <a:bodyPr>
            <a:prstTxWarp prst="textNoShape">
              <a:avLst/>
            </a:prstTxWarp>
          </a:bodyPr>
          <a:lstStyle/>
          <a:p>
            <a:pPr marL="341313" indent="-341313">
              <a:lnSpc>
                <a:spcPct val="80000"/>
              </a:lnSpc>
              <a:spcBef>
                <a:spcPts val="1050"/>
              </a:spcBef>
              <a:buClr>
                <a:srgbClr val="00425C"/>
              </a:buCl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smtClean="0">
                <a:solidFill>
                  <a:srgbClr val="7F1E02"/>
                </a:solidFill>
                <a:latin typeface="Century" charset="0"/>
              </a:rPr>
              <a:t>The following measures have been proposed</a:t>
            </a:r>
          </a:p>
          <a:p>
            <a:pPr marL="741363" lvl="1" indent="-284163">
              <a:lnSpc>
                <a:spcPct val="80000"/>
              </a:lnSpc>
              <a:spcBef>
                <a:spcPts val="138"/>
              </a:spcBef>
              <a:buClr>
                <a:srgbClr val="00425C"/>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200" dirty="0" smtClean="0">
                <a:solidFill>
                  <a:srgbClr val="000000"/>
                </a:solidFill>
                <a:latin typeface="Century" charset="0"/>
              </a:rPr>
              <a:t>Number of clicks</a:t>
            </a:r>
          </a:p>
          <a:p>
            <a:pPr marL="741363" lvl="1" indent="-284163">
              <a:lnSpc>
                <a:spcPct val="80000"/>
              </a:lnSpc>
              <a:spcBef>
                <a:spcPts val="138"/>
              </a:spcBef>
              <a:buClr>
                <a:srgbClr val="00425C"/>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200" dirty="0" smtClean="0">
                <a:solidFill>
                  <a:srgbClr val="000000"/>
                </a:solidFill>
                <a:latin typeface="Century" charset="0"/>
              </a:rPr>
              <a:t>Number of pages</a:t>
            </a:r>
          </a:p>
          <a:p>
            <a:pPr marL="741363" lvl="1" indent="-284163">
              <a:lnSpc>
                <a:spcPct val="80000"/>
              </a:lnSpc>
              <a:spcBef>
                <a:spcPts val="138"/>
              </a:spcBef>
              <a:buClr>
                <a:srgbClr val="00425C"/>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200" dirty="0" smtClean="0">
                <a:solidFill>
                  <a:srgbClr val="000000"/>
                </a:solidFill>
                <a:latin typeface="Century" charset="0"/>
              </a:rPr>
              <a:t>Number of errors</a:t>
            </a:r>
          </a:p>
          <a:p>
            <a:pPr marL="741363" lvl="1" indent="-284163">
              <a:lnSpc>
                <a:spcPct val="80000"/>
              </a:lnSpc>
              <a:spcBef>
                <a:spcPts val="138"/>
              </a:spcBef>
              <a:buClr>
                <a:srgbClr val="00425C"/>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200" dirty="0" smtClean="0">
                <a:solidFill>
                  <a:srgbClr val="000000"/>
                </a:solidFill>
                <a:latin typeface="Century" charset="0"/>
              </a:rPr>
              <a:t>Number of times the back button is used</a:t>
            </a:r>
          </a:p>
          <a:p>
            <a:pPr marL="741363" lvl="1" indent="-284163">
              <a:lnSpc>
                <a:spcPct val="80000"/>
              </a:lnSpc>
              <a:spcBef>
                <a:spcPts val="138"/>
              </a:spcBef>
              <a:buClr>
                <a:srgbClr val="00425C"/>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200" dirty="0" smtClean="0">
                <a:solidFill>
                  <a:srgbClr val="000000"/>
                </a:solidFill>
                <a:latin typeface="Century" charset="0"/>
              </a:rPr>
              <a:t>“Pogo sticking”</a:t>
            </a:r>
          </a:p>
          <a:p>
            <a:pPr marL="341313" indent="-341313">
              <a:lnSpc>
                <a:spcPct val="80000"/>
              </a:lnSpc>
              <a:spcBef>
                <a:spcPts val="1050"/>
              </a:spcBef>
              <a:buClr>
                <a:srgbClr val="00425C"/>
              </a:buCl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smtClean="0">
                <a:solidFill>
                  <a:srgbClr val="7F1E02"/>
                </a:solidFill>
                <a:latin typeface="Century" charset="0"/>
              </a:rPr>
              <a:t>There is no construct validity for any of these measures against task performance</a:t>
            </a:r>
          </a:p>
          <a:p>
            <a:pPr marL="341313" indent="-341313">
              <a:lnSpc>
                <a:spcPct val="80000"/>
              </a:lnSpc>
              <a:spcBef>
                <a:spcPts val="1050"/>
              </a:spcBef>
              <a:buClr>
                <a:srgbClr val="00425C"/>
              </a:buCl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smtClean="0">
                <a:solidFill>
                  <a:srgbClr val="7F1E02"/>
                </a:solidFill>
                <a:latin typeface="Century" charset="0"/>
              </a:rPr>
              <a:t>Though the data is not necessarily normally distributed, with fairly large samples, a </a:t>
            </a:r>
            <a:r>
              <a:rPr lang="en-GB" sz="2400" dirty="0" err="1" smtClean="0">
                <a:solidFill>
                  <a:srgbClr val="7F1E02"/>
                </a:solidFill>
                <a:latin typeface="Century" charset="0"/>
              </a:rPr>
              <a:t>t</a:t>
            </a:r>
            <a:r>
              <a:rPr lang="en-GB" sz="2400" dirty="0" smtClean="0">
                <a:solidFill>
                  <a:srgbClr val="7F1E02"/>
                </a:solidFill>
                <a:latin typeface="Century" charset="0"/>
              </a:rPr>
              <a:t>-test can be used to complete time provided the test as validity</a:t>
            </a:r>
          </a:p>
          <a:p>
            <a:pPr marL="741363" lvl="1" indent="-284163">
              <a:lnSpc>
                <a:spcPct val="80000"/>
              </a:lnSpc>
              <a:spcBef>
                <a:spcPts val="138"/>
              </a:spcBef>
              <a:buClr>
                <a:srgbClr val="00425C"/>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200" dirty="0" smtClean="0">
                <a:solidFill>
                  <a:srgbClr val="000000"/>
                </a:solidFill>
                <a:latin typeface="Century" charset="0"/>
              </a:rPr>
              <a:t>It can be invalidated by sampling issues</a:t>
            </a:r>
          </a:p>
          <a:p>
            <a:pPr marL="741363" lvl="1" indent="-284163">
              <a:lnSpc>
                <a:spcPct val="80000"/>
              </a:lnSpc>
              <a:spcBef>
                <a:spcPts val="138"/>
              </a:spcBef>
              <a:buClr>
                <a:srgbClr val="00425C"/>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200" dirty="0" smtClean="0">
                <a:solidFill>
                  <a:srgbClr val="000000"/>
                </a:solidFill>
                <a:latin typeface="Century" charset="0"/>
              </a:rPr>
              <a:t>It is not valid in think aloud or exploratory protocols (the types used to understand what is wrong and to attempt to find solutions)</a:t>
            </a:r>
          </a:p>
          <a:p>
            <a:pPr marL="341313" indent="-341313">
              <a:lnSpc>
                <a:spcPct val="80000"/>
              </a:lnSpc>
              <a:spcBef>
                <a:spcPts val="875"/>
              </a:spcBef>
              <a:buClr>
                <a:srgbClr val="00425C"/>
              </a:buClr>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dirty="0" smtClean="0">
              <a:solidFill>
                <a:srgbClr val="7F1E02"/>
              </a:solidFill>
              <a:latin typeface="Century" charset="0"/>
            </a:endParaRPr>
          </a:p>
          <a:p>
            <a:pPr marL="341313" indent="-341313">
              <a:lnSpc>
                <a:spcPct val="80000"/>
              </a:lnSpc>
              <a:spcBef>
                <a:spcPts val="875"/>
              </a:spcBef>
              <a:buClr>
                <a:srgbClr val="00425C"/>
              </a:buClr>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dirty="0">
              <a:solidFill>
                <a:srgbClr val="7F1E02"/>
              </a:solidFill>
              <a:latin typeface="Century" charset="0"/>
            </a:endParaRPr>
          </a:p>
        </p:txBody>
      </p:sp>
      <p:sp>
        <p:nvSpPr>
          <p:cNvPr id="5" name="Text Box 4"/>
          <p:cNvSpPr txBox="1">
            <a:spLocks noChangeArrowheads="1"/>
          </p:cNvSpPr>
          <p:nvPr/>
        </p:nvSpPr>
        <p:spPr bwMode="auto">
          <a:xfrm>
            <a:off x="381000" y="6307138"/>
            <a:ext cx="762000" cy="398462"/>
          </a:xfrm>
          <a:prstGeom prst="rect">
            <a:avLst/>
          </a:prstGeom>
          <a:noFill/>
          <a:ln w="9525">
            <a:noFill/>
            <a:round/>
            <a:headEnd/>
            <a:tailEnd/>
          </a:ln>
        </p:spPr>
        <p:txBody>
          <a:bodyPr lIns="90000" tIns="46800" rIns="90000" bIns="46800">
            <a:prstTxWarp prst="textNoShape">
              <a:avLst/>
            </a:prstTxWarp>
          </a:bodyPr>
          <a:lstStyle/>
          <a:p>
            <a:pP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F868238-0AE3-CD44-95B4-F17ADEA8E3B5}" type="slidenum">
              <a:rPr lang="en-GB" sz="1400" b="1">
                <a:solidFill>
                  <a:srgbClr val="FFFFFF"/>
                </a:solidFill>
                <a:latin typeface="Century Gothic" charset="0"/>
              </a:rPr>
              <a:pP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125</a:t>
            </a:fld>
            <a:endParaRPr lang="en-GB" sz="1400" b="1" dirty="0">
              <a:solidFill>
                <a:srgbClr val="FFFFFF"/>
              </a:solidFill>
              <a:latin typeface="Century Gothic" charset="0"/>
            </a:endParaRPr>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30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830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830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830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830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830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8308">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8308">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8308">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830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8"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1"/>
          <p:cNvSpPr txBox="1">
            <a:spLocks noChangeArrowheads="1"/>
          </p:cNvSpPr>
          <p:nvPr/>
        </p:nvSpPr>
        <p:spPr bwMode="auto">
          <a:xfrm>
            <a:off x="1676400" y="6305550"/>
            <a:ext cx="5029200" cy="476250"/>
          </a:xfrm>
          <a:prstGeom prst="rect">
            <a:avLst/>
          </a:prstGeom>
          <a:noFill/>
          <a:ln w="9525">
            <a:noFill/>
            <a:round/>
            <a:headEnd/>
            <a:tailEnd/>
          </a:ln>
        </p:spPr>
        <p:txBody>
          <a:bodyPr lIns="90000" tIns="46800" rIns="90000" bIns="46800">
            <a:prstTxWarp prst="textNoShape">
              <a:avLst/>
            </a:prstTxWarp>
          </a:bodyPr>
          <a:lstStyle/>
          <a:p>
            <a:pPr algn="ct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FFFFFF"/>
                </a:solidFill>
                <a:latin typeface="Century Gothic" charset="0"/>
              </a:rPr>
              <a:t>User-Centered Design </a:t>
            </a:r>
            <a:r>
              <a:rPr lang="en-GB" sz="1200">
                <a:solidFill>
                  <a:srgbClr val="FFFFFF"/>
                </a:solidFill>
                <a:latin typeface="Symbol" charset="2"/>
              </a:rPr>
              <a:t></a:t>
            </a:r>
            <a:r>
              <a:rPr lang="en-GB" sz="1200">
                <a:solidFill>
                  <a:srgbClr val="FFFFFF"/>
                </a:solidFill>
                <a:latin typeface="Century Gothic" charset="0"/>
              </a:rPr>
              <a:t> </a:t>
            </a:r>
            <a:r>
              <a:rPr lang="en-GB" sz="1200" i="1">
                <a:solidFill>
                  <a:srgbClr val="FFFFFF"/>
                </a:solidFill>
                <a:latin typeface="Century Gothic" charset="0"/>
              </a:rPr>
              <a:t>www.user-centereddesign.com</a:t>
            </a:r>
          </a:p>
        </p:txBody>
      </p:sp>
      <p:sp>
        <p:nvSpPr>
          <p:cNvPr id="100355" name="Text Box 2"/>
          <p:cNvSpPr txBox="1">
            <a:spLocks noChangeArrowheads="1"/>
          </p:cNvSpPr>
          <p:nvPr/>
        </p:nvSpPr>
        <p:spPr bwMode="auto">
          <a:xfrm>
            <a:off x="228600" y="152400"/>
            <a:ext cx="8763000" cy="1143000"/>
          </a:xfrm>
          <a:prstGeom prst="rect">
            <a:avLst/>
          </a:prstGeom>
          <a:noFill/>
          <a:ln w="9525">
            <a:noFill/>
            <a:round/>
            <a:headEnd/>
            <a:tailEnd/>
          </a:ln>
        </p:spPr>
        <p:txBody>
          <a:bodyPr>
            <a:prstTxWarp prst="textNoShape">
              <a:avLst/>
            </a:prstTxWarp>
          </a:bodyPr>
          <a:lstStyle/>
          <a:p>
            <a:pP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a:solidFill>
                  <a:srgbClr val="FFFFFF"/>
                </a:solidFill>
                <a:latin typeface="Century Gothic" charset="0"/>
              </a:rPr>
              <a:t>Satisfaction Data</a:t>
            </a:r>
          </a:p>
        </p:txBody>
      </p:sp>
      <p:sp>
        <p:nvSpPr>
          <p:cNvPr id="100356" name="Text Box 3"/>
          <p:cNvSpPr txBox="1">
            <a:spLocks noChangeArrowheads="1"/>
          </p:cNvSpPr>
          <p:nvPr/>
        </p:nvSpPr>
        <p:spPr bwMode="auto">
          <a:xfrm>
            <a:off x="228600" y="1341438"/>
            <a:ext cx="8534400" cy="4525962"/>
          </a:xfrm>
          <a:prstGeom prst="rect">
            <a:avLst/>
          </a:prstGeom>
          <a:noFill/>
          <a:ln w="9525">
            <a:noFill/>
            <a:round/>
            <a:headEnd/>
            <a:tailEnd/>
          </a:ln>
        </p:spPr>
        <p:txBody>
          <a:bodyPr>
            <a:prstTxWarp prst="textNoShape">
              <a:avLst/>
            </a:prstTxWarp>
          </a:bodyPr>
          <a:lstStyle/>
          <a:p>
            <a:pPr marL="341313" indent="-341313">
              <a:lnSpc>
                <a:spcPct val="80000"/>
              </a:lnSpc>
              <a:spcBef>
                <a:spcPts val="1050"/>
              </a:spcBef>
              <a:buClr>
                <a:srgbClr val="00425C"/>
              </a:buCl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smtClean="0">
                <a:solidFill>
                  <a:srgbClr val="7F1E02"/>
                </a:solidFill>
                <a:latin typeface="Century" charset="0"/>
              </a:rPr>
              <a:t>Satisfaction data can be </a:t>
            </a:r>
            <a:r>
              <a:rPr lang="en-GB" sz="2400" dirty="0" err="1" smtClean="0">
                <a:solidFill>
                  <a:srgbClr val="7F1E02"/>
                </a:solidFill>
                <a:latin typeface="Century" charset="0"/>
              </a:rPr>
              <a:t>operationalized</a:t>
            </a:r>
            <a:r>
              <a:rPr lang="en-GB" sz="2400" dirty="0" smtClean="0">
                <a:solidFill>
                  <a:srgbClr val="7F1E02"/>
                </a:solidFill>
                <a:latin typeface="Century" charset="0"/>
              </a:rPr>
              <a:t> in a number of ways, but is always opinion data</a:t>
            </a:r>
          </a:p>
          <a:p>
            <a:pPr marL="741363" lvl="1" indent="-284163">
              <a:lnSpc>
                <a:spcPct val="80000"/>
              </a:lnSpc>
              <a:spcBef>
                <a:spcPts val="138"/>
              </a:spcBef>
              <a:buClr>
                <a:srgbClr val="00425C"/>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200" dirty="0" smtClean="0">
                <a:solidFill>
                  <a:srgbClr val="000000"/>
                </a:solidFill>
                <a:latin typeface="Century" charset="0"/>
              </a:rPr>
              <a:t>Standardized survey instrument (e.g. SUS, SUMI, QUIS)</a:t>
            </a:r>
          </a:p>
          <a:p>
            <a:pPr marL="741363" lvl="1" indent="-284163">
              <a:lnSpc>
                <a:spcPct val="80000"/>
              </a:lnSpc>
              <a:spcBef>
                <a:spcPts val="138"/>
              </a:spcBef>
              <a:buClr>
                <a:srgbClr val="00425C"/>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200" dirty="0" smtClean="0">
                <a:solidFill>
                  <a:srgbClr val="000000"/>
                </a:solidFill>
                <a:latin typeface="Century" charset="0"/>
              </a:rPr>
              <a:t>Simple </a:t>
            </a:r>
            <a:r>
              <a:rPr lang="en-GB" sz="2200" dirty="0" err="1" smtClean="0">
                <a:solidFill>
                  <a:srgbClr val="000000"/>
                </a:solidFill>
                <a:latin typeface="Century" charset="0"/>
              </a:rPr>
              <a:t>Likert</a:t>
            </a:r>
            <a:r>
              <a:rPr lang="en-GB" sz="2200" dirty="0" smtClean="0">
                <a:solidFill>
                  <a:srgbClr val="000000"/>
                </a:solidFill>
                <a:latin typeface="Century" charset="0"/>
              </a:rPr>
              <a:t> item and </a:t>
            </a:r>
            <a:r>
              <a:rPr lang="en-GB" sz="2200" dirty="0" err="1" smtClean="0">
                <a:solidFill>
                  <a:srgbClr val="000000"/>
                </a:solidFill>
                <a:latin typeface="Century" charset="0"/>
              </a:rPr>
              <a:t>Likert</a:t>
            </a:r>
            <a:r>
              <a:rPr lang="en-GB" sz="2200" dirty="0" smtClean="0">
                <a:solidFill>
                  <a:srgbClr val="000000"/>
                </a:solidFill>
                <a:latin typeface="Century" charset="0"/>
              </a:rPr>
              <a:t> scale assessments</a:t>
            </a:r>
          </a:p>
          <a:p>
            <a:pPr marL="341313" indent="-341313">
              <a:lnSpc>
                <a:spcPct val="80000"/>
              </a:lnSpc>
              <a:spcBef>
                <a:spcPts val="1050"/>
              </a:spcBef>
              <a:buClr>
                <a:srgbClr val="00425C"/>
              </a:buCl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smtClean="0">
                <a:solidFill>
                  <a:srgbClr val="7F1E02"/>
                </a:solidFill>
                <a:latin typeface="Century" charset="0"/>
              </a:rPr>
              <a:t>Satisfaction data suffer from numerous issues that threaten their validity</a:t>
            </a:r>
          </a:p>
          <a:p>
            <a:pPr marL="741363" lvl="1" indent="-284163">
              <a:lnSpc>
                <a:spcPct val="80000"/>
              </a:lnSpc>
              <a:spcBef>
                <a:spcPts val="138"/>
              </a:spcBef>
              <a:buClr>
                <a:srgbClr val="00425C"/>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200" dirty="0" smtClean="0">
                <a:solidFill>
                  <a:srgbClr val="000000"/>
                </a:solidFill>
                <a:latin typeface="Century" charset="0"/>
              </a:rPr>
              <a:t>Halo effect</a:t>
            </a:r>
          </a:p>
          <a:p>
            <a:pPr marL="741363" lvl="1" indent="-284163">
              <a:lnSpc>
                <a:spcPct val="80000"/>
              </a:lnSpc>
              <a:spcBef>
                <a:spcPts val="138"/>
              </a:spcBef>
              <a:buClr>
                <a:srgbClr val="00425C"/>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200" dirty="0" smtClean="0">
                <a:solidFill>
                  <a:srgbClr val="000000"/>
                </a:solidFill>
                <a:latin typeface="Century" charset="0"/>
              </a:rPr>
              <a:t>Leniency effect</a:t>
            </a:r>
          </a:p>
          <a:p>
            <a:pPr marL="741363" lvl="1" indent="-284163">
              <a:lnSpc>
                <a:spcPct val="80000"/>
              </a:lnSpc>
              <a:spcBef>
                <a:spcPts val="138"/>
              </a:spcBef>
              <a:buClr>
                <a:srgbClr val="00425C"/>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200" dirty="0" smtClean="0">
                <a:solidFill>
                  <a:srgbClr val="000000"/>
                </a:solidFill>
                <a:latin typeface="Century" charset="0"/>
              </a:rPr>
              <a:t>Strictness effect</a:t>
            </a:r>
          </a:p>
          <a:p>
            <a:pPr marL="741363" lvl="1" indent="-284163">
              <a:lnSpc>
                <a:spcPct val="80000"/>
              </a:lnSpc>
              <a:spcBef>
                <a:spcPts val="138"/>
              </a:spcBef>
              <a:buClr>
                <a:srgbClr val="00425C"/>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200" dirty="0" smtClean="0">
                <a:solidFill>
                  <a:srgbClr val="000000"/>
                </a:solidFill>
                <a:latin typeface="Century" charset="0"/>
              </a:rPr>
              <a:t>Projected responding</a:t>
            </a:r>
          </a:p>
          <a:p>
            <a:pPr marL="741363" lvl="1" indent="-284163">
              <a:lnSpc>
                <a:spcPct val="80000"/>
              </a:lnSpc>
              <a:spcBef>
                <a:spcPts val="138"/>
              </a:spcBef>
              <a:buClr>
                <a:srgbClr val="00425C"/>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200" dirty="0" smtClean="0">
                <a:solidFill>
                  <a:srgbClr val="000000"/>
                </a:solidFill>
                <a:latin typeface="Century" charset="0"/>
              </a:rPr>
              <a:t>Bias</a:t>
            </a:r>
          </a:p>
          <a:p>
            <a:pPr marL="741363" lvl="1" indent="-284163">
              <a:lnSpc>
                <a:spcPct val="80000"/>
              </a:lnSpc>
              <a:spcBef>
                <a:spcPts val="138"/>
              </a:spcBef>
              <a:buClr>
                <a:srgbClr val="00425C"/>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200" dirty="0" smtClean="0">
                <a:solidFill>
                  <a:srgbClr val="000000"/>
                </a:solidFill>
                <a:latin typeface="Century" charset="0"/>
              </a:rPr>
              <a:t>Usability Issues (agreed understanding)</a:t>
            </a:r>
          </a:p>
          <a:p>
            <a:pPr marL="341313" indent="-341313">
              <a:lnSpc>
                <a:spcPct val="80000"/>
              </a:lnSpc>
              <a:spcBef>
                <a:spcPts val="1050"/>
              </a:spcBef>
              <a:buClr>
                <a:srgbClr val="00425C"/>
              </a:buCl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smtClean="0">
                <a:solidFill>
                  <a:srgbClr val="7F1E02"/>
                </a:solidFill>
                <a:latin typeface="Century" charset="0"/>
              </a:rPr>
              <a:t>Satisfaction data does not correlate with performance</a:t>
            </a:r>
          </a:p>
          <a:p>
            <a:pPr marL="341313" indent="-341313">
              <a:lnSpc>
                <a:spcPct val="80000"/>
              </a:lnSpc>
              <a:spcBef>
                <a:spcPts val="1050"/>
              </a:spcBef>
              <a:buClr>
                <a:srgbClr val="00425C"/>
              </a:buCl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dirty="0">
              <a:solidFill>
                <a:srgbClr val="7F1E02"/>
              </a:solidFill>
              <a:latin typeface="Century" charset="0"/>
            </a:endParaRPr>
          </a:p>
        </p:txBody>
      </p:sp>
      <p:sp>
        <p:nvSpPr>
          <p:cNvPr id="5" name="Text Box 4"/>
          <p:cNvSpPr txBox="1">
            <a:spLocks noChangeArrowheads="1"/>
          </p:cNvSpPr>
          <p:nvPr/>
        </p:nvSpPr>
        <p:spPr bwMode="auto">
          <a:xfrm>
            <a:off x="381000" y="6307138"/>
            <a:ext cx="762000" cy="398462"/>
          </a:xfrm>
          <a:prstGeom prst="rect">
            <a:avLst/>
          </a:prstGeom>
          <a:noFill/>
          <a:ln w="9525">
            <a:noFill/>
            <a:round/>
            <a:headEnd/>
            <a:tailEnd/>
          </a:ln>
        </p:spPr>
        <p:txBody>
          <a:bodyPr lIns="90000" tIns="46800" rIns="90000" bIns="46800">
            <a:prstTxWarp prst="textNoShape">
              <a:avLst/>
            </a:prstTxWarp>
          </a:bodyPr>
          <a:lstStyle/>
          <a:p>
            <a:pP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F868238-0AE3-CD44-95B4-F17ADEA8E3B5}" type="slidenum">
              <a:rPr lang="en-GB" sz="1400" b="1">
                <a:solidFill>
                  <a:srgbClr val="FFFFFF"/>
                </a:solidFill>
                <a:latin typeface="Century Gothic" charset="0"/>
              </a:rPr>
              <a:pP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126</a:t>
            </a:fld>
            <a:endParaRPr lang="en-GB" sz="1400" b="1" dirty="0">
              <a:solidFill>
                <a:srgbClr val="FFFFFF"/>
              </a:solidFill>
              <a:latin typeface="Century Gothic" charset="0"/>
            </a:endParaRPr>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035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035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035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035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035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035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0356">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0356">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0356">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035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Post Test Analysis of Approx. 3000 Sessions*</a:t>
            </a:r>
            <a:endParaRPr lang="en-US" sz="3200" dirty="0"/>
          </a:p>
        </p:txBody>
      </p:sp>
      <p:sp>
        <p:nvSpPr>
          <p:cNvPr id="2" name="Footer Placeholder 1"/>
          <p:cNvSpPr>
            <a:spLocks noGrp="1"/>
          </p:cNvSpPr>
          <p:nvPr>
            <p:ph type="ftr" sz="quarter" idx="10"/>
          </p:nvPr>
        </p:nvSpPr>
        <p:spPr/>
        <p:txBody>
          <a:bodyPr/>
          <a:lstStyle/>
          <a:p>
            <a:pPr>
              <a:defRPr/>
            </a:pPr>
            <a:r>
              <a:rPr lang="en-US" smtClean="0"/>
              <a:t>User-Centered Design </a:t>
            </a:r>
            <a:r>
              <a:rPr lang="en-US" smtClean="0">
                <a:sym typeface="Symbol" pitchFamily="18" charset="2"/>
              </a:rPr>
              <a:t> </a:t>
            </a:r>
            <a:r>
              <a:rPr lang="en-US" i="1" smtClean="0"/>
              <a:t>www.user-centereddesign.com</a:t>
            </a:r>
            <a:endParaRPr lang="en-US" i="1"/>
          </a:p>
        </p:txBody>
      </p:sp>
      <p:sp>
        <p:nvSpPr>
          <p:cNvPr id="4" name="Rectangle 3"/>
          <p:cNvSpPr/>
          <p:nvPr/>
        </p:nvSpPr>
        <p:spPr>
          <a:xfrm>
            <a:off x="2895600" y="5895201"/>
            <a:ext cx="2971800" cy="276999"/>
          </a:xfrm>
          <a:prstGeom prst="rect">
            <a:avLst/>
          </a:prstGeom>
        </p:spPr>
        <p:txBody>
          <a:bodyPr wrap="square">
            <a:spAutoFit/>
          </a:bodyPr>
          <a:lstStyle/>
          <a:p>
            <a:r>
              <a:rPr lang="en-US" sz="1200" dirty="0" smtClean="0"/>
              <a:t>*Source: Jeff </a:t>
            </a:r>
            <a:r>
              <a:rPr lang="en-US" sz="1200" dirty="0" err="1" smtClean="0"/>
              <a:t>Sauro</a:t>
            </a:r>
            <a:r>
              <a:rPr lang="en-US" sz="1200" dirty="0" smtClean="0"/>
              <a:t>, Measuring Usability</a:t>
            </a:r>
            <a:endParaRPr lang="en-US" sz="1200" dirty="0"/>
          </a:p>
        </p:txBody>
      </p:sp>
      <p:sp>
        <p:nvSpPr>
          <p:cNvPr id="6" name="Rectangle 5"/>
          <p:cNvSpPr/>
          <p:nvPr/>
        </p:nvSpPr>
        <p:spPr>
          <a:xfrm>
            <a:off x="1219200" y="5117068"/>
            <a:ext cx="6172200" cy="369332"/>
          </a:xfrm>
          <a:prstGeom prst="rect">
            <a:avLst/>
          </a:prstGeom>
        </p:spPr>
        <p:txBody>
          <a:bodyPr wrap="square">
            <a:spAutoFit/>
          </a:bodyPr>
          <a:lstStyle/>
          <a:p>
            <a:r>
              <a:rPr lang="en-US" dirty="0" smtClean="0"/>
              <a:t>Subjective Ease of Use Assessment (when successful)</a:t>
            </a:r>
            <a:endParaRPr lang="en-US" dirty="0"/>
          </a:p>
        </p:txBody>
      </p:sp>
      <p:pic>
        <p:nvPicPr>
          <p:cNvPr id="8" name="Picture 7"/>
          <p:cNvPicPr>
            <a:picLocks noChangeAspect="1"/>
          </p:cNvPicPr>
          <p:nvPr/>
        </p:nvPicPr>
        <p:blipFill>
          <a:blip r:embed="rId2"/>
          <a:stretch>
            <a:fillRect/>
          </a:stretch>
        </p:blipFill>
        <p:spPr>
          <a:xfrm>
            <a:off x="1295400" y="1371600"/>
            <a:ext cx="5651500" cy="3771149"/>
          </a:xfrm>
          <a:prstGeom prst="rect">
            <a:avLst/>
          </a:prstGeom>
        </p:spPr>
      </p:pic>
      <p:sp>
        <p:nvSpPr>
          <p:cNvPr id="9" name="Text Box 4"/>
          <p:cNvSpPr txBox="1">
            <a:spLocks noChangeArrowheads="1"/>
          </p:cNvSpPr>
          <p:nvPr/>
        </p:nvSpPr>
        <p:spPr bwMode="auto">
          <a:xfrm>
            <a:off x="381000" y="6307138"/>
            <a:ext cx="762000" cy="398462"/>
          </a:xfrm>
          <a:prstGeom prst="rect">
            <a:avLst/>
          </a:prstGeom>
          <a:noFill/>
          <a:ln w="9525">
            <a:noFill/>
            <a:round/>
            <a:headEnd/>
            <a:tailEnd/>
          </a:ln>
        </p:spPr>
        <p:txBody>
          <a:bodyPr lIns="90000" tIns="46800" rIns="90000" bIns="46800">
            <a:prstTxWarp prst="textNoShape">
              <a:avLst/>
            </a:prstTxWarp>
          </a:bodyPr>
          <a:lstStyle/>
          <a:p>
            <a:pP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F868238-0AE3-CD44-95B4-F17ADEA8E3B5}" type="slidenum">
              <a:rPr lang="en-GB" sz="1400" b="1">
                <a:solidFill>
                  <a:srgbClr val="FFFFFF"/>
                </a:solidFill>
                <a:latin typeface="Century Gothic" charset="0"/>
              </a:rPr>
              <a:pP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127</a:t>
            </a:fld>
            <a:endParaRPr lang="en-GB" sz="1400" b="1" dirty="0">
              <a:solidFill>
                <a:srgbClr val="FFFFFF"/>
              </a:solidFill>
              <a:latin typeface="Century Gothic" charset="0"/>
            </a:endParaRPr>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Post Test Analysis of Approx. 3000 Sessions*</a:t>
            </a:r>
            <a:endParaRPr lang="en-US" sz="3200" dirty="0"/>
          </a:p>
        </p:txBody>
      </p:sp>
      <p:sp>
        <p:nvSpPr>
          <p:cNvPr id="2" name="Footer Placeholder 1"/>
          <p:cNvSpPr>
            <a:spLocks noGrp="1"/>
          </p:cNvSpPr>
          <p:nvPr>
            <p:ph type="ftr" sz="quarter" idx="10"/>
          </p:nvPr>
        </p:nvSpPr>
        <p:spPr/>
        <p:txBody>
          <a:bodyPr/>
          <a:lstStyle/>
          <a:p>
            <a:pPr>
              <a:defRPr/>
            </a:pPr>
            <a:r>
              <a:rPr lang="en-US" smtClean="0"/>
              <a:t>User-Centered Design </a:t>
            </a:r>
            <a:r>
              <a:rPr lang="en-US" smtClean="0">
                <a:sym typeface="Symbol" pitchFamily="18" charset="2"/>
              </a:rPr>
              <a:t> </a:t>
            </a:r>
            <a:r>
              <a:rPr lang="en-US" i="1" smtClean="0"/>
              <a:t>www.user-centereddesign.com</a:t>
            </a:r>
            <a:endParaRPr lang="en-US" i="1"/>
          </a:p>
        </p:txBody>
      </p:sp>
      <p:sp>
        <p:nvSpPr>
          <p:cNvPr id="6" name="Rectangle 5"/>
          <p:cNvSpPr/>
          <p:nvPr/>
        </p:nvSpPr>
        <p:spPr>
          <a:xfrm>
            <a:off x="1295400" y="5105400"/>
            <a:ext cx="6019800" cy="369332"/>
          </a:xfrm>
          <a:prstGeom prst="rect">
            <a:avLst/>
          </a:prstGeom>
        </p:spPr>
        <p:txBody>
          <a:bodyPr wrap="square">
            <a:spAutoFit/>
          </a:bodyPr>
          <a:lstStyle/>
          <a:p>
            <a:r>
              <a:rPr lang="en-US" dirty="0" smtClean="0"/>
              <a:t>Subjective Ease of Use Assessment (when unsuccessful)</a:t>
            </a:r>
            <a:endParaRPr lang="en-US" dirty="0"/>
          </a:p>
        </p:txBody>
      </p:sp>
      <p:pic>
        <p:nvPicPr>
          <p:cNvPr id="7" name="Picture 6"/>
          <p:cNvPicPr>
            <a:picLocks noChangeAspect="1"/>
          </p:cNvPicPr>
          <p:nvPr/>
        </p:nvPicPr>
        <p:blipFill>
          <a:blip r:embed="rId2"/>
          <a:stretch>
            <a:fillRect/>
          </a:stretch>
        </p:blipFill>
        <p:spPr>
          <a:xfrm>
            <a:off x="1600200" y="1447800"/>
            <a:ext cx="5390143" cy="3596904"/>
          </a:xfrm>
          <a:prstGeom prst="rect">
            <a:avLst/>
          </a:prstGeom>
        </p:spPr>
      </p:pic>
      <p:sp>
        <p:nvSpPr>
          <p:cNvPr id="8" name="Text Box 4"/>
          <p:cNvSpPr txBox="1">
            <a:spLocks noChangeArrowheads="1"/>
          </p:cNvSpPr>
          <p:nvPr/>
        </p:nvSpPr>
        <p:spPr bwMode="auto">
          <a:xfrm>
            <a:off x="381000" y="6307138"/>
            <a:ext cx="762000" cy="398462"/>
          </a:xfrm>
          <a:prstGeom prst="rect">
            <a:avLst/>
          </a:prstGeom>
          <a:noFill/>
          <a:ln w="9525">
            <a:noFill/>
            <a:round/>
            <a:headEnd/>
            <a:tailEnd/>
          </a:ln>
        </p:spPr>
        <p:txBody>
          <a:bodyPr lIns="90000" tIns="46800" rIns="90000" bIns="46800">
            <a:prstTxWarp prst="textNoShape">
              <a:avLst/>
            </a:prstTxWarp>
          </a:bodyPr>
          <a:lstStyle/>
          <a:p>
            <a:pP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F868238-0AE3-CD44-95B4-F17ADEA8E3B5}" type="slidenum">
              <a:rPr lang="en-GB" sz="1400" b="1">
                <a:solidFill>
                  <a:srgbClr val="FFFFFF"/>
                </a:solidFill>
                <a:latin typeface="Century Gothic" charset="0"/>
              </a:rPr>
              <a:pP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128</a:t>
            </a:fld>
            <a:endParaRPr lang="en-GB" sz="1400" b="1" dirty="0">
              <a:solidFill>
                <a:srgbClr val="FFFFFF"/>
              </a:solidFill>
              <a:latin typeface="Century Gothic" charset="0"/>
            </a:endParaRPr>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1"/>
          <p:cNvSpPr txBox="1">
            <a:spLocks noChangeArrowheads="1"/>
          </p:cNvSpPr>
          <p:nvPr/>
        </p:nvSpPr>
        <p:spPr bwMode="auto">
          <a:xfrm>
            <a:off x="228600" y="152400"/>
            <a:ext cx="8763000" cy="1143000"/>
          </a:xfrm>
          <a:prstGeom prst="rect">
            <a:avLst/>
          </a:prstGeom>
          <a:noFill/>
          <a:ln w="9525">
            <a:noFill/>
            <a:round/>
            <a:headEnd/>
            <a:tailEnd/>
          </a:ln>
        </p:spPr>
        <p:txBody>
          <a:bodyPr>
            <a:prstTxWarp prst="textNoShape">
              <a:avLst/>
            </a:prstTxWarp>
          </a:bodyPr>
          <a:lstStyle/>
          <a:p>
            <a:pP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dirty="0">
                <a:solidFill>
                  <a:srgbClr val="FFFFFF"/>
                </a:solidFill>
                <a:latin typeface="Century Gothic" charset="0"/>
              </a:rPr>
              <a:t>Effectiveness Data</a:t>
            </a:r>
          </a:p>
        </p:txBody>
      </p:sp>
      <p:sp>
        <p:nvSpPr>
          <p:cNvPr id="96259" name="Text Box 2"/>
          <p:cNvSpPr txBox="1">
            <a:spLocks noChangeArrowheads="1"/>
          </p:cNvSpPr>
          <p:nvPr/>
        </p:nvSpPr>
        <p:spPr bwMode="auto">
          <a:xfrm>
            <a:off x="304800" y="1295400"/>
            <a:ext cx="8610600" cy="4525963"/>
          </a:xfrm>
          <a:prstGeom prst="rect">
            <a:avLst/>
          </a:prstGeom>
          <a:noFill/>
          <a:ln w="9525">
            <a:noFill/>
            <a:round/>
            <a:headEnd/>
            <a:tailEnd/>
          </a:ln>
        </p:spPr>
        <p:txBody>
          <a:bodyPr>
            <a:prstTxWarp prst="textNoShape">
              <a:avLst/>
            </a:prstTxWarp>
          </a:bodyPr>
          <a:lstStyle/>
          <a:p>
            <a:pPr marL="341313" indent="-341313">
              <a:spcBef>
                <a:spcPts val="1050"/>
              </a:spcBef>
              <a:buClr>
                <a:srgbClr val="00425C"/>
              </a:buCl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smtClean="0">
                <a:solidFill>
                  <a:srgbClr val="7F1E02"/>
                </a:solidFill>
                <a:latin typeface="Century" charset="0"/>
              </a:rPr>
              <a:t>Effectiveness data can be </a:t>
            </a:r>
            <a:r>
              <a:rPr lang="en-GB" sz="2400" dirty="0" err="1" smtClean="0">
                <a:solidFill>
                  <a:srgbClr val="7F1E02"/>
                </a:solidFill>
                <a:latin typeface="Century" charset="0"/>
              </a:rPr>
              <a:t>operationalized</a:t>
            </a:r>
            <a:r>
              <a:rPr lang="en-GB" sz="2400" dirty="0" smtClean="0">
                <a:solidFill>
                  <a:srgbClr val="7F1E02"/>
                </a:solidFill>
                <a:latin typeface="Century" charset="0"/>
              </a:rPr>
              <a:t> in a number of ways but is generally </a:t>
            </a:r>
            <a:r>
              <a:rPr lang="en-GB" sz="2400" dirty="0" err="1" smtClean="0">
                <a:solidFill>
                  <a:srgbClr val="7F1E02"/>
                </a:solidFill>
                <a:latin typeface="Century" charset="0"/>
              </a:rPr>
              <a:t>operationalized</a:t>
            </a:r>
            <a:r>
              <a:rPr lang="en-GB" sz="2400" dirty="0" smtClean="0">
                <a:solidFill>
                  <a:srgbClr val="7F1E02"/>
                </a:solidFill>
                <a:latin typeface="Century" charset="0"/>
              </a:rPr>
              <a:t> as success or failure to complete a task</a:t>
            </a:r>
          </a:p>
          <a:p>
            <a:pPr marL="341313" indent="-341313">
              <a:spcBef>
                <a:spcPts val="1050"/>
              </a:spcBef>
              <a:buClr>
                <a:srgbClr val="00425C"/>
              </a:buCl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smtClean="0">
                <a:solidFill>
                  <a:srgbClr val="7F1E02"/>
                </a:solidFill>
                <a:latin typeface="Century" charset="0"/>
              </a:rPr>
              <a:t>Completion rate as a pass/fail criteria can be measured objectively if the criteria is pre-determined and is not subjective</a:t>
            </a:r>
          </a:p>
          <a:p>
            <a:pPr marL="341313" indent="-341313">
              <a:spcBef>
                <a:spcPts val="1050"/>
              </a:spcBef>
              <a:buClr>
                <a:srgbClr val="00425C"/>
              </a:buCl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smtClean="0">
                <a:solidFill>
                  <a:srgbClr val="7F1E02"/>
                </a:solidFill>
                <a:latin typeface="Century" charset="0"/>
              </a:rPr>
              <a:t>Best estimates, error rate, and the confidence interval can be calculated easily for pass/fail measure of completion rate using a Binomial calculation</a:t>
            </a:r>
          </a:p>
          <a:p>
            <a:pPr marL="341313" indent="-341313">
              <a:spcBef>
                <a:spcPts val="1050"/>
              </a:spcBef>
              <a:buClr>
                <a:srgbClr val="00425C"/>
              </a:buCl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dirty="0">
              <a:solidFill>
                <a:srgbClr val="7F1E02"/>
              </a:solidFill>
              <a:latin typeface="Century" charset="0"/>
            </a:endParaRPr>
          </a:p>
        </p:txBody>
      </p:sp>
      <p:sp>
        <p:nvSpPr>
          <p:cNvPr id="96260" name="Text Box 3"/>
          <p:cNvSpPr txBox="1">
            <a:spLocks noChangeArrowheads="1"/>
          </p:cNvSpPr>
          <p:nvPr/>
        </p:nvSpPr>
        <p:spPr bwMode="auto">
          <a:xfrm>
            <a:off x="1676400" y="6305550"/>
            <a:ext cx="5029200" cy="476250"/>
          </a:xfrm>
          <a:prstGeom prst="rect">
            <a:avLst/>
          </a:prstGeom>
          <a:noFill/>
          <a:ln w="9525">
            <a:noFill/>
            <a:round/>
            <a:headEnd/>
            <a:tailEnd/>
          </a:ln>
        </p:spPr>
        <p:txBody>
          <a:bodyPr lIns="90000" tIns="46800" rIns="90000" bIns="46800">
            <a:prstTxWarp prst="textNoShape">
              <a:avLst/>
            </a:prstTxWarp>
          </a:bodyPr>
          <a:lstStyle/>
          <a:p>
            <a:pPr algn="ct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FFFFFF"/>
                </a:solidFill>
                <a:latin typeface="Century Gothic" charset="0"/>
              </a:rPr>
              <a:t>User-Centered Design </a:t>
            </a:r>
            <a:r>
              <a:rPr lang="en-GB" sz="1200">
                <a:solidFill>
                  <a:srgbClr val="FFFFFF"/>
                </a:solidFill>
                <a:latin typeface="Symbol" charset="2"/>
              </a:rPr>
              <a:t></a:t>
            </a:r>
            <a:r>
              <a:rPr lang="en-GB" sz="1200">
                <a:solidFill>
                  <a:srgbClr val="FFFFFF"/>
                </a:solidFill>
                <a:latin typeface="Century Gothic" charset="0"/>
              </a:rPr>
              <a:t> </a:t>
            </a:r>
            <a:r>
              <a:rPr lang="en-GB" sz="1200" i="1">
                <a:solidFill>
                  <a:srgbClr val="FFFFFF"/>
                </a:solidFill>
                <a:latin typeface="Century Gothic" charset="0"/>
              </a:rPr>
              <a:t>www.user-centereddesign.com</a:t>
            </a:r>
          </a:p>
        </p:txBody>
      </p:sp>
      <p:sp>
        <p:nvSpPr>
          <p:cNvPr id="96261" name="Text Box 4"/>
          <p:cNvSpPr txBox="1">
            <a:spLocks noChangeArrowheads="1"/>
          </p:cNvSpPr>
          <p:nvPr/>
        </p:nvSpPr>
        <p:spPr bwMode="auto">
          <a:xfrm>
            <a:off x="381000" y="6307138"/>
            <a:ext cx="762000" cy="398462"/>
          </a:xfrm>
          <a:prstGeom prst="rect">
            <a:avLst/>
          </a:prstGeom>
          <a:noFill/>
          <a:ln w="9525">
            <a:noFill/>
            <a:round/>
            <a:headEnd/>
            <a:tailEnd/>
          </a:ln>
        </p:spPr>
        <p:txBody>
          <a:bodyPr lIns="90000" tIns="46800" rIns="90000" bIns="46800">
            <a:prstTxWarp prst="textNoShape">
              <a:avLst/>
            </a:prstTxWarp>
          </a:bodyPr>
          <a:lstStyle/>
          <a:p>
            <a:pP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0363421-1BB3-3E44-AAA7-AF008053844F}" type="slidenum">
              <a:rPr lang="en-GB" sz="1400" b="1">
                <a:solidFill>
                  <a:srgbClr val="FFFFFF"/>
                </a:solidFill>
                <a:latin typeface="Century Gothic" charset="0"/>
              </a:rPr>
              <a:pP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129</a:t>
            </a:fld>
            <a:endParaRPr lang="en-GB" sz="1400" b="1">
              <a:solidFill>
                <a:srgbClr val="FFFFFF"/>
              </a:solidFill>
              <a:latin typeface="Century Gothic" charset="0"/>
            </a:endParaRPr>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2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2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2"/>
          <p:cNvSpPr>
            <a:spLocks noGrp="1" noChangeArrowheads="1"/>
          </p:cNvSpPr>
          <p:nvPr>
            <p:ph type="title"/>
          </p:nvPr>
        </p:nvSpPr>
        <p:spPr>
          <a:xfrm>
            <a:off x="228600" y="152400"/>
            <a:ext cx="8915400" cy="1143000"/>
          </a:xfrm>
        </p:spPr>
        <p:txBody>
          <a:bodyPr/>
          <a:lstStyle/>
          <a:p>
            <a:pPr eaLnBrk="1" hangingPunct="1"/>
            <a:r>
              <a:rPr lang="en-US"/>
              <a:t>Compliance Testing</a:t>
            </a:r>
          </a:p>
        </p:txBody>
      </p:sp>
      <p:sp>
        <p:nvSpPr>
          <p:cNvPr id="559107" name="Rectangle 3"/>
          <p:cNvSpPr>
            <a:spLocks noGrp="1" noChangeArrowheads="1"/>
          </p:cNvSpPr>
          <p:nvPr>
            <p:ph idx="1"/>
          </p:nvPr>
        </p:nvSpPr>
        <p:spPr>
          <a:xfrm>
            <a:off x="381000" y="1295400"/>
            <a:ext cx="8229600" cy="3733800"/>
          </a:xfrm>
        </p:spPr>
        <p:txBody>
          <a:bodyPr/>
          <a:lstStyle/>
          <a:p>
            <a:pPr eaLnBrk="1" hangingPunct="1">
              <a:lnSpc>
                <a:spcPct val="90000"/>
              </a:lnSpc>
            </a:pPr>
            <a:r>
              <a:rPr lang="en-US" sz="2800"/>
              <a:t>Possible (within limits) to be performed by anyone</a:t>
            </a:r>
          </a:p>
          <a:p>
            <a:pPr eaLnBrk="1" hangingPunct="1">
              <a:lnSpc>
                <a:spcPct val="90000"/>
              </a:lnSpc>
            </a:pPr>
            <a:r>
              <a:rPr lang="en-US" sz="2800"/>
              <a:t>Can remove the low level usability issues that often mask more significant usability issues</a:t>
            </a:r>
          </a:p>
        </p:txBody>
      </p:sp>
      <p:sp>
        <p:nvSpPr>
          <p:cNvPr id="4" name="Footer Placeholder 3"/>
          <p:cNvSpPr>
            <a:spLocks noGrp="1"/>
          </p:cNvSpPr>
          <p:nvPr>
            <p:ph type="ftr" sz="quarter" idx="10"/>
          </p:nvPr>
        </p:nvSpPr>
        <p:spPr/>
        <p:txBody>
          <a:bodyPr/>
          <a:lstStyle/>
          <a:p>
            <a:pPr>
              <a:defRPr/>
            </a:pPr>
            <a:r>
              <a:rPr lang="en-US"/>
              <a:t>User-Centered Design </a:t>
            </a:r>
            <a:r>
              <a:rPr lang="en-US">
                <a:sym typeface="Symbol" pitchFamily="18" charset="2"/>
              </a:rPr>
              <a:t> </a:t>
            </a:r>
            <a:r>
              <a:rPr lang="en-US" i="1"/>
              <a:t>www.user-centereddesign.com</a:t>
            </a:r>
          </a:p>
        </p:txBody>
      </p:sp>
      <p:sp>
        <p:nvSpPr>
          <p:cNvPr id="5" name="Slide Number Placeholder 4"/>
          <p:cNvSpPr>
            <a:spLocks noGrp="1"/>
          </p:cNvSpPr>
          <p:nvPr>
            <p:ph type="sldNum" sz="quarter" idx="11"/>
          </p:nvPr>
        </p:nvSpPr>
        <p:spPr/>
        <p:txBody>
          <a:bodyPr/>
          <a:lstStyle/>
          <a:p>
            <a:fld id="{CA340D83-9AED-8D47-BC8F-81CD4853A54C}" type="slidenum">
              <a:rPr lang="en-US"/>
              <a:pPr/>
              <a:t>13</a:t>
            </a:fld>
            <a:endParaRPr lang="en-US"/>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9107">
                                            <p:txEl>
                                              <p:pRg st="0" end="0"/>
                                            </p:txEl>
                                          </p:spTgt>
                                        </p:tgtEl>
                                        <p:attrNameLst>
                                          <p:attrName>style.visibility</p:attrName>
                                        </p:attrNameLst>
                                      </p:cBhvr>
                                      <p:to>
                                        <p:strVal val="visible"/>
                                      </p:to>
                                    </p:set>
                                    <p:animEffect transition="in" filter="blinds(horizontal)">
                                      <p:cBhvr>
                                        <p:cTn id="7" dur="500"/>
                                        <p:tgtEl>
                                          <p:spTgt spid="559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59107">
                                            <p:txEl>
                                              <p:pRg st="1" end="1"/>
                                            </p:txEl>
                                          </p:spTgt>
                                        </p:tgtEl>
                                        <p:attrNameLst>
                                          <p:attrName>style.visibility</p:attrName>
                                        </p:attrNameLst>
                                      </p:cBhvr>
                                      <p:to>
                                        <p:strVal val="visible"/>
                                      </p:to>
                                    </p:set>
                                    <p:animEffect transition="in" filter="blinds(horizontal)">
                                      <p:cBhvr>
                                        <p:cTn id="12" dur="500"/>
                                        <p:tgtEl>
                                          <p:spTgt spid="5591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107"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1"/>
          <p:cNvSpPr txBox="1">
            <a:spLocks noChangeArrowheads="1"/>
          </p:cNvSpPr>
          <p:nvPr/>
        </p:nvSpPr>
        <p:spPr bwMode="auto">
          <a:xfrm>
            <a:off x="228600" y="152400"/>
            <a:ext cx="8763000" cy="1143000"/>
          </a:xfrm>
          <a:prstGeom prst="rect">
            <a:avLst/>
          </a:prstGeom>
          <a:noFill/>
          <a:ln w="9525">
            <a:noFill/>
            <a:round/>
            <a:headEnd/>
            <a:tailEnd/>
          </a:ln>
        </p:spPr>
        <p:txBody>
          <a:bodyPr>
            <a:prstTxWarp prst="textNoShape">
              <a:avLst/>
            </a:prstTxWarp>
          </a:bodyPr>
          <a:lstStyle/>
          <a:p>
            <a:pP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a:solidFill>
                  <a:srgbClr val="FFFFFF"/>
                </a:solidFill>
                <a:latin typeface="Century Gothic" charset="0"/>
              </a:rPr>
              <a:t>Descriptive Statistics</a:t>
            </a:r>
          </a:p>
        </p:txBody>
      </p:sp>
      <p:sp>
        <p:nvSpPr>
          <p:cNvPr id="94211" name="Text Box 2"/>
          <p:cNvSpPr txBox="1">
            <a:spLocks noChangeArrowheads="1"/>
          </p:cNvSpPr>
          <p:nvPr/>
        </p:nvSpPr>
        <p:spPr bwMode="auto">
          <a:xfrm>
            <a:off x="304800" y="1341437"/>
            <a:ext cx="8229600" cy="4525963"/>
          </a:xfrm>
          <a:prstGeom prst="rect">
            <a:avLst/>
          </a:prstGeom>
          <a:noFill/>
          <a:ln w="9525">
            <a:noFill/>
            <a:round/>
            <a:headEnd/>
            <a:tailEnd/>
          </a:ln>
        </p:spPr>
        <p:txBody>
          <a:bodyPr>
            <a:prstTxWarp prst="textNoShape">
              <a:avLst/>
            </a:prstTxWarp>
          </a:bodyPr>
          <a:lstStyle/>
          <a:p>
            <a:pPr marL="341313" indent="-341313">
              <a:spcBef>
                <a:spcPts val="1050"/>
              </a:spcBef>
              <a:buClr>
                <a:srgbClr val="00425C"/>
              </a:buCl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a:solidFill>
                  <a:srgbClr val="7F1E02"/>
                </a:solidFill>
                <a:latin typeface="Century" charset="0"/>
              </a:rPr>
              <a:t>But the data often shows other patterns such as bimodal distributions.  In these cases, the average and standard deviation are not adequate…</a:t>
            </a:r>
          </a:p>
          <a:p>
            <a:pPr marL="341313" indent="-341313">
              <a:spcBef>
                <a:spcPts val="1050"/>
              </a:spcBef>
              <a:buClr>
                <a:srgbClr val="00425C"/>
              </a:buClr>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dirty="0">
              <a:solidFill>
                <a:srgbClr val="7F1E02"/>
              </a:solidFill>
              <a:latin typeface="Century" charset="0"/>
            </a:endParaRPr>
          </a:p>
        </p:txBody>
      </p:sp>
      <p:sp>
        <p:nvSpPr>
          <p:cNvPr id="94212" name="Text Box 3"/>
          <p:cNvSpPr txBox="1">
            <a:spLocks noChangeArrowheads="1"/>
          </p:cNvSpPr>
          <p:nvPr/>
        </p:nvSpPr>
        <p:spPr bwMode="auto">
          <a:xfrm>
            <a:off x="1676400" y="6305550"/>
            <a:ext cx="5029200" cy="476250"/>
          </a:xfrm>
          <a:prstGeom prst="rect">
            <a:avLst/>
          </a:prstGeom>
          <a:noFill/>
          <a:ln w="9525">
            <a:noFill/>
            <a:round/>
            <a:headEnd/>
            <a:tailEnd/>
          </a:ln>
        </p:spPr>
        <p:txBody>
          <a:bodyPr lIns="90000" tIns="46800" rIns="90000" bIns="46800">
            <a:prstTxWarp prst="textNoShape">
              <a:avLst/>
            </a:prstTxWarp>
          </a:bodyPr>
          <a:lstStyle/>
          <a:p>
            <a:pPr algn="ct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FFFFFF"/>
                </a:solidFill>
                <a:latin typeface="Century Gothic" charset="0"/>
              </a:rPr>
              <a:t>User-Centered Design </a:t>
            </a:r>
            <a:r>
              <a:rPr lang="en-GB" sz="1200">
                <a:solidFill>
                  <a:srgbClr val="FFFFFF"/>
                </a:solidFill>
                <a:latin typeface="Symbol" charset="2"/>
              </a:rPr>
              <a:t></a:t>
            </a:r>
            <a:r>
              <a:rPr lang="en-GB" sz="1200">
                <a:solidFill>
                  <a:srgbClr val="FFFFFF"/>
                </a:solidFill>
                <a:latin typeface="Century Gothic" charset="0"/>
              </a:rPr>
              <a:t> </a:t>
            </a:r>
            <a:r>
              <a:rPr lang="en-GB" sz="1200" i="1">
                <a:solidFill>
                  <a:srgbClr val="FFFFFF"/>
                </a:solidFill>
                <a:latin typeface="Century Gothic" charset="0"/>
              </a:rPr>
              <a:t>www.user-centereddesign.com</a:t>
            </a:r>
          </a:p>
        </p:txBody>
      </p:sp>
      <p:sp>
        <p:nvSpPr>
          <p:cNvPr id="94213" name="Text Box 4"/>
          <p:cNvSpPr txBox="1">
            <a:spLocks noChangeArrowheads="1"/>
          </p:cNvSpPr>
          <p:nvPr/>
        </p:nvSpPr>
        <p:spPr bwMode="auto">
          <a:xfrm>
            <a:off x="381000" y="6307138"/>
            <a:ext cx="762000" cy="398462"/>
          </a:xfrm>
          <a:prstGeom prst="rect">
            <a:avLst/>
          </a:prstGeom>
          <a:noFill/>
          <a:ln w="9525">
            <a:noFill/>
            <a:round/>
            <a:headEnd/>
            <a:tailEnd/>
          </a:ln>
        </p:spPr>
        <p:txBody>
          <a:bodyPr lIns="90000" tIns="46800" rIns="90000" bIns="46800">
            <a:prstTxWarp prst="textNoShape">
              <a:avLst/>
            </a:prstTxWarp>
          </a:bodyPr>
          <a:lstStyle/>
          <a:p>
            <a:pP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BCA666D-1CD7-4A49-AAAA-3A62BF952DE5}" type="slidenum">
              <a:rPr lang="en-GB" sz="1400" b="1">
                <a:solidFill>
                  <a:srgbClr val="FFFFFF"/>
                </a:solidFill>
                <a:latin typeface="Century Gothic" charset="0"/>
              </a:rPr>
              <a:pP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130</a:t>
            </a:fld>
            <a:endParaRPr lang="en-GB" sz="1400" b="1">
              <a:solidFill>
                <a:srgbClr val="FFFFFF"/>
              </a:solidFill>
              <a:latin typeface="Century Gothic" charset="0"/>
            </a:endParaRPr>
          </a:p>
        </p:txBody>
      </p:sp>
      <p:pic>
        <p:nvPicPr>
          <p:cNvPr id="94214" name="Picture 5"/>
          <p:cNvPicPr>
            <a:picLocks noChangeAspect="1" noChangeArrowheads="1"/>
          </p:cNvPicPr>
          <p:nvPr/>
        </p:nvPicPr>
        <p:blipFill>
          <a:blip r:embed="rId3"/>
          <a:srcRect/>
          <a:stretch>
            <a:fillRect/>
          </a:stretch>
        </p:blipFill>
        <p:spPr bwMode="auto">
          <a:xfrm>
            <a:off x="590550" y="4570412"/>
            <a:ext cx="3143250" cy="1525588"/>
          </a:xfrm>
          <a:prstGeom prst="rect">
            <a:avLst/>
          </a:prstGeom>
          <a:noFill/>
          <a:ln w="9525">
            <a:noFill/>
            <a:round/>
            <a:headEnd/>
            <a:tailEnd/>
          </a:ln>
        </p:spPr>
      </p:pic>
      <p:pic>
        <p:nvPicPr>
          <p:cNvPr id="94215" name="Picture 6"/>
          <p:cNvPicPr>
            <a:picLocks noChangeAspect="1" noChangeArrowheads="1"/>
          </p:cNvPicPr>
          <p:nvPr/>
        </p:nvPicPr>
        <p:blipFill>
          <a:blip r:embed="rId4"/>
          <a:srcRect/>
          <a:stretch>
            <a:fillRect/>
          </a:stretch>
        </p:blipFill>
        <p:spPr bwMode="auto">
          <a:xfrm>
            <a:off x="5086350" y="4570412"/>
            <a:ext cx="3143250" cy="1525588"/>
          </a:xfrm>
          <a:prstGeom prst="rect">
            <a:avLst/>
          </a:prstGeom>
          <a:noFill/>
          <a:ln w="9525">
            <a:noFill/>
            <a:round/>
            <a:headEnd/>
            <a:tailEnd/>
          </a:ln>
        </p:spPr>
      </p:pic>
      <p:pic>
        <p:nvPicPr>
          <p:cNvPr id="94216" name="Picture 7"/>
          <p:cNvPicPr>
            <a:picLocks noChangeAspect="1" noChangeArrowheads="1"/>
          </p:cNvPicPr>
          <p:nvPr/>
        </p:nvPicPr>
        <p:blipFill>
          <a:blip r:embed="rId5"/>
          <a:srcRect/>
          <a:stretch>
            <a:fillRect/>
          </a:stretch>
        </p:blipFill>
        <p:spPr bwMode="auto">
          <a:xfrm>
            <a:off x="5086350" y="2740025"/>
            <a:ext cx="3143250" cy="1525587"/>
          </a:xfrm>
          <a:prstGeom prst="rect">
            <a:avLst/>
          </a:prstGeom>
          <a:noFill/>
          <a:ln w="9525">
            <a:noFill/>
            <a:round/>
            <a:headEnd/>
            <a:tailEnd/>
          </a:ln>
        </p:spPr>
      </p:pic>
      <p:pic>
        <p:nvPicPr>
          <p:cNvPr id="94217" name="Picture 8"/>
          <p:cNvPicPr>
            <a:picLocks noChangeAspect="1" noChangeArrowheads="1"/>
          </p:cNvPicPr>
          <p:nvPr/>
        </p:nvPicPr>
        <p:blipFill>
          <a:blip r:embed="rId6"/>
          <a:srcRect/>
          <a:stretch>
            <a:fillRect/>
          </a:stretch>
        </p:blipFill>
        <p:spPr bwMode="auto">
          <a:xfrm>
            <a:off x="590550" y="2740025"/>
            <a:ext cx="3143250" cy="1525587"/>
          </a:xfrm>
          <a:prstGeom prst="rect">
            <a:avLst/>
          </a:prstGeom>
          <a:noFill/>
          <a:ln w="9525">
            <a:noFill/>
            <a:round/>
            <a:headEnd/>
            <a:tailEnd/>
          </a:ln>
        </p:spPr>
      </p:pic>
    </p:spTree>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1"/>
          <p:cNvSpPr txBox="1">
            <a:spLocks noChangeArrowheads="1"/>
          </p:cNvSpPr>
          <p:nvPr/>
        </p:nvSpPr>
        <p:spPr bwMode="auto">
          <a:xfrm>
            <a:off x="228600" y="152400"/>
            <a:ext cx="8763000" cy="1143000"/>
          </a:xfrm>
          <a:prstGeom prst="rect">
            <a:avLst/>
          </a:prstGeom>
          <a:noFill/>
          <a:ln w="9525">
            <a:noFill/>
            <a:round/>
            <a:headEnd/>
            <a:tailEnd/>
          </a:ln>
        </p:spPr>
        <p:txBody>
          <a:bodyPr>
            <a:prstTxWarp prst="textNoShape">
              <a:avLst/>
            </a:prstTxWarp>
          </a:bodyPr>
          <a:lstStyle/>
          <a:p>
            <a:pP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dirty="0" smtClean="0">
                <a:solidFill>
                  <a:srgbClr val="FFFFFF"/>
                </a:solidFill>
                <a:latin typeface="Century Gothic" charset="0"/>
              </a:rPr>
              <a:t>User Ratings</a:t>
            </a:r>
            <a:endParaRPr lang="en-GB" sz="3600" b="1" dirty="0">
              <a:solidFill>
                <a:srgbClr val="FFFFFF"/>
              </a:solidFill>
              <a:latin typeface="Century Gothic" charset="0"/>
            </a:endParaRPr>
          </a:p>
        </p:txBody>
      </p:sp>
      <p:sp>
        <p:nvSpPr>
          <p:cNvPr id="109572" name="Text Box 3"/>
          <p:cNvSpPr txBox="1">
            <a:spLocks noChangeArrowheads="1"/>
          </p:cNvSpPr>
          <p:nvPr/>
        </p:nvSpPr>
        <p:spPr bwMode="auto">
          <a:xfrm>
            <a:off x="1676400" y="6305550"/>
            <a:ext cx="5029200" cy="476250"/>
          </a:xfrm>
          <a:prstGeom prst="rect">
            <a:avLst/>
          </a:prstGeom>
          <a:noFill/>
          <a:ln w="9525">
            <a:noFill/>
            <a:round/>
            <a:headEnd/>
            <a:tailEnd/>
          </a:ln>
        </p:spPr>
        <p:txBody>
          <a:bodyPr lIns="90000" tIns="46800" rIns="90000" bIns="46800">
            <a:prstTxWarp prst="textNoShape">
              <a:avLst/>
            </a:prstTxWarp>
          </a:bodyPr>
          <a:lstStyle/>
          <a:p>
            <a:pPr algn="ct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FFFFFF"/>
                </a:solidFill>
                <a:latin typeface="Century Gothic" charset="0"/>
              </a:rPr>
              <a:t>User-Centered Design </a:t>
            </a:r>
            <a:r>
              <a:rPr lang="en-GB" sz="1200">
                <a:solidFill>
                  <a:srgbClr val="FFFFFF"/>
                </a:solidFill>
                <a:latin typeface="Symbol" charset="2"/>
              </a:rPr>
              <a:t></a:t>
            </a:r>
            <a:r>
              <a:rPr lang="en-GB" sz="1200">
                <a:solidFill>
                  <a:srgbClr val="FFFFFF"/>
                </a:solidFill>
                <a:latin typeface="Century Gothic" charset="0"/>
              </a:rPr>
              <a:t> </a:t>
            </a:r>
            <a:r>
              <a:rPr lang="en-GB" sz="1200" i="1">
                <a:solidFill>
                  <a:srgbClr val="FFFFFF"/>
                </a:solidFill>
                <a:latin typeface="Century Gothic" charset="0"/>
              </a:rPr>
              <a:t>www.user-centereddesign.com</a:t>
            </a:r>
          </a:p>
        </p:txBody>
      </p:sp>
      <p:sp>
        <p:nvSpPr>
          <p:cNvPr id="109573" name="Text Box 4"/>
          <p:cNvSpPr txBox="1">
            <a:spLocks noChangeArrowheads="1"/>
          </p:cNvSpPr>
          <p:nvPr/>
        </p:nvSpPr>
        <p:spPr bwMode="auto">
          <a:xfrm>
            <a:off x="381000" y="6307138"/>
            <a:ext cx="762000" cy="398462"/>
          </a:xfrm>
          <a:prstGeom prst="rect">
            <a:avLst/>
          </a:prstGeom>
          <a:noFill/>
          <a:ln w="9525">
            <a:noFill/>
            <a:round/>
            <a:headEnd/>
            <a:tailEnd/>
          </a:ln>
        </p:spPr>
        <p:txBody>
          <a:bodyPr lIns="90000" tIns="46800" rIns="90000" bIns="46800">
            <a:prstTxWarp prst="textNoShape">
              <a:avLst/>
            </a:prstTxWarp>
          </a:bodyPr>
          <a:lstStyle/>
          <a:p>
            <a:pP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65257FE-EC0C-DF49-867E-764C4A915BD0}" type="slidenum">
              <a:rPr lang="en-GB" sz="1400" b="1">
                <a:solidFill>
                  <a:srgbClr val="FFFFFF"/>
                </a:solidFill>
                <a:latin typeface="Century Gothic" charset="0"/>
              </a:rPr>
              <a:pP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131</a:t>
            </a:fld>
            <a:endParaRPr lang="en-GB" sz="1400" b="1">
              <a:solidFill>
                <a:srgbClr val="FFFFFF"/>
              </a:solidFill>
              <a:latin typeface="Century Gothic" charset="0"/>
            </a:endParaRPr>
          </a:p>
        </p:txBody>
      </p:sp>
      <p:pic>
        <p:nvPicPr>
          <p:cNvPr id="109574" name="Picture 5"/>
          <p:cNvPicPr>
            <a:picLocks noChangeAspect="1" noChangeArrowheads="1"/>
          </p:cNvPicPr>
          <p:nvPr/>
        </p:nvPicPr>
        <p:blipFill>
          <a:blip r:embed="rId3"/>
          <a:srcRect/>
          <a:stretch>
            <a:fillRect/>
          </a:stretch>
        </p:blipFill>
        <p:spPr bwMode="auto">
          <a:xfrm>
            <a:off x="1981200" y="2286000"/>
            <a:ext cx="4495800" cy="2503488"/>
          </a:xfrm>
          <a:prstGeom prst="rect">
            <a:avLst/>
          </a:prstGeom>
          <a:noFill/>
          <a:ln w="9525">
            <a:noFill/>
            <a:round/>
            <a:headEnd/>
            <a:tailEnd/>
          </a:ln>
        </p:spPr>
      </p:pic>
      <p:sp>
        <p:nvSpPr>
          <p:cNvPr id="109575" name="Text Box 6"/>
          <p:cNvSpPr txBox="1">
            <a:spLocks noChangeArrowheads="1"/>
          </p:cNvSpPr>
          <p:nvPr/>
        </p:nvSpPr>
        <p:spPr bwMode="auto">
          <a:xfrm>
            <a:off x="3867150" y="4724400"/>
            <a:ext cx="825500" cy="368300"/>
          </a:xfrm>
          <a:prstGeom prst="rect">
            <a:avLst/>
          </a:prstGeom>
          <a:noFill/>
          <a:ln w="9525">
            <a:noFill/>
            <a:round/>
            <a:headEnd/>
            <a:tailEnd/>
          </a:ln>
        </p:spPr>
        <p:txBody>
          <a:bodyPr wrap="none" lIns="90000" tIns="46800" rIns="90000" bIns="46800">
            <a:prstTxWarp prst="textNoShape">
              <a:avLst/>
            </a:prstTxWarp>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Score</a:t>
            </a:r>
          </a:p>
        </p:txBody>
      </p:sp>
      <p:sp>
        <p:nvSpPr>
          <p:cNvPr id="109576" name="Text Box 7"/>
          <p:cNvSpPr txBox="1">
            <a:spLocks noChangeArrowheads="1"/>
          </p:cNvSpPr>
          <p:nvPr/>
        </p:nvSpPr>
        <p:spPr bwMode="auto">
          <a:xfrm rot="-5400000">
            <a:off x="126206" y="3186907"/>
            <a:ext cx="3468687" cy="368300"/>
          </a:xfrm>
          <a:prstGeom prst="rect">
            <a:avLst/>
          </a:prstGeom>
          <a:noFill/>
          <a:ln w="9525">
            <a:noFill/>
            <a:round/>
            <a:headEnd/>
            <a:tailEnd/>
          </a:ln>
        </p:spPr>
        <p:txBody>
          <a:bodyPr wrap="none" lIns="90000" tIns="46800" rIns="90000" bIns="46800">
            <a:prstTxWarp prst="textNoShape">
              <a:avLst/>
            </a:prstTxWarp>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Number  who got  that score</a:t>
            </a:r>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1"/>
          <p:cNvSpPr txBox="1">
            <a:spLocks noChangeArrowheads="1"/>
          </p:cNvSpPr>
          <p:nvPr/>
        </p:nvSpPr>
        <p:spPr bwMode="auto">
          <a:xfrm>
            <a:off x="228600" y="152400"/>
            <a:ext cx="8763000" cy="1143000"/>
          </a:xfrm>
          <a:prstGeom prst="rect">
            <a:avLst/>
          </a:prstGeom>
          <a:noFill/>
          <a:ln w="9525">
            <a:noFill/>
            <a:round/>
            <a:headEnd/>
            <a:tailEnd/>
          </a:ln>
        </p:spPr>
        <p:txBody>
          <a:bodyPr>
            <a:prstTxWarp prst="textNoShape">
              <a:avLst/>
            </a:prstTxWarp>
          </a:bodyPr>
          <a:lstStyle/>
          <a:p>
            <a:pP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dirty="0" smtClean="0">
                <a:solidFill>
                  <a:srgbClr val="FFFFFF"/>
                </a:solidFill>
                <a:latin typeface="Century Gothic" charset="0"/>
              </a:rPr>
              <a:t>Correlated User Ratings‏</a:t>
            </a:r>
            <a:endParaRPr lang="en-GB" sz="3600" b="1" dirty="0">
              <a:solidFill>
                <a:srgbClr val="FFFFFF"/>
              </a:solidFill>
              <a:latin typeface="Century Gothic" charset="0"/>
            </a:endParaRPr>
          </a:p>
        </p:txBody>
      </p:sp>
      <p:sp>
        <p:nvSpPr>
          <p:cNvPr id="110595" name="Text Box 2"/>
          <p:cNvSpPr txBox="1">
            <a:spLocks noChangeArrowheads="1"/>
          </p:cNvSpPr>
          <p:nvPr/>
        </p:nvSpPr>
        <p:spPr bwMode="auto">
          <a:xfrm>
            <a:off x="1676400" y="6305550"/>
            <a:ext cx="5029200" cy="476250"/>
          </a:xfrm>
          <a:prstGeom prst="rect">
            <a:avLst/>
          </a:prstGeom>
          <a:noFill/>
          <a:ln w="9525">
            <a:noFill/>
            <a:round/>
            <a:headEnd/>
            <a:tailEnd/>
          </a:ln>
        </p:spPr>
        <p:txBody>
          <a:bodyPr lIns="90000" tIns="46800" rIns="90000" bIns="46800">
            <a:prstTxWarp prst="textNoShape">
              <a:avLst/>
            </a:prstTxWarp>
          </a:bodyPr>
          <a:lstStyle/>
          <a:p>
            <a:pPr algn="ct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FFFFFF"/>
                </a:solidFill>
                <a:latin typeface="Century Gothic" charset="0"/>
              </a:rPr>
              <a:t>User-Centered Design </a:t>
            </a:r>
            <a:r>
              <a:rPr lang="en-GB" sz="1200">
                <a:solidFill>
                  <a:srgbClr val="FFFFFF"/>
                </a:solidFill>
                <a:latin typeface="Symbol" charset="2"/>
              </a:rPr>
              <a:t></a:t>
            </a:r>
            <a:r>
              <a:rPr lang="en-GB" sz="1200">
                <a:solidFill>
                  <a:srgbClr val="FFFFFF"/>
                </a:solidFill>
                <a:latin typeface="Century Gothic" charset="0"/>
              </a:rPr>
              <a:t> </a:t>
            </a:r>
            <a:r>
              <a:rPr lang="en-GB" sz="1200" i="1">
                <a:solidFill>
                  <a:srgbClr val="FFFFFF"/>
                </a:solidFill>
                <a:latin typeface="Century Gothic" charset="0"/>
              </a:rPr>
              <a:t>www.user-centereddesign.com</a:t>
            </a:r>
          </a:p>
        </p:txBody>
      </p:sp>
      <p:pic>
        <p:nvPicPr>
          <p:cNvPr id="110596" name="Picture 3"/>
          <p:cNvPicPr>
            <a:picLocks noChangeAspect="1" noChangeArrowheads="1"/>
          </p:cNvPicPr>
          <p:nvPr/>
        </p:nvPicPr>
        <p:blipFill>
          <a:blip r:embed="rId3"/>
          <a:srcRect/>
          <a:stretch>
            <a:fillRect/>
          </a:stretch>
        </p:blipFill>
        <p:spPr bwMode="auto">
          <a:xfrm>
            <a:off x="152400" y="1219200"/>
            <a:ext cx="4495800" cy="2438400"/>
          </a:xfrm>
          <a:prstGeom prst="rect">
            <a:avLst/>
          </a:prstGeom>
          <a:noFill/>
          <a:ln w="9525">
            <a:noFill/>
            <a:round/>
            <a:headEnd/>
            <a:tailEnd/>
          </a:ln>
        </p:spPr>
      </p:pic>
      <p:pic>
        <p:nvPicPr>
          <p:cNvPr id="110597" name="Picture 4"/>
          <p:cNvPicPr>
            <a:picLocks noChangeAspect="1" noChangeArrowheads="1"/>
          </p:cNvPicPr>
          <p:nvPr/>
        </p:nvPicPr>
        <p:blipFill>
          <a:blip r:embed="rId4"/>
          <a:srcRect/>
          <a:stretch>
            <a:fillRect/>
          </a:stretch>
        </p:blipFill>
        <p:spPr bwMode="auto">
          <a:xfrm>
            <a:off x="4419600" y="3581400"/>
            <a:ext cx="4495800" cy="2181225"/>
          </a:xfrm>
          <a:prstGeom prst="rect">
            <a:avLst/>
          </a:prstGeom>
          <a:noFill/>
          <a:ln w="9525">
            <a:noFill/>
            <a:round/>
            <a:headEnd/>
            <a:tailEnd/>
          </a:ln>
        </p:spPr>
      </p:pic>
      <p:sp>
        <p:nvSpPr>
          <p:cNvPr id="110598" name="Text Box 5"/>
          <p:cNvSpPr txBox="1">
            <a:spLocks noChangeArrowheads="1"/>
          </p:cNvSpPr>
          <p:nvPr/>
        </p:nvSpPr>
        <p:spPr bwMode="auto">
          <a:xfrm>
            <a:off x="1992313" y="3640138"/>
            <a:ext cx="638175" cy="368300"/>
          </a:xfrm>
          <a:prstGeom prst="rect">
            <a:avLst/>
          </a:prstGeom>
          <a:noFill/>
          <a:ln w="9525">
            <a:noFill/>
            <a:round/>
            <a:headEnd/>
            <a:tailEnd/>
          </a:ln>
        </p:spPr>
        <p:txBody>
          <a:bodyPr wrap="none" lIns="90000" tIns="46800" rIns="90000" bIns="46800">
            <a:prstTxWarp prst="textNoShape">
              <a:avLst/>
            </a:prstTxWarp>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SUS</a:t>
            </a:r>
          </a:p>
        </p:txBody>
      </p:sp>
      <p:sp>
        <p:nvSpPr>
          <p:cNvPr id="110599" name="Text Box 6"/>
          <p:cNvSpPr txBox="1">
            <a:spLocks noChangeArrowheads="1"/>
          </p:cNvSpPr>
          <p:nvPr/>
        </p:nvSpPr>
        <p:spPr bwMode="auto">
          <a:xfrm>
            <a:off x="5868988" y="5791200"/>
            <a:ext cx="1860550" cy="368300"/>
          </a:xfrm>
          <a:prstGeom prst="rect">
            <a:avLst/>
          </a:prstGeom>
          <a:noFill/>
          <a:ln w="9525">
            <a:noFill/>
            <a:round/>
            <a:headEnd/>
            <a:tailEnd/>
          </a:ln>
        </p:spPr>
        <p:txBody>
          <a:bodyPr wrap="none" lIns="90000" tIns="46800" rIns="90000" bIns="46800">
            <a:prstTxWarp prst="textNoShape">
              <a:avLst/>
            </a:prstTxWarp>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Cooper Harper</a:t>
            </a:r>
          </a:p>
        </p:txBody>
      </p:sp>
      <p:sp>
        <p:nvSpPr>
          <p:cNvPr id="8" name="Slide Number Placeholder 4"/>
          <p:cNvSpPr>
            <a:spLocks noGrp="1"/>
          </p:cNvSpPr>
          <p:nvPr>
            <p:ph type="sldNum" sz="quarter" idx="11"/>
          </p:nvPr>
        </p:nvSpPr>
        <p:spPr>
          <a:xfrm>
            <a:off x="381000" y="6307138"/>
            <a:ext cx="762000" cy="398462"/>
          </a:xfrm>
        </p:spPr>
        <p:txBody>
          <a:bodyPr/>
          <a:lstStyle/>
          <a:p>
            <a:fld id="{6BDA73DC-173D-C141-A251-E2CE6FD82130}" type="slidenum">
              <a:rPr lang="en-US"/>
              <a:pPr/>
              <a:t>132</a:t>
            </a:fld>
            <a:endParaRPr lang="en-US" dirty="0"/>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1"/>
          <p:cNvSpPr txBox="1">
            <a:spLocks noChangeArrowheads="1"/>
          </p:cNvSpPr>
          <p:nvPr/>
        </p:nvSpPr>
        <p:spPr bwMode="auto">
          <a:xfrm>
            <a:off x="1676400" y="6305550"/>
            <a:ext cx="5029200" cy="476250"/>
          </a:xfrm>
          <a:prstGeom prst="rect">
            <a:avLst/>
          </a:prstGeom>
          <a:noFill/>
          <a:ln w="9525">
            <a:noFill/>
            <a:round/>
            <a:headEnd/>
            <a:tailEnd/>
          </a:ln>
        </p:spPr>
        <p:txBody>
          <a:bodyPr lIns="90000" tIns="46800" rIns="90000" bIns="46800">
            <a:prstTxWarp prst="textNoShape">
              <a:avLst/>
            </a:prstTxWarp>
          </a:bodyPr>
          <a:lstStyle/>
          <a:p>
            <a:pPr algn="ct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FFFFFF"/>
                </a:solidFill>
                <a:latin typeface="Century Gothic" charset="0"/>
              </a:rPr>
              <a:t>User-Centered Design </a:t>
            </a:r>
            <a:r>
              <a:rPr lang="en-GB" sz="1200">
                <a:solidFill>
                  <a:srgbClr val="FFFFFF"/>
                </a:solidFill>
                <a:latin typeface="Symbol" charset="2"/>
              </a:rPr>
              <a:t></a:t>
            </a:r>
            <a:r>
              <a:rPr lang="en-GB" sz="1200">
                <a:solidFill>
                  <a:srgbClr val="FFFFFF"/>
                </a:solidFill>
                <a:latin typeface="Century Gothic" charset="0"/>
              </a:rPr>
              <a:t> </a:t>
            </a:r>
            <a:r>
              <a:rPr lang="en-GB" sz="1200" i="1">
                <a:solidFill>
                  <a:srgbClr val="FFFFFF"/>
                </a:solidFill>
                <a:latin typeface="Century Gothic" charset="0"/>
              </a:rPr>
              <a:t>www.user-centereddesign.com</a:t>
            </a:r>
          </a:p>
        </p:txBody>
      </p:sp>
      <p:sp>
        <p:nvSpPr>
          <p:cNvPr id="111619" name="Text Box 2"/>
          <p:cNvSpPr txBox="1">
            <a:spLocks noChangeArrowheads="1"/>
          </p:cNvSpPr>
          <p:nvPr/>
        </p:nvSpPr>
        <p:spPr bwMode="auto">
          <a:xfrm>
            <a:off x="381000" y="6307138"/>
            <a:ext cx="762000" cy="398462"/>
          </a:xfrm>
          <a:prstGeom prst="rect">
            <a:avLst/>
          </a:prstGeom>
          <a:noFill/>
          <a:ln w="9525">
            <a:noFill/>
            <a:round/>
            <a:headEnd/>
            <a:tailEnd/>
          </a:ln>
        </p:spPr>
        <p:txBody>
          <a:bodyPr lIns="90000" tIns="46800" rIns="90000" bIns="46800">
            <a:prstTxWarp prst="textNoShape">
              <a:avLst/>
            </a:prstTxWarp>
          </a:bodyPr>
          <a:lstStyle/>
          <a:p>
            <a:pP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AADD275-9E9E-B745-A1DD-977A962F3714}" type="slidenum">
              <a:rPr lang="en-GB" sz="1400" b="1">
                <a:solidFill>
                  <a:srgbClr val="FFFFFF"/>
                </a:solidFill>
                <a:latin typeface="Century Gothic" charset="0"/>
              </a:rPr>
              <a:pP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133</a:t>
            </a:fld>
            <a:endParaRPr lang="en-GB" sz="1400" b="1">
              <a:solidFill>
                <a:srgbClr val="FFFFFF"/>
              </a:solidFill>
              <a:latin typeface="Century Gothic" charset="0"/>
            </a:endParaRPr>
          </a:p>
        </p:txBody>
      </p:sp>
      <p:sp>
        <p:nvSpPr>
          <p:cNvPr id="111620" name="Text Box 3"/>
          <p:cNvSpPr txBox="1">
            <a:spLocks noChangeArrowheads="1"/>
          </p:cNvSpPr>
          <p:nvPr/>
        </p:nvSpPr>
        <p:spPr bwMode="auto">
          <a:xfrm>
            <a:off x="152400" y="152400"/>
            <a:ext cx="8763000" cy="1143000"/>
          </a:xfrm>
          <a:prstGeom prst="rect">
            <a:avLst/>
          </a:prstGeom>
          <a:noFill/>
          <a:ln w="9525">
            <a:noFill/>
            <a:round/>
            <a:headEnd/>
            <a:tailEnd/>
          </a:ln>
        </p:spPr>
        <p:txBody>
          <a:bodyPr>
            <a:prstTxWarp prst="textNoShape">
              <a:avLst/>
            </a:prstTxWarp>
          </a:bodyPr>
          <a:lstStyle/>
          <a:p>
            <a:pP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dirty="0" smtClean="0">
                <a:solidFill>
                  <a:srgbClr val="FFFFFF"/>
                </a:solidFill>
                <a:latin typeface="Century Gothic" charset="0"/>
              </a:rPr>
              <a:t>Findings from Sets of User Ratings</a:t>
            </a:r>
            <a:endParaRPr lang="en-GB" sz="3600" b="1" dirty="0">
              <a:solidFill>
                <a:srgbClr val="FFFFFF"/>
              </a:solidFill>
              <a:latin typeface="Century Gothic" charset="0"/>
            </a:endParaRPr>
          </a:p>
        </p:txBody>
      </p:sp>
      <p:sp>
        <p:nvSpPr>
          <p:cNvPr id="111621" name="Rectangle 4"/>
          <p:cNvSpPr>
            <a:spLocks noChangeArrowheads="1"/>
          </p:cNvSpPr>
          <p:nvPr/>
        </p:nvSpPr>
        <p:spPr bwMode="auto">
          <a:xfrm>
            <a:off x="0" y="2628900"/>
            <a:ext cx="9144000" cy="1588"/>
          </a:xfrm>
          <a:prstGeom prst="rect">
            <a:avLst/>
          </a:prstGeom>
          <a:noFill/>
          <a:ln w="9525">
            <a:noFill/>
            <a:round/>
            <a:headEnd/>
            <a:tailEnd/>
          </a:ln>
        </p:spPr>
        <p:txBody>
          <a:bodyPr wrap="none" anchor="ctr">
            <a:prstTxWarp prst="textNoShape">
              <a:avLst/>
            </a:prstTxWarp>
          </a:bodyPr>
          <a:lstStyle/>
          <a:p>
            <a:endParaRPr lang="en-US"/>
          </a:p>
        </p:txBody>
      </p:sp>
      <p:pic>
        <p:nvPicPr>
          <p:cNvPr id="111622" name="Picture 5"/>
          <p:cNvPicPr>
            <a:picLocks noChangeAspect="1" noChangeArrowheads="1"/>
          </p:cNvPicPr>
          <p:nvPr/>
        </p:nvPicPr>
        <p:blipFill>
          <a:blip r:embed="rId3"/>
          <a:srcRect/>
          <a:stretch>
            <a:fillRect/>
          </a:stretch>
        </p:blipFill>
        <p:spPr bwMode="auto">
          <a:xfrm>
            <a:off x="4724400" y="1065213"/>
            <a:ext cx="3810000" cy="2135187"/>
          </a:xfrm>
          <a:prstGeom prst="rect">
            <a:avLst/>
          </a:prstGeom>
          <a:noFill/>
          <a:ln w="9525">
            <a:noFill/>
            <a:round/>
            <a:headEnd/>
            <a:tailEnd/>
          </a:ln>
        </p:spPr>
      </p:pic>
      <p:pic>
        <p:nvPicPr>
          <p:cNvPr id="111623" name="Picture 6"/>
          <p:cNvPicPr>
            <a:picLocks noChangeAspect="1" noChangeArrowheads="1"/>
          </p:cNvPicPr>
          <p:nvPr/>
        </p:nvPicPr>
        <p:blipFill>
          <a:blip r:embed="rId4"/>
          <a:srcRect/>
          <a:stretch>
            <a:fillRect/>
          </a:stretch>
        </p:blipFill>
        <p:spPr bwMode="auto">
          <a:xfrm>
            <a:off x="304800" y="1066800"/>
            <a:ext cx="3810000" cy="2133600"/>
          </a:xfrm>
          <a:prstGeom prst="rect">
            <a:avLst/>
          </a:prstGeom>
          <a:noFill/>
          <a:ln w="9525">
            <a:noFill/>
            <a:round/>
            <a:headEnd/>
            <a:tailEnd/>
          </a:ln>
        </p:spPr>
      </p:pic>
      <p:sp>
        <p:nvSpPr>
          <p:cNvPr id="111624" name="Text Box 7"/>
          <p:cNvSpPr txBox="1">
            <a:spLocks noChangeArrowheads="1"/>
          </p:cNvSpPr>
          <p:nvPr/>
        </p:nvSpPr>
        <p:spPr bwMode="auto">
          <a:xfrm>
            <a:off x="5746750" y="5800725"/>
            <a:ext cx="1847850" cy="371475"/>
          </a:xfrm>
          <a:prstGeom prst="rect">
            <a:avLst/>
          </a:prstGeom>
          <a:noFill/>
          <a:ln w="9525">
            <a:noFill/>
            <a:round/>
            <a:headEnd/>
            <a:tailEnd/>
          </a:ln>
        </p:spPr>
        <p:txBody>
          <a:bodyPr wrap="none" lIns="90000" tIns="46800" rIns="90000" bIns="46800">
            <a:prstTxWarp prst="textNoShape">
              <a:avLst/>
            </a:prstTxWarp>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DC – MCH Data</a:t>
            </a:r>
          </a:p>
        </p:txBody>
      </p:sp>
      <p:sp>
        <p:nvSpPr>
          <p:cNvPr id="111625" name="Text Box 8"/>
          <p:cNvSpPr txBox="1">
            <a:spLocks noChangeArrowheads="1"/>
          </p:cNvSpPr>
          <p:nvPr/>
        </p:nvSpPr>
        <p:spPr bwMode="auto">
          <a:xfrm>
            <a:off x="1066800" y="5762625"/>
            <a:ext cx="2451100" cy="373063"/>
          </a:xfrm>
          <a:prstGeom prst="rect">
            <a:avLst/>
          </a:prstGeom>
          <a:noFill/>
          <a:ln w="9525">
            <a:noFill/>
            <a:round/>
            <a:headEnd/>
            <a:tailEnd/>
          </a:ln>
        </p:spPr>
        <p:txBody>
          <a:bodyPr wrap="none" lIns="90000" tIns="46800" rIns="90000" bIns="46800">
            <a:prstTxWarp prst="textNoShape">
              <a:avLst/>
            </a:prstTxWarp>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Memphis – MCH Data</a:t>
            </a:r>
          </a:p>
        </p:txBody>
      </p:sp>
      <p:grpSp>
        <p:nvGrpSpPr>
          <p:cNvPr id="111626" name="Group 9"/>
          <p:cNvGrpSpPr>
            <a:grpSpLocks/>
          </p:cNvGrpSpPr>
          <p:nvPr/>
        </p:nvGrpSpPr>
        <p:grpSpPr bwMode="auto">
          <a:xfrm>
            <a:off x="304800" y="3629025"/>
            <a:ext cx="3808413" cy="2119313"/>
            <a:chOff x="192" y="2160"/>
            <a:chExt cx="2399" cy="1335"/>
          </a:xfrm>
        </p:grpSpPr>
        <p:pic>
          <p:nvPicPr>
            <p:cNvPr id="111630" name="Picture 10"/>
            <p:cNvPicPr>
              <a:picLocks noChangeAspect="1" noChangeArrowheads="1"/>
            </p:cNvPicPr>
            <p:nvPr/>
          </p:nvPicPr>
          <p:blipFill>
            <a:blip r:embed="rId5"/>
            <a:srcRect/>
            <a:stretch>
              <a:fillRect/>
            </a:stretch>
          </p:blipFill>
          <p:spPr bwMode="auto">
            <a:xfrm>
              <a:off x="192" y="2160"/>
              <a:ext cx="2400" cy="1336"/>
            </a:xfrm>
            <a:prstGeom prst="rect">
              <a:avLst/>
            </a:prstGeom>
            <a:noFill/>
            <a:ln w="9525">
              <a:noFill/>
              <a:round/>
              <a:headEnd/>
              <a:tailEnd/>
            </a:ln>
          </p:spPr>
        </p:pic>
        <p:sp>
          <p:nvSpPr>
            <p:cNvPr id="111631" name="Text Box 11"/>
            <p:cNvSpPr txBox="1">
              <a:spLocks noChangeArrowheads="1"/>
            </p:cNvSpPr>
            <p:nvPr/>
          </p:nvSpPr>
          <p:spPr bwMode="auto">
            <a:xfrm>
              <a:off x="192" y="2160"/>
              <a:ext cx="2400" cy="1336"/>
            </a:xfrm>
            <a:prstGeom prst="rect">
              <a:avLst/>
            </a:prstGeom>
            <a:noFill/>
            <a:ln w="9525">
              <a:noFill/>
              <a:round/>
              <a:headEnd/>
              <a:tailEnd/>
            </a:ln>
          </p:spPr>
          <p:txBody>
            <a:bodyPr wrap="none" anchor="ctr">
              <a:prstTxWarp prst="textNoShape">
                <a:avLst/>
              </a:prstTxWarp>
            </a:bodyPr>
            <a:lstStyle/>
            <a:p>
              <a:endParaRPr lang="en-US"/>
            </a:p>
          </p:txBody>
        </p:sp>
      </p:grpSp>
      <p:pic>
        <p:nvPicPr>
          <p:cNvPr id="111627" name="Picture 12"/>
          <p:cNvPicPr>
            <a:picLocks noChangeAspect="1" noChangeArrowheads="1"/>
          </p:cNvPicPr>
          <p:nvPr/>
        </p:nvPicPr>
        <p:blipFill>
          <a:blip r:embed="rId6"/>
          <a:srcRect/>
          <a:stretch>
            <a:fillRect/>
          </a:stretch>
        </p:blipFill>
        <p:spPr bwMode="auto">
          <a:xfrm>
            <a:off x="4724400" y="3629025"/>
            <a:ext cx="3832225" cy="2133600"/>
          </a:xfrm>
          <a:prstGeom prst="rect">
            <a:avLst/>
          </a:prstGeom>
          <a:noFill/>
          <a:ln w="9525">
            <a:noFill/>
            <a:round/>
            <a:headEnd/>
            <a:tailEnd/>
          </a:ln>
        </p:spPr>
      </p:pic>
      <p:sp>
        <p:nvSpPr>
          <p:cNvPr id="111628" name="Text Box 8"/>
          <p:cNvSpPr txBox="1">
            <a:spLocks noChangeArrowheads="1"/>
          </p:cNvSpPr>
          <p:nvPr/>
        </p:nvSpPr>
        <p:spPr bwMode="auto">
          <a:xfrm>
            <a:off x="1066800" y="3133725"/>
            <a:ext cx="2400300" cy="371475"/>
          </a:xfrm>
          <a:prstGeom prst="rect">
            <a:avLst/>
          </a:prstGeom>
          <a:noFill/>
          <a:ln w="9525">
            <a:noFill/>
            <a:round/>
            <a:headEnd/>
            <a:tailEnd/>
          </a:ln>
        </p:spPr>
        <p:txBody>
          <a:bodyPr wrap="none" lIns="90000" tIns="46800" rIns="90000" bIns="46800">
            <a:prstTxWarp prst="textNoShape">
              <a:avLst/>
            </a:prstTxWarp>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Memphis – SUS Data</a:t>
            </a:r>
          </a:p>
        </p:txBody>
      </p:sp>
      <p:sp>
        <p:nvSpPr>
          <p:cNvPr id="111629" name="Text Box 7"/>
          <p:cNvSpPr txBox="1">
            <a:spLocks noChangeArrowheads="1"/>
          </p:cNvSpPr>
          <p:nvPr/>
        </p:nvSpPr>
        <p:spPr bwMode="auto">
          <a:xfrm>
            <a:off x="5791200" y="3133725"/>
            <a:ext cx="1797050" cy="371475"/>
          </a:xfrm>
          <a:prstGeom prst="rect">
            <a:avLst/>
          </a:prstGeom>
          <a:noFill/>
          <a:ln w="9525">
            <a:noFill/>
            <a:round/>
            <a:headEnd/>
            <a:tailEnd/>
          </a:ln>
        </p:spPr>
        <p:txBody>
          <a:bodyPr wrap="none" lIns="90000" tIns="46800" rIns="90000" bIns="46800">
            <a:prstTxWarp prst="textNoShape">
              <a:avLst/>
            </a:prstTxWarp>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DC – SUS Data</a:t>
            </a:r>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1"/>
          <p:cNvSpPr txBox="1">
            <a:spLocks noChangeArrowheads="1"/>
          </p:cNvSpPr>
          <p:nvPr/>
        </p:nvSpPr>
        <p:spPr bwMode="auto">
          <a:xfrm>
            <a:off x="228600" y="152400"/>
            <a:ext cx="8763000" cy="1143000"/>
          </a:xfrm>
          <a:prstGeom prst="rect">
            <a:avLst/>
          </a:prstGeom>
          <a:noFill/>
          <a:ln w="9525">
            <a:noFill/>
            <a:round/>
            <a:headEnd/>
            <a:tailEnd/>
          </a:ln>
        </p:spPr>
        <p:txBody>
          <a:bodyPr>
            <a:prstTxWarp prst="textNoShape">
              <a:avLst/>
            </a:prstTxWarp>
          </a:bodyPr>
          <a:lstStyle/>
          <a:p>
            <a:pP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dirty="0" smtClean="0">
                <a:solidFill>
                  <a:srgbClr val="FFFFFF"/>
                </a:solidFill>
                <a:latin typeface="Century Gothic" charset="0"/>
              </a:rPr>
              <a:t>Reportable “Results”</a:t>
            </a:r>
            <a:endParaRPr lang="en-GB" sz="3600" b="1" dirty="0">
              <a:solidFill>
                <a:srgbClr val="FFFFFF"/>
              </a:solidFill>
              <a:latin typeface="Century Gothic" charset="0"/>
            </a:endParaRPr>
          </a:p>
        </p:txBody>
      </p:sp>
      <p:sp>
        <p:nvSpPr>
          <p:cNvPr id="107523" name="Text Box 2"/>
          <p:cNvSpPr txBox="1">
            <a:spLocks noChangeArrowheads="1"/>
          </p:cNvSpPr>
          <p:nvPr/>
        </p:nvSpPr>
        <p:spPr bwMode="auto">
          <a:xfrm>
            <a:off x="304800" y="1189037"/>
            <a:ext cx="8229600" cy="4525963"/>
          </a:xfrm>
          <a:prstGeom prst="rect">
            <a:avLst/>
          </a:prstGeom>
          <a:noFill/>
          <a:ln w="9525">
            <a:noFill/>
            <a:round/>
            <a:headEnd/>
            <a:tailEnd/>
          </a:ln>
        </p:spPr>
        <p:txBody>
          <a:bodyPr>
            <a:prstTxWarp prst="textNoShape">
              <a:avLst/>
            </a:prstTxWarp>
          </a:bodyPr>
          <a:lstStyle/>
          <a:p>
            <a:pPr marL="341313" indent="-341313">
              <a:spcBef>
                <a:spcPts val="1050"/>
              </a:spcBef>
              <a:buClr>
                <a:srgbClr val="00425C"/>
              </a:buCl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600" dirty="0">
                <a:solidFill>
                  <a:srgbClr val="7F1E02"/>
                </a:solidFill>
                <a:latin typeface="Century" charset="0"/>
              </a:rPr>
              <a:t>Violations of industry standards and best practices are reportable results from testing (though many should have been included in any expert review prior to testing)</a:t>
            </a:r>
          </a:p>
          <a:p>
            <a:pPr marL="341313" indent="-341313">
              <a:spcBef>
                <a:spcPts val="1050"/>
              </a:spcBef>
              <a:buClr>
                <a:srgbClr val="00425C"/>
              </a:buCl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600" dirty="0" smtClean="0">
                <a:solidFill>
                  <a:srgbClr val="7F1E02"/>
                </a:solidFill>
                <a:latin typeface="Century" charset="0"/>
              </a:rPr>
              <a:t>Direct user comments may or may not be reportable, based on the observers assessment of the comment</a:t>
            </a:r>
          </a:p>
          <a:p>
            <a:pPr marL="341313" indent="-341313">
              <a:spcBef>
                <a:spcPts val="1050"/>
              </a:spcBef>
              <a:buClr>
                <a:srgbClr val="00425C"/>
              </a:buCl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600" dirty="0" smtClean="0">
                <a:solidFill>
                  <a:srgbClr val="7F1E02"/>
                </a:solidFill>
                <a:latin typeface="Century" charset="0"/>
              </a:rPr>
              <a:t>Direct user behaviour is generally reportable, but only if confirmed to be behaviour based on a design issue and/or behaviour that is consistent throughout testing</a:t>
            </a:r>
          </a:p>
          <a:p>
            <a:pPr marL="341313" indent="-341313">
              <a:spcBef>
                <a:spcPts val="1050"/>
              </a:spcBef>
              <a:buClr>
                <a:srgbClr val="00425C"/>
              </a:buCl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600" dirty="0" smtClean="0">
                <a:solidFill>
                  <a:srgbClr val="7F1E02"/>
                </a:solidFill>
                <a:latin typeface="Century" charset="0"/>
              </a:rPr>
              <a:t>An observation of a reaction suggestive of a cognitive issues, regardless of its effect on observable behaviour, is reportable provided there is a basis for that assumption</a:t>
            </a:r>
          </a:p>
          <a:p>
            <a:pPr marL="341313" indent="-341313">
              <a:spcBef>
                <a:spcPts val="1050"/>
              </a:spcBef>
              <a:buClr>
                <a:srgbClr val="00425C"/>
              </a:buCl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600" dirty="0" smtClean="0">
                <a:solidFill>
                  <a:srgbClr val="7F1E02"/>
                </a:solidFill>
                <a:latin typeface="Century" charset="0"/>
              </a:rPr>
              <a:t>Behaviours that did not occur in testing but are suspected to occur under different conditions are reportable provided they re based on prior experience and there is a basis for that behaviour</a:t>
            </a:r>
          </a:p>
          <a:p>
            <a:pPr marL="341313" indent="-341313">
              <a:spcBef>
                <a:spcPts val="1050"/>
              </a:spcBef>
              <a:buClr>
                <a:srgbClr val="00425C"/>
              </a:buCl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600" dirty="0" smtClean="0">
                <a:solidFill>
                  <a:srgbClr val="7F1E02"/>
                </a:solidFill>
                <a:latin typeface="Century" charset="0"/>
              </a:rPr>
              <a:t>Subjective data is reportable to support other findings, but this support may be inversely correlated with observation or performance</a:t>
            </a:r>
          </a:p>
          <a:p>
            <a:pPr marL="741363" lvl="1" indent="-284163">
              <a:lnSpc>
                <a:spcPct val="80000"/>
              </a:lnSpc>
              <a:spcBef>
                <a:spcPts val="138"/>
              </a:spcBef>
              <a:buClr>
                <a:srgbClr val="00425C"/>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1600" dirty="0">
              <a:solidFill>
                <a:srgbClr val="000000"/>
              </a:solidFill>
              <a:latin typeface="Century" charset="0"/>
            </a:endParaRPr>
          </a:p>
        </p:txBody>
      </p:sp>
      <p:sp>
        <p:nvSpPr>
          <p:cNvPr id="107524" name="Text Box 3"/>
          <p:cNvSpPr txBox="1">
            <a:spLocks noChangeArrowheads="1"/>
          </p:cNvSpPr>
          <p:nvPr/>
        </p:nvSpPr>
        <p:spPr bwMode="auto">
          <a:xfrm>
            <a:off x="1676400" y="6305550"/>
            <a:ext cx="5029200" cy="476250"/>
          </a:xfrm>
          <a:prstGeom prst="rect">
            <a:avLst/>
          </a:prstGeom>
          <a:noFill/>
          <a:ln w="9525">
            <a:noFill/>
            <a:round/>
            <a:headEnd/>
            <a:tailEnd/>
          </a:ln>
        </p:spPr>
        <p:txBody>
          <a:bodyPr lIns="90000" tIns="46800" rIns="90000" bIns="46800">
            <a:prstTxWarp prst="textNoShape">
              <a:avLst/>
            </a:prstTxWarp>
          </a:bodyPr>
          <a:lstStyle/>
          <a:p>
            <a:pPr algn="ct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FFFFFF"/>
                </a:solidFill>
                <a:latin typeface="Century Gothic" charset="0"/>
              </a:rPr>
              <a:t>User-Centered Design </a:t>
            </a:r>
            <a:r>
              <a:rPr lang="en-GB" sz="1200">
                <a:solidFill>
                  <a:srgbClr val="FFFFFF"/>
                </a:solidFill>
                <a:latin typeface="Symbol" charset="2"/>
              </a:rPr>
              <a:t></a:t>
            </a:r>
            <a:r>
              <a:rPr lang="en-GB" sz="1200">
                <a:solidFill>
                  <a:srgbClr val="FFFFFF"/>
                </a:solidFill>
                <a:latin typeface="Century Gothic" charset="0"/>
              </a:rPr>
              <a:t> </a:t>
            </a:r>
            <a:r>
              <a:rPr lang="en-GB" sz="1200" i="1">
                <a:solidFill>
                  <a:srgbClr val="FFFFFF"/>
                </a:solidFill>
                <a:latin typeface="Century Gothic" charset="0"/>
              </a:rPr>
              <a:t>www.user-centereddesign.com</a:t>
            </a:r>
          </a:p>
        </p:txBody>
      </p:sp>
      <p:sp>
        <p:nvSpPr>
          <p:cNvPr id="107525" name="Text Box 4"/>
          <p:cNvSpPr txBox="1">
            <a:spLocks noChangeArrowheads="1"/>
          </p:cNvSpPr>
          <p:nvPr/>
        </p:nvSpPr>
        <p:spPr bwMode="auto">
          <a:xfrm>
            <a:off x="381000" y="6307138"/>
            <a:ext cx="762000" cy="398462"/>
          </a:xfrm>
          <a:prstGeom prst="rect">
            <a:avLst/>
          </a:prstGeom>
          <a:noFill/>
          <a:ln w="9525">
            <a:noFill/>
            <a:round/>
            <a:headEnd/>
            <a:tailEnd/>
          </a:ln>
        </p:spPr>
        <p:txBody>
          <a:bodyPr lIns="90000" tIns="46800" rIns="90000" bIns="46800">
            <a:prstTxWarp prst="textNoShape">
              <a:avLst/>
            </a:prstTxWarp>
          </a:bodyPr>
          <a:lstStyle/>
          <a:p>
            <a:pP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72D38D2-D799-F843-A252-459A897B8C02}" type="slidenum">
              <a:rPr lang="en-GB" sz="1400" b="1">
                <a:solidFill>
                  <a:srgbClr val="FFFFFF"/>
                </a:solidFill>
                <a:latin typeface="Century Gothic" charset="0"/>
              </a:rPr>
              <a:pP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134</a:t>
            </a:fld>
            <a:endParaRPr lang="en-GB" sz="1400" b="1">
              <a:solidFill>
                <a:srgbClr val="FFFFFF"/>
              </a:solidFill>
              <a:latin typeface="Century Gothic" charset="0"/>
            </a:endParaRPr>
          </a:p>
        </p:txBody>
      </p:sp>
    </p:spTree>
    <p:extLst>
      <p:ext uri="{BB962C8B-B14F-4D97-AF65-F5344CB8AC3E}">
        <p14:creationId xmlns:p14="http://schemas.microsoft.com/office/powerpoint/2010/main" val="816612180"/>
      </p:ext>
    </p:extLst>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75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75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75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75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75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Direct Observation or Comment</a:t>
            </a:r>
            <a:endParaRPr lang="en-US" dirty="0"/>
          </a:p>
        </p:txBody>
      </p:sp>
      <p:sp>
        <p:nvSpPr>
          <p:cNvPr id="10" name="Footer Placeholder 1"/>
          <p:cNvSpPr>
            <a:spLocks noGrp="1"/>
          </p:cNvSpPr>
          <p:nvPr>
            <p:ph type="ftr" sz="quarter" idx="10"/>
          </p:nvPr>
        </p:nvSpPr>
        <p:spPr/>
        <p:txBody>
          <a:bodyPr/>
          <a:lstStyle/>
          <a:p>
            <a:pPr>
              <a:defRPr/>
            </a:pPr>
            <a:r>
              <a:rPr lang="en-GB"/>
              <a:t>User-Centered Design </a:t>
            </a:r>
            <a:r>
              <a:rPr lang="en-GB">
                <a:latin typeface="Symbol" pitchFamily="18" charset="2"/>
              </a:rPr>
              <a:t></a:t>
            </a:r>
            <a:r>
              <a:rPr lang="en-GB"/>
              <a:t> </a:t>
            </a:r>
            <a:r>
              <a:rPr lang="en-GB" i="1"/>
              <a:t>www.user-centereddesign.com</a:t>
            </a:r>
          </a:p>
        </p:txBody>
      </p:sp>
      <p:pic>
        <p:nvPicPr>
          <p:cNvPr id="116739" name="Picture 1"/>
          <p:cNvPicPr>
            <a:picLocks noChangeAspect="1" noChangeArrowheads="1"/>
          </p:cNvPicPr>
          <p:nvPr/>
        </p:nvPicPr>
        <p:blipFill>
          <a:blip r:embed="rId3"/>
          <a:srcRect/>
          <a:stretch>
            <a:fillRect/>
          </a:stretch>
        </p:blipFill>
        <p:spPr bwMode="auto">
          <a:xfrm>
            <a:off x="493713" y="782638"/>
            <a:ext cx="7810500" cy="5360987"/>
          </a:xfrm>
          <a:prstGeom prst="rect">
            <a:avLst/>
          </a:prstGeom>
          <a:noFill/>
          <a:ln w="9525">
            <a:noFill/>
            <a:round/>
            <a:headEnd/>
            <a:tailEnd/>
          </a:ln>
        </p:spPr>
      </p:pic>
      <p:sp>
        <p:nvSpPr>
          <p:cNvPr id="116740" name="AutoShape 2"/>
          <p:cNvSpPr>
            <a:spLocks noChangeArrowheads="1"/>
          </p:cNvSpPr>
          <p:nvPr/>
        </p:nvSpPr>
        <p:spPr bwMode="auto">
          <a:xfrm>
            <a:off x="6092825" y="1838325"/>
            <a:ext cx="2005013" cy="622300"/>
          </a:xfrm>
          <a:prstGeom prst="roundRect">
            <a:avLst>
              <a:gd name="adj" fmla="val 500"/>
            </a:avLst>
          </a:prstGeom>
          <a:noFill/>
          <a:ln w="18360">
            <a:solidFill>
              <a:srgbClr val="FF0000"/>
            </a:solidFill>
            <a:round/>
            <a:headEnd/>
            <a:tailEnd/>
          </a:ln>
        </p:spPr>
        <p:txBody>
          <a:bodyPr wrap="none" lIns="82945" tIns="41473" rIns="82945" bIns="41473" anchor="ctr">
            <a:prstTxWarp prst="textNoShape">
              <a:avLst/>
            </a:prstTxWarp>
          </a:bodyPr>
          <a:lstStyle/>
          <a:p>
            <a:endParaRPr lang="en-US"/>
          </a:p>
        </p:txBody>
      </p:sp>
      <p:sp>
        <p:nvSpPr>
          <p:cNvPr id="116741" name="AutoShape 3"/>
          <p:cNvSpPr>
            <a:spLocks noChangeArrowheads="1"/>
          </p:cNvSpPr>
          <p:nvPr/>
        </p:nvSpPr>
        <p:spPr bwMode="auto">
          <a:xfrm>
            <a:off x="2428875" y="3913188"/>
            <a:ext cx="2590800" cy="287337"/>
          </a:xfrm>
          <a:prstGeom prst="roundRect">
            <a:avLst>
              <a:gd name="adj" fmla="val 500"/>
            </a:avLst>
          </a:prstGeom>
          <a:noFill/>
          <a:ln w="18360">
            <a:solidFill>
              <a:srgbClr val="FF0000"/>
            </a:solidFill>
            <a:round/>
            <a:headEnd/>
            <a:tailEnd/>
          </a:ln>
        </p:spPr>
        <p:txBody>
          <a:bodyPr wrap="none" lIns="82945" tIns="41473" rIns="82945" bIns="41473" anchor="ctr">
            <a:prstTxWarp prst="textNoShape">
              <a:avLst/>
            </a:prstTxWarp>
          </a:bodyPr>
          <a:lstStyle/>
          <a:p>
            <a:endParaRPr lang="en-US"/>
          </a:p>
        </p:txBody>
      </p:sp>
      <p:sp>
        <p:nvSpPr>
          <p:cNvPr id="116742" name="AutoShape 4"/>
          <p:cNvSpPr>
            <a:spLocks noChangeArrowheads="1"/>
          </p:cNvSpPr>
          <p:nvPr/>
        </p:nvSpPr>
        <p:spPr bwMode="auto">
          <a:xfrm>
            <a:off x="2428875" y="4327525"/>
            <a:ext cx="2590800" cy="288925"/>
          </a:xfrm>
          <a:prstGeom prst="roundRect">
            <a:avLst>
              <a:gd name="adj" fmla="val 500"/>
            </a:avLst>
          </a:prstGeom>
          <a:noFill/>
          <a:ln w="18360">
            <a:solidFill>
              <a:srgbClr val="FF0000"/>
            </a:solidFill>
            <a:round/>
            <a:headEnd/>
            <a:tailEnd/>
          </a:ln>
        </p:spPr>
        <p:txBody>
          <a:bodyPr wrap="none" lIns="82945" tIns="41473" rIns="82945" bIns="41473" anchor="ctr">
            <a:prstTxWarp prst="textNoShape">
              <a:avLst/>
            </a:prstTxWarp>
          </a:bodyPr>
          <a:lstStyle/>
          <a:p>
            <a:endParaRPr lang="en-US"/>
          </a:p>
        </p:txBody>
      </p:sp>
      <p:sp>
        <p:nvSpPr>
          <p:cNvPr id="116743" name="AutoShape 5"/>
          <p:cNvSpPr>
            <a:spLocks noChangeArrowheads="1"/>
          </p:cNvSpPr>
          <p:nvPr/>
        </p:nvSpPr>
        <p:spPr bwMode="auto">
          <a:xfrm>
            <a:off x="152400" y="1219200"/>
            <a:ext cx="4038600" cy="2123082"/>
          </a:xfrm>
          <a:prstGeom prst="wedgeRoundRectCallout">
            <a:avLst>
              <a:gd name="adj1" fmla="val 37241"/>
              <a:gd name="adj2" fmla="val 79810"/>
              <a:gd name="adj3" fmla="val 16667"/>
            </a:avLst>
          </a:prstGeom>
          <a:solidFill>
            <a:srgbClr val="FFFF99"/>
          </a:solidFill>
          <a:ln w="9398">
            <a:solidFill>
              <a:srgbClr val="000000"/>
            </a:solidFill>
            <a:round/>
            <a:headEnd/>
            <a:tailEnd/>
          </a:ln>
        </p:spPr>
        <p:txBody>
          <a:bodyPr wrap="square" lIns="81639" tIns="40820" rIns="81639" bIns="40820" anchor="ctr">
            <a:prstTxWarp prst="textNoShape">
              <a:avLst/>
            </a:prstTxWarp>
            <a:spAutoFit/>
          </a:bodyPr>
          <a:lstStyle/>
          <a:p>
            <a:pPr algn="ctr">
              <a:lnSpc>
                <a:spcPct val="104000"/>
              </a:lnSpc>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dirty="0">
                <a:solidFill>
                  <a:srgbClr val="000000"/>
                </a:solidFill>
              </a:rPr>
              <a:t>Participants had difficulty understanding what content was </a:t>
            </a:r>
            <a:r>
              <a:rPr lang="en-GB" dirty="0" smtClean="0">
                <a:solidFill>
                  <a:srgbClr val="000000"/>
                </a:solidFill>
              </a:rPr>
              <a:t>searched.</a:t>
            </a:r>
          </a:p>
          <a:p>
            <a:pPr algn="ctr">
              <a:lnSpc>
                <a:spcPct val="118000"/>
              </a:lnSpc>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dirty="0">
                <a:solidFill>
                  <a:srgbClr val="000000"/>
                </a:solidFill>
              </a:rPr>
              <a:t>Many thought </a:t>
            </a:r>
            <a:r>
              <a:rPr lang="en-GB" b="1" dirty="0">
                <a:solidFill>
                  <a:srgbClr val="000000"/>
                </a:solidFill>
              </a:rPr>
              <a:t>all content</a:t>
            </a:r>
            <a:r>
              <a:rPr lang="en-GB" dirty="0">
                <a:solidFill>
                  <a:srgbClr val="000000"/>
                </a:solidFill>
              </a:rPr>
              <a:t> in Clinical Trials would be searched, not just ongoing trials</a:t>
            </a:r>
          </a:p>
        </p:txBody>
      </p:sp>
      <p:sp>
        <p:nvSpPr>
          <p:cNvPr id="14342" name="AutoShape 6"/>
          <p:cNvSpPr>
            <a:spLocks noChangeArrowheads="1"/>
          </p:cNvSpPr>
          <p:nvPr/>
        </p:nvSpPr>
        <p:spPr bwMode="auto">
          <a:xfrm>
            <a:off x="5332413" y="2803525"/>
            <a:ext cx="3214687" cy="2003425"/>
          </a:xfrm>
          <a:prstGeom prst="wedgeRoundRectCallout">
            <a:avLst>
              <a:gd name="adj1" fmla="val -11875"/>
              <a:gd name="adj2" fmla="val -89398"/>
              <a:gd name="adj3" fmla="val 16667"/>
            </a:avLst>
          </a:prstGeom>
          <a:solidFill>
            <a:srgbClr val="FFFF99"/>
          </a:solidFill>
          <a:ln w="9398">
            <a:solidFill>
              <a:srgbClr val="000000"/>
            </a:solidFill>
            <a:round/>
            <a:headEnd/>
            <a:tailEnd/>
          </a:ln>
        </p:spPr>
        <p:txBody>
          <a:bodyPr lIns="81639" tIns="40820" rIns="81639" bIns="40820" anchor="ctr">
            <a:prstTxWarp prst="textNoShape">
              <a:avLst/>
            </a:prstTxWarp>
            <a:spAutoFit/>
          </a:bodyPr>
          <a:lstStyle/>
          <a:p>
            <a:pPr algn="ctr">
              <a:lnSpc>
                <a:spcPct val="104000"/>
              </a:lnSpc>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solidFill>
                  <a:srgbClr val="000000"/>
                </a:solidFill>
              </a:rPr>
              <a:t>A few participants wanted to use the global NCI search to search Clinical Trials (consider labelling this “Search NCI” or “NCI Search”</a:t>
            </a:r>
          </a:p>
        </p:txBody>
      </p:sp>
      <p:sp>
        <p:nvSpPr>
          <p:cNvPr id="14344" name="AutoShape 8"/>
          <p:cNvSpPr>
            <a:spLocks noChangeArrowheads="1"/>
          </p:cNvSpPr>
          <p:nvPr/>
        </p:nvSpPr>
        <p:spPr bwMode="auto">
          <a:xfrm>
            <a:off x="152400" y="5257800"/>
            <a:ext cx="3463925" cy="1366838"/>
          </a:xfrm>
          <a:prstGeom prst="wedgeRoundRectCallout">
            <a:avLst>
              <a:gd name="adj1" fmla="val 28347"/>
              <a:gd name="adj2" fmla="val -70995"/>
              <a:gd name="adj3" fmla="val 16667"/>
            </a:avLst>
          </a:prstGeom>
          <a:solidFill>
            <a:srgbClr val="FFFF99"/>
          </a:solidFill>
          <a:ln w="9398">
            <a:solidFill>
              <a:srgbClr val="000000"/>
            </a:solidFill>
            <a:round/>
            <a:headEnd/>
            <a:tailEnd/>
          </a:ln>
        </p:spPr>
        <p:txBody>
          <a:bodyPr lIns="81639" tIns="40820" rIns="81639" bIns="40820" anchor="ctr">
            <a:prstTxWarp prst="textNoShape">
              <a:avLst/>
            </a:prstTxWarp>
            <a:spAutoFit/>
          </a:bodyPr>
          <a:lstStyle/>
          <a:p>
            <a:pPr algn="ctr">
              <a:lnSpc>
                <a:spcPct val="104000"/>
              </a:lnSpc>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solidFill>
                  <a:srgbClr val="000000"/>
                </a:solidFill>
              </a:rPr>
              <a:t>Some participants responded to the term “Find” even when the search form was on the page.</a:t>
            </a:r>
          </a:p>
        </p:txBody>
      </p:sp>
      <p:sp>
        <p:nvSpPr>
          <p:cNvPr id="116746" name="Oval 9"/>
          <p:cNvSpPr>
            <a:spLocks noChangeArrowheads="1"/>
          </p:cNvSpPr>
          <p:nvPr/>
        </p:nvSpPr>
        <p:spPr bwMode="auto">
          <a:xfrm>
            <a:off x="2705100" y="4741863"/>
            <a:ext cx="554038" cy="277812"/>
          </a:xfrm>
          <a:prstGeom prst="ellipse">
            <a:avLst/>
          </a:prstGeom>
          <a:noFill/>
          <a:ln w="9525">
            <a:solidFill>
              <a:srgbClr val="FF0000"/>
            </a:solidFill>
            <a:round/>
            <a:headEnd/>
            <a:tailEnd/>
          </a:ln>
        </p:spPr>
        <p:txBody>
          <a:bodyPr wrap="none" lIns="82945" tIns="41473" rIns="82945" bIns="41473" anchor="ctr">
            <a:prstTxWarp prst="textNoShape">
              <a:avLst/>
            </a:prstTxWarp>
          </a:bodyPr>
          <a:lstStyle/>
          <a:p>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blinds(horizontal)">
                                      <p:cBhvr>
                                        <p:cTn id="7" dur="500"/>
                                        <p:tgtEl>
                                          <p:spTgt spid="143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344"/>
                                        </p:tgtEl>
                                        <p:attrNameLst>
                                          <p:attrName>style.visibility</p:attrName>
                                        </p:attrNameLst>
                                      </p:cBhvr>
                                      <p:to>
                                        <p:strVal val="visible"/>
                                      </p:to>
                                    </p:set>
                                    <p:animEffect transition="in" filter="blinds(horizontal)">
                                      <p:cBhvr>
                                        <p:cTn id="12" dur="500"/>
                                        <p:tgtEl>
                                          <p:spTgt spid="14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animBg="1"/>
      <p:bldP spid="14344"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1600" y="838199"/>
            <a:ext cx="5001255" cy="5992445"/>
          </a:xfrm>
          <a:prstGeom prst="rect">
            <a:avLst/>
          </a:prstGeom>
        </p:spPr>
      </p:pic>
      <p:sp>
        <p:nvSpPr>
          <p:cNvPr id="3" name="Rounded Rectangle 6"/>
          <p:cNvSpPr>
            <a:spLocks noChangeArrowheads="1"/>
          </p:cNvSpPr>
          <p:nvPr/>
        </p:nvSpPr>
        <p:spPr bwMode="auto">
          <a:xfrm>
            <a:off x="1402868" y="1796946"/>
            <a:ext cx="4867727" cy="336654"/>
          </a:xfrm>
          <a:prstGeom prst="roundRect">
            <a:avLst>
              <a:gd name="adj" fmla="val 16667"/>
            </a:avLst>
          </a:prstGeom>
          <a:noFill/>
          <a:ln w="38100" cap="sq">
            <a:solidFill>
              <a:srgbClr val="FF0000"/>
            </a:solidFill>
            <a:round/>
            <a:headEnd type="none" w="sm" len="sm"/>
            <a:tailEnd type="none" w="sm" len="sm"/>
          </a:ln>
        </p:spPr>
        <p:txBody>
          <a:bodyPr wrap="none">
            <a:prstTxWarp prst="textNoShape">
              <a:avLst/>
            </a:prstTxWarp>
          </a:bodyPr>
          <a:lstStyle/>
          <a:p>
            <a:endParaRPr lang="en-US"/>
          </a:p>
        </p:txBody>
      </p:sp>
      <p:sp>
        <p:nvSpPr>
          <p:cNvPr id="4" name="Rounded Rectangle 6"/>
          <p:cNvSpPr>
            <a:spLocks noChangeArrowheads="1"/>
          </p:cNvSpPr>
          <p:nvPr/>
        </p:nvSpPr>
        <p:spPr bwMode="auto">
          <a:xfrm>
            <a:off x="5382256" y="1295400"/>
            <a:ext cx="733493" cy="201993"/>
          </a:xfrm>
          <a:prstGeom prst="roundRect">
            <a:avLst>
              <a:gd name="adj" fmla="val 16667"/>
            </a:avLst>
          </a:prstGeom>
          <a:noFill/>
          <a:ln w="38100" cap="sq">
            <a:solidFill>
              <a:srgbClr val="FF0000"/>
            </a:solidFill>
            <a:round/>
            <a:headEnd type="none" w="sm" len="sm"/>
            <a:tailEnd type="none" w="sm" len="sm"/>
          </a:ln>
        </p:spPr>
        <p:txBody>
          <a:bodyPr wrap="none">
            <a:prstTxWarp prst="textNoShape">
              <a:avLst/>
            </a:prstTxWarp>
          </a:bodyPr>
          <a:lstStyle/>
          <a:p>
            <a:endParaRPr lang="en-US"/>
          </a:p>
        </p:txBody>
      </p:sp>
      <p:sp>
        <p:nvSpPr>
          <p:cNvPr id="5" name="Title 4"/>
          <p:cNvSpPr>
            <a:spLocks noGrp="1"/>
          </p:cNvSpPr>
          <p:nvPr>
            <p:ph type="title"/>
          </p:nvPr>
        </p:nvSpPr>
        <p:spPr/>
        <p:txBody>
          <a:bodyPr/>
          <a:lstStyle/>
          <a:p>
            <a:r>
              <a:rPr lang="en-US" dirty="0" smtClean="0"/>
              <a:t>Design Guidelines</a:t>
            </a:r>
            <a:endParaRPr lang="en-US" dirty="0"/>
          </a:p>
        </p:txBody>
      </p:sp>
      <p:sp>
        <p:nvSpPr>
          <p:cNvPr id="6" name="AutoShape 5"/>
          <p:cNvSpPr>
            <a:spLocks noChangeArrowheads="1"/>
          </p:cNvSpPr>
          <p:nvPr/>
        </p:nvSpPr>
        <p:spPr bwMode="auto">
          <a:xfrm>
            <a:off x="5638800" y="3581400"/>
            <a:ext cx="2590800" cy="1081095"/>
          </a:xfrm>
          <a:prstGeom prst="wedgeRoundRectCallout">
            <a:avLst>
              <a:gd name="adj1" fmla="val -55615"/>
              <a:gd name="adj2" fmla="val -184842"/>
              <a:gd name="adj3" fmla="val 16667"/>
            </a:avLst>
          </a:prstGeom>
          <a:solidFill>
            <a:srgbClr val="FFFF99"/>
          </a:solidFill>
          <a:ln w="9398">
            <a:solidFill>
              <a:srgbClr val="000000"/>
            </a:solidFill>
            <a:round/>
            <a:headEnd/>
            <a:tailEnd/>
          </a:ln>
        </p:spPr>
        <p:txBody>
          <a:bodyPr wrap="square" lIns="81639" tIns="40820" rIns="81639" bIns="40820" anchor="ctr">
            <a:prstTxWarp prst="textNoShape">
              <a:avLst/>
            </a:prstTxWarp>
            <a:spAutoFit/>
          </a:bodyPr>
          <a:lstStyle/>
          <a:p>
            <a:pPr algn="ctr">
              <a:lnSpc>
                <a:spcPct val="104000"/>
              </a:lnSpc>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dirty="0" smtClean="0">
                <a:solidFill>
                  <a:srgbClr val="000000"/>
                </a:solidFill>
              </a:rPr>
              <a:t>All navigation should be in grouped </a:t>
            </a:r>
          </a:p>
          <a:p>
            <a:pPr algn="ctr">
              <a:lnSpc>
                <a:spcPct val="118000"/>
              </a:lnSpc>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dirty="0" smtClean="0">
                <a:solidFill>
                  <a:srgbClr val="000000"/>
                </a:solidFill>
              </a:rPr>
              <a:t>together.</a:t>
            </a:r>
            <a:endParaRPr lang="en-GB" dirty="0">
              <a:solidFill>
                <a:srgbClr val="000000"/>
              </a:solidFill>
            </a:endParaRPr>
          </a:p>
        </p:txBody>
      </p:sp>
      <p:sp>
        <p:nvSpPr>
          <p:cNvPr id="7" name="AutoShape 5"/>
          <p:cNvSpPr>
            <a:spLocks noChangeArrowheads="1"/>
          </p:cNvSpPr>
          <p:nvPr/>
        </p:nvSpPr>
        <p:spPr bwMode="auto">
          <a:xfrm>
            <a:off x="5638800" y="3581400"/>
            <a:ext cx="2590800" cy="1081095"/>
          </a:xfrm>
          <a:prstGeom prst="wedgeRoundRectCallout">
            <a:avLst>
              <a:gd name="adj1" fmla="val -32990"/>
              <a:gd name="adj2" fmla="val -245386"/>
              <a:gd name="adj3" fmla="val 16667"/>
            </a:avLst>
          </a:prstGeom>
          <a:solidFill>
            <a:srgbClr val="FFFF99"/>
          </a:solidFill>
          <a:ln w="9398">
            <a:solidFill>
              <a:srgbClr val="000000"/>
            </a:solidFill>
            <a:round/>
            <a:headEnd/>
            <a:tailEnd/>
          </a:ln>
        </p:spPr>
        <p:txBody>
          <a:bodyPr wrap="square" lIns="81639" tIns="40820" rIns="81639" bIns="40820" anchor="ctr">
            <a:prstTxWarp prst="textNoShape">
              <a:avLst/>
            </a:prstTxWarp>
            <a:spAutoFit/>
          </a:bodyPr>
          <a:lstStyle/>
          <a:p>
            <a:pPr algn="ctr">
              <a:lnSpc>
                <a:spcPct val="104000"/>
              </a:lnSpc>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dirty="0" smtClean="0">
                <a:solidFill>
                  <a:srgbClr val="000000"/>
                </a:solidFill>
              </a:rPr>
              <a:t>All navigation should be in grouped </a:t>
            </a:r>
          </a:p>
          <a:p>
            <a:pPr algn="ctr">
              <a:lnSpc>
                <a:spcPct val="118000"/>
              </a:lnSpc>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dirty="0" smtClean="0">
                <a:solidFill>
                  <a:srgbClr val="000000"/>
                </a:solidFill>
              </a:rPr>
              <a:t>together.</a:t>
            </a:r>
            <a:endParaRPr lang="en-GB" dirty="0">
              <a:solidFill>
                <a:srgbClr val="000000"/>
              </a:solidFill>
            </a:endParaRPr>
          </a:p>
        </p:txBody>
      </p:sp>
    </p:spTree>
    <p:extLst>
      <p:ext uri="{BB962C8B-B14F-4D97-AF65-F5344CB8AC3E}">
        <p14:creationId xmlns:p14="http://schemas.microsoft.com/office/powerpoint/2010/main" val="370372588"/>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Prior Research Findings</a:t>
            </a:r>
            <a:endParaRPr lang="en-US" dirty="0"/>
          </a:p>
        </p:txBody>
      </p:sp>
      <p:sp>
        <p:nvSpPr>
          <p:cNvPr id="4" name="Footer Placeholder 1"/>
          <p:cNvSpPr>
            <a:spLocks noGrp="1"/>
          </p:cNvSpPr>
          <p:nvPr>
            <p:ph type="ftr" sz="quarter" idx="10"/>
          </p:nvPr>
        </p:nvSpPr>
        <p:spPr/>
        <p:txBody>
          <a:bodyPr/>
          <a:lstStyle/>
          <a:p>
            <a:pPr>
              <a:defRPr/>
            </a:pPr>
            <a:r>
              <a:rPr lang="en-GB" dirty="0"/>
              <a:t>User-</a:t>
            </a:r>
            <a:r>
              <a:rPr lang="en-GB" dirty="0" err="1"/>
              <a:t>Centered</a:t>
            </a:r>
            <a:r>
              <a:rPr lang="en-GB" dirty="0"/>
              <a:t> Design </a:t>
            </a:r>
            <a:r>
              <a:rPr lang="en-GB" dirty="0" err="1">
                <a:latin typeface="Symbol" pitchFamily="18" charset="2"/>
              </a:rPr>
              <a:t></a:t>
            </a:r>
            <a:r>
              <a:rPr lang="en-GB" dirty="0"/>
              <a:t> </a:t>
            </a:r>
            <a:r>
              <a:rPr lang="en-GB" i="1" dirty="0" err="1"/>
              <a:t>www.user-centereddesign.com</a:t>
            </a:r>
            <a:endParaRPr lang="en-GB" i="1" dirty="0"/>
          </a:p>
        </p:txBody>
      </p:sp>
      <p:pic>
        <p:nvPicPr>
          <p:cNvPr id="112643" name="Picture 1"/>
          <p:cNvPicPr>
            <a:picLocks noChangeAspect="1" noChangeArrowheads="1"/>
          </p:cNvPicPr>
          <p:nvPr/>
        </p:nvPicPr>
        <p:blipFill>
          <a:blip r:embed="rId3"/>
          <a:srcRect/>
          <a:stretch>
            <a:fillRect/>
          </a:stretch>
        </p:blipFill>
        <p:spPr bwMode="auto">
          <a:xfrm>
            <a:off x="1600200" y="954276"/>
            <a:ext cx="6635750" cy="5089337"/>
          </a:xfrm>
          <a:prstGeom prst="rect">
            <a:avLst/>
          </a:prstGeom>
          <a:noFill/>
          <a:ln w="9525">
            <a:noFill/>
            <a:round/>
            <a:headEnd/>
            <a:tailEnd/>
          </a:ln>
        </p:spPr>
      </p:pic>
      <p:sp>
        <p:nvSpPr>
          <p:cNvPr id="112644" name="AutoShape 2"/>
          <p:cNvSpPr>
            <a:spLocks noChangeArrowheads="1"/>
          </p:cNvSpPr>
          <p:nvPr/>
        </p:nvSpPr>
        <p:spPr bwMode="auto">
          <a:xfrm>
            <a:off x="217488" y="1217613"/>
            <a:ext cx="2903537" cy="2320925"/>
          </a:xfrm>
          <a:prstGeom prst="wedgeRoundRectCallout">
            <a:avLst>
              <a:gd name="adj1" fmla="val 60839"/>
              <a:gd name="adj2" fmla="val 96139"/>
              <a:gd name="adj3" fmla="val 16667"/>
            </a:avLst>
          </a:prstGeom>
          <a:solidFill>
            <a:srgbClr val="FFFF99"/>
          </a:solidFill>
          <a:ln w="9398">
            <a:solidFill>
              <a:srgbClr val="000000"/>
            </a:solidFill>
            <a:round/>
            <a:headEnd/>
            <a:tailEnd/>
          </a:ln>
        </p:spPr>
        <p:txBody>
          <a:bodyPr lIns="81639" tIns="40820" rIns="81639" bIns="40820" anchor="ctr">
            <a:prstTxWarp prst="textNoShape">
              <a:avLst/>
            </a:prstTxWarp>
            <a:spAutoFit/>
          </a:bodyPr>
          <a:lstStyle/>
          <a:p>
            <a:pPr algn="ctr">
              <a:lnSpc>
                <a:spcPct val="104000"/>
              </a:lnSpc>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b="1" dirty="0">
                <a:solidFill>
                  <a:srgbClr val="000000"/>
                </a:solidFill>
              </a:rPr>
              <a:t>Bold</a:t>
            </a:r>
            <a:r>
              <a:rPr lang="en-GB" dirty="0">
                <a:solidFill>
                  <a:srgbClr val="000000"/>
                </a:solidFill>
              </a:rPr>
              <a:t> form labels draws users eyes away from the form and reduces usability. Consider removing the bold and possibly bolding the content.</a:t>
            </a:r>
          </a:p>
        </p:txBody>
      </p:sp>
      <p:sp>
        <p:nvSpPr>
          <p:cNvPr id="6" name="Slide Number Placeholder 4"/>
          <p:cNvSpPr>
            <a:spLocks noGrp="1"/>
          </p:cNvSpPr>
          <p:nvPr>
            <p:ph type="sldNum" sz="quarter" idx="11"/>
          </p:nvPr>
        </p:nvSpPr>
        <p:spPr>
          <a:xfrm>
            <a:off x="381000" y="6307138"/>
            <a:ext cx="762000" cy="398462"/>
          </a:xfrm>
        </p:spPr>
        <p:txBody>
          <a:bodyPr/>
          <a:lstStyle/>
          <a:p>
            <a:fld id="{6BDA73DC-173D-C141-A251-E2CE6FD82130}" type="slidenum">
              <a:rPr lang="en-US"/>
              <a:pPr/>
              <a:t>137</a:t>
            </a:fld>
            <a:endParaRPr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839200" cy="1143000"/>
          </a:xfrm>
        </p:spPr>
        <p:txBody>
          <a:bodyPr/>
          <a:lstStyle/>
          <a:p>
            <a:r>
              <a:rPr lang="en-GB" dirty="0" smtClean="0"/>
              <a:t>Knowledge </a:t>
            </a:r>
            <a:r>
              <a:rPr lang="en-GB" dirty="0"/>
              <a:t>of </a:t>
            </a:r>
            <a:r>
              <a:rPr lang="en-GB" dirty="0" smtClean="0"/>
              <a:t>Human </a:t>
            </a:r>
            <a:r>
              <a:rPr lang="en-GB" dirty="0"/>
              <a:t>P</a:t>
            </a:r>
            <a:r>
              <a:rPr lang="en-GB" dirty="0" smtClean="0"/>
              <a:t>erception</a:t>
            </a:r>
            <a:r>
              <a:rPr lang="en-GB" dirty="0">
                <a:solidFill>
                  <a:srgbClr val="000000"/>
                </a:solidFill>
              </a:rPr>
              <a:t>: </a:t>
            </a:r>
            <a:endParaRPr lang="en-US" dirty="0"/>
          </a:p>
        </p:txBody>
      </p:sp>
      <p:sp>
        <p:nvSpPr>
          <p:cNvPr id="54" name="Footer Placeholder 1"/>
          <p:cNvSpPr>
            <a:spLocks noGrp="1"/>
          </p:cNvSpPr>
          <p:nvPr>
            <p:ph type="ftr" sz="quarter" idx="10"/>
          </p:nvPr>
        </p:nvSpPr>
        <p:spPr/>
        <p:txBody>
          <a:bodyPr/>
          <a:lstStyle/>
          <a:p>
            <a:pPr>
              <a:defRPr/>
            </a:pPr>
            <a:r>
              <a:rPr lang="en-GB"/>
              <a:t>User-Centered Design </a:t>
            </a:r>
            <a:r>
              <a:rPr lang="en-GB">
                <a:latin typeface="Symbol" pitchFamily="18" charset="2"/>
              </a:rPr>
              <a:t></a:t>
            </a:r>
            <a:r>
              <a:rPr lang="en-GB"/>
              <a:t> </a:t>
            </a:r>
            <a:r>
              <a:rPr lang="en-GB" i="1"/>
              <a:t>www.user-centereddesign.com</a:t>
            </a:r>
          </a:p>
        </p:txBody>
      </p:sp>
      <p:sp>
        <p:nvSpPr>
          <p:cNvPr id="5" name="Slide Number Placeholder 4"/>
          <p:cNvSpPr>
            <a:spLocks noGrp="1"/>
          </p:cNvSpPr>
          <p:nvPr>
            <p:ph type="sldNum" sz="quarter" idx="11"/>
          </p:nvPr>
        </p:nvSpPr>
        <p:spPr/>
        <p:txBody>
          <a:bodyPr/>
          <a:lstStyle/>
          <a:p>
            <a:fld id="{6BDA73DC-173D-C141-A251-E2CE6FD82130}" type="slidenum">
              <a:rPr lang="en-US"/>
              <a:pPr/>
              <a:t>138</a:t>
            </a:fld>
            <a:endParaRPr lang="en-US" dirty="0"/>
          </a:p>
        </p:txBody>
      </p:sp>
      <p:pic>
        <p:nvPicPr>
          <p:cNvPr id="113667" name="Picture 1"/>
          <p:cNvPicPr>
            <a:picLocks noChangeAspect="1" noChangeArrowheads="1"/>
          </p:cNvPicPr>
          <p:nvPr/>
        </p:nvPicPr>
        <p:blipFill>
          <a:blip r:embed="rId3"/>
          <a:srcRect/>
          <a:stretch>
            <a:fillRect/>
          </a:stretch>
        </p:blipFill>
        <p:spPr bwMode="auto">
          <a:xfrm>
            <a:off x="1271656" y="990600"/>
            <a:ext cx="4354444" cy="5780088"/>
          </a:xfrm>
          <a:prstGeom prst="rect">
            <a:avLst/>
          </a:prstGeom>
          <a:noFill/>
          <a:ln w="9525">
            <a:noFill/>
            <a:round/>
            <a:headEnd/>
            <a:tailEnd/>
          </a:ln>
        </p:spPr>
      </p:pic>
      <p:sp>
        <p:nvSpPr>
          <p:cNvPr id="113668" name="AutoShape 49"/>
          <p:cNvSpPr>
            <a:spLocks noChangeArrowheads="1"/>
          </p:cNvSpPr>
          <p:nvPr/>
        </p:nvSpPr>
        <p:spPr bwMode="auto">
          <a:xfrm>
            <a:off x="5791200" y="1371600"/>
            <a:ext cx="3071813" cy="2932155"/>
          </a:xfrm>
          <a:prstGeom prst="wedgeRoundRectCallout">
            <a:avLst>
              <a:gd name="adj1" fmla="val -49921"/>
              <a:gd name="adj2" fmla="val 20648"/>
              <a:gd name="adj3" fmla="val 16667"/>
            </a:avLst>
          </a:prstGeom>
          <a:solidFill>
            <a:srgbClr val="FFFF99"/>
          </a:solidFill>
          <a:ln w="9398">
            <a:solidFill>
              <a:srgbClr val="000000"/>
            </a:solidFill>
            <a:round/>
            <a:headEnd/>
            <a:tailEnd/>
          </a:ln>
        </p:spPr>
        <p:txBody>
          <a:bodyPr lIns="81639" tIns="40820" rIns="81639" bIns="40820" anchor="ctr">
            <a:prstTxWarp prst="textNoShape">
              <a:avLst/>
            </a:prstTxWarp>
            <a:spAutoFit/>
          </a:bodyPr>
          <a:lstStyle/>
          <a:p>
            <a:pPr algn="ctr">
              <a:lnSpc>
                <a:spcPct val="104000"/>
              </a:lnSpc>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dirty="0" smtClean="0">
                <a:solidFill>
                  <a:srgbClr val="000000"/>
                </a:solidFill>
              </a:rPr>
              <a:t>There </a:t>
            </a:r>
            <a:r>
              <a:rPr lang="en-GB" dirty="0">
                <a:solidFill>
                  <a:srgbClr val="000000"/>
                </a:solidFill>
              </a:rPr>
              <a:t>are </a:t>
            </a:r>
            <a:r>
              <a:rPr lang="en-GB" b="1" dirty="0">
                <a:solidFill>
                  <a:srgbClr val="000000"/>
                </a:solidFill>
              </a:rPr>
              <a:t>50</a:t>
            </a:r>
          </a:p>
          <a:p>
            <a:pPr algn="ctr">
              <a:lnSpc>
                <a:spcPct val="118000"/>
              </a:lnSpc>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dirty="0">
                <a:solidFill>
                  <a:srgbClr val="000000"/>
                </a:solidFill>
              </a:rPr>
              <a:t>hyper links on the</a:t>
            </a:r>
          </a:p>
          <a:p>
            <a:pPr algn="ctr">
              <a:lnSpc>
                <a:spcPct val="118000"/>
              </a:lnSpc>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dirty="0">
                <a:solidFill>
                  <a:srgbClr val="000000"/>
                </a:solidFill>
              </a:rPr>
              <a:t>home page (not including primary nav.) representing four levels within the clinical trial section and direct links to other parts of NCI</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Rectangle 2"/>
          <p:cNvSpPr>
            <a:spLocks noGrp="1" noChangeArrowheads="1"/>
          </p:cNvSpPr>
          <p:nvPr>
            <p:ph type="title"/>
          </p:nvPr>
        </p:nvSpPr>
        <p:spPr>
          <a:xfrm>
            <a:off x="228600" y="152400"/>
            <a:ext cx="8610600" cy="1143000"/>
          </a:xfrm>
        </p:spPr>
        <p:txBody>
          <a:bodyPr/>
          <a:lstStyle/>
          <a:p>
            <a:r>
              <a:rPr lang="en-US" dirty="0" smtClean="0"/>
              <a:t>Industry Standards and Best Practices</a:t>
            </a:r>
            <a:endParaRPr lang="en-US" dirty="0"/>
          </a:p>
        </p:txBody>
      </p:sp>
      <p:pic>
        <p:nvPicPr>
          <p:cNvPr id="117766"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9600" y="914400"/>
            <a:ext cx="4711700" cy="5188413"/>
          </a:xfrm>
          <a:prstGeom prst="rect">
            <a:avLst/>
          </a:prstGeom>
          <a:noFill/>
          <a:ln w="9525">
            <a:noFill/>
            <a:miter lim="800000"/>
            <a:headEnd/>
            <a:tailEnd/>
          </a:ln>
        </p:spPr>
      </p:pic>
      <p:sp>
        <p:nvSpPr>
          <p:cNvPr id="117767" name="Oval 6"/>
          <p:cNvSpPr>
            <a:spLocks noChangeArrowheads="1"/>
          </p:cNvSpPr>
          <p:nvPr/>
        </p:nvSpPr>
        <p:spPr bwMode="auto">
          <a:xfrm>
            <a:off x="3276600" y="2438400"/>
            <a:ext cx="2209800" cy="533400"/>
          </a:xfrm>
          <a:prstGeom prst="ellipse">
            <a:avLst/>
          </a:prstGeom>
          <a:noFill/>
          <a:ln w="12700" cap="sq">
            <a:solidFill>
              <a:srgbClr val="FF0000"/>
            </a:solidFill>
            <a:round/>
            <a:headEnd type="none" w="sm" len="sm"/>
            <a:tailEnd type="none" w="sm" len="sm"/>
          </a:ln>
        </p:spPr>
        <p:txBody>
          <a:bodyPr wrap="none" anchor="ctr">
            <a:prstTxWarp prst="textNoShape">
              <a:avLst/>
            </a:prstTxWarp>
          </a:bodyPr>
          <a:lstStyle/>
          <a:p>
            <a:endParaRPr lang="en-US"/>
          </a:p>
        </p:txBody>
      </p:sp>
      <p:sp>
        <p:nvSpPr>
          <p:cNvPr id="117768" name="AutoShape 2"/>
          <p:cNvSpPr>
            <a:spLocks noChangeArrowheads="1"/>
          </p:cNvSpPr>
          <p:nvPr/>
        </p:nvSpPr>
        <p:spPr bwMode="auto">
          <a:xfrm>
            <a:off x="5791200" y="1143000"/>
            <a:ext cx="2903538" cy="2849563"/>
          </a:xfrm>
          <a:prstGeom prst="wedgeRoundRectCallout">
            <a:avLst>
              <a:gd name="adj1" fmla="val -67894"/>
              <a:gd name="adj2" fmla="val 4639"/>
              <a:gd name="adj3" fmla="val 16667"/>
            </a:avLst>
          </a:prstGeom>
          <a:solidFill>
            <a:srgbClr val="FFFF99"/>
          </a:solidFill>
          <a:ln w="9398">
            <a:solidFill>
              <a:srgbClr val="000000"/>
            </a:solidFill>
            <a:round/>
            <a:headEnd/>
            <a:tailEnd/>
          </a:ln>
        </p:spPr>
        <p:txBody>
          <a:bodyPr lIns="81639" tIns="40820" rIns="81639" bIns="40820" anchor="ctr">
            <a:prstTxWarp prst="textNoShape">
              <a:avLst/>
            </a:prstTxWarp>
            <a:spAutoFit/>
          </a:bodyPr>
          <a:lstStyle/>
          <a:p>
            <a:pPr>
              <a:lnSpc>
                <a:spcPct val="90000"/>
              </a:lnSpc>
              <a:buFont typeface="Wingdings" charset="2"/>
              <a:buNone/>
            </a:pPr>
            <a:r>
              <a:rPr lang="en-US"/>
              <a:t>Participants (without prior exposure) failed to recognized the five primary disciplines as navigational elements.  The most common expectation (if noticed at all) was that the links would provide definitions of the terms.</a:t>
            </a:r>
          </a:p>
        </p:txBody>
      </p:sp>
      <p:sp>
        <p:nvSpPr>
          <p:cNvPr id="10" name="Footer Placeholder 1"/>
          <p:cNvSpPr txBox="1">
            <a:spLocks/>
          </p:cNvSpPr>
          <p:nvPr/>
        </p:nvSpPr>
        <p:spPr bwMode="auto">
          <a:xfrm>
            <a:off x="1676400" y="6305550"/>
            <a:ext cx="5029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chemeClr val="bg1"/>
                </a:solidFill>
                <a:effectLst/>
                <a:uLnTx/>
                <a:uFillTx/>
                <a:latin typeface="+mj-lt"/>
                <a:ea typeface="+mn-ea"/>
                <a:cs typeface="+mn-cs"/>
              </a:rPr>
              <a:t>User-</a:t>
            </a:r>
            <a:r>
              <a:rPr kumimoji="0" lang="en-GB" sz="1200" b="0" i="0" u="none" strike="noStrike" kern="1200" cap="none" spc="0" normalizeH="0" baseline="0" noProof="0" dirty="0" err="1" smtClean="0">
                <a:ln>
                  <a:noFill/>
                </a:ln>
                <a:solidFill>
                  <a:schemeClr val="bg1"/>
                </a:solidFill>
                <a:effectLst/>
                <a:uLnTx/>
                <a:uFillTx/>
                <a:latin typeface="+mj-lt"/>
                <a:ea typeface="+mn-ea"/>
                <a:cs typeface="+mn-cs"/>
              </a:rPr>
              <a:t>Centered</a:t>
            </a:r>
            <a:r>
              <a:rPr kumimoji="0" lang="en-GB" sz="1200" b="0" i="0" u="none" strike="noStrike" kern="1200" cap="none" spc="0" normalizeH="0" baseline="0" noProof="0" dirty="0" smtClean="0">
                <a:ln>
                  <a:noFill/>
                </a:ln>
                <a:solidFill>
                  <a:schemeClr val="bg1"/>
                </a:solidFill>
                <a:effectLst/>
                <a:uLnTx/>
                <a:uFillTx/>
                <a:latin typeface="+mj-lt"/>
                <a:ea typeface="+mn-ea"/>
                <a:cs typeface="+mn-cs"/>
              </a:rPr>
              <a:t> Design </a:t>
            </a:r>
            <a:r>
              <a:rPr kumimoji="0" lang="en-GB" sz="1200" b="0" i="0" u="none" strike="noStrike" kern="1200" cap="none" spc="0" normalizeH="0" baseline="0" noProof="0" dirty="0" err="1" smtClean="0">
                <a:ln>
                  <a:noFill/>
                </a:ln>
                <a:solidFill>
                  <a:schemeClr val="bg1"/>
                </a:solidFill>
                <a:effectLst/>
                <a:uLnTx/>
                <a:uFillTx/>
                <a:latin typeface="Symbol" pitchFamily="18" charset="2"/>
                <a:ea typeface="+mn-ea"/>
                <a:cs typeface="+mn-cs"/>
              </a:rPr>
              <a:t></a:t>
            </a:r>
            <a:r>
              <a:rPr kumimoji="0" lang="en-GB" sz="1200" b="0" i="0" u="none" strike="noStrike" kern="1200" cap="none" spc="0" normalizeH="0" baseline="0" noProof="0" dirty="0" smtClean="0">
                <a:ln>
                  <a:noFill/>
                </a:ln>
                <a:solidFill>
                  <a:schemeClr val="bg1"/>
                </a:solidFill>
                <a:effectLst/>
                <a:uLnTx/>
                <a:uFillTx/>
                <a:latin typeface="+mj-lt"/>
                <a:ea typeface="+mn-ea"/>
                <a:cs typeface="+mn-cs"/>
              </a:rPr>
              <a:t> </a:t>
            </a:r>
            <a:r>
              <a:rPr kumimoji="0" lang="en-GB" sz="1200" b="0" i="1" u="none" strike="noStrike" kern="1200" cap="none" spc="0" normalizeH="0" baseline="0" noProof="0" dirty="0" err="1" smtClean="0">
                <a:ln>
                  <a:noFill/>
                </a:ln>
                <a:solidFill>
                  <a:schemeClr val="bg1"/>
                </a:solidFill>
                <a:effectLst/>
                <a:uLnTx/>
                <a:uFillTx/>
                <a:latin typeface="+mj-lt"/>
                <a:ea typeface="+mn-ea"/>
                <a:cs typeface="+mn-cs"/>
              </a:rPr>
              <a:t>www.user-centereddesign.com</a:t>
            </a:r>
            <a:endParaRPr kumimoji="0" lang="en-GB" sz="1200" b="0" i="1" u="none" strike="noStrike" kern="1200" cap="none" spc="0" normalizeH="0" baseline="0" noProof="0" dirty="0">
              <a:ln>
                <a:noFill/>
              </a:ln>
              <a:solidFill>
                <a:schemeClr val="bg1"/>
              </a:solidFill>
              <a:effectLst/>
              <a:uLnTx/>
              <a:uFillTx/>
              <a:latin typeface="+mj-lt"/>
              <a:ea typeface="+mn-ea"/>
              <a:cs typeface="+mn-cs"/>
            </a:endParaRPr>
          </a:p>
        </p:txBody>
      </p:sp>
      <p:sp>
        <p:nvSpPr>
          <p:cNvPr id="11" name="Slide Number Placeholder 4"/>
          <p:cNvSpPr>
            <a:spLocks noGrp="1"/>
          </p:cNvSpPr>
          <p:nvPr>
            <p:ph type="sldNum" sz="quarter" idx="11"/>
          </p:nvPr>
        </p:nvSpPr>
        <p:spPr>
          <a:xfrm>
            <a:off x="228600" y="6307138"/>
            <a:ext cx="762000" cy="398462"/>
          </a:xfrm>
        </p:spPr>
        <p:txBody>
          <a:bodyPr/>
          <a:lstStyle/>
          <a:p>
            <a:fld id="{6BDA73DC-173D-C141-A251-E2CE6FD82130}" type="slidenum">
              <a:rPr lang="en-US" b="1"/>
              <a:pPr/>
              <a:t>139</a:t>
            </a:fld>
            <a:endParaRPr lang="en-US" b="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2"/>
          <p:cNvSpPr>
            <a:spLocks noGrp="1" noChangeArrowheads="1"/>
          </p:cNvSpPr>
          <p:nvPr>
            <p:ph type="title"/>
          </p:nvPr>
        </p:nvSpPr>
        <p:spPr>
          <a:xfrm>
            <a:off x="228600" y="152400"/>
            <a:ext cx="8915400" cy="1143000"/>
          </a:xfrm>
        </p:spPr>
        <p:txBody>
          <a:bodyPr/>
          <a:lstStyle/>
          <a:p>
            <a:pPr eaLnBrk="1" hangingPunct="1"/>
            <a:r>
              <a:rPr lang="en-US"/>
              <a:t>Compliance Testing (concluded)</a:t>
            </a:r>
          </a:p>
        </p:txBody>
      </p:sp>
      <p:sp>
        <p:nvSpPr>
          <p:cNvPr id="561155" name="Rectangle 3"/>
          <p:cNvSpPr>
            <a:spLocks noGrp="1" noChangeArrowheads="1"/>
          </p:cNvSpPr>
          <p:nvPr>
            <p:ph idx="1"/>
          </p:nvPr>
        </p:nvSpPr>
        <p:spPr>
          <a:xfrm>
            <a:off x="381000" y="1295400"/>
            <a:ext cx="8229600" cy="3733800"/>
          </a:xfrm>
        </p:spPr>
        <p:txBody>
          <a:bodyPr/>
          <a:lstStyle/>
          <a:p>
            <a:pPr eaLnBrk="1" hangingPunct="1">
              <a:lnSpc>
                <a:spcPct val="80000"/>
              </a:lnSpc>
            </a:pPr>
            <a:r>
              <a:rPr lang="en-US" sz="2800"/>
              <a:t>Style Guide-based Testing</a:t>
            </a:r>
          </a:p>
          <a:p>
            <a:pPr lvl="1" eaLnBrk="1" hangingPunct="1">
              <a:lnSpc>
                <a:spcPct val="80000"/>
              </a:lnSpc>
            </a:pPr>
            <a:r>
              <a:rPr lang="en-US" sz="2400"/>
              <a:t>Checklists</a:t>
            </a:r>
          </a:p>
          <a:p>
            <a:pPr lvl="1" eaLnBrk="1" hangingPunct="1">
              <a:lnSpc>
                <a:spcPct val="80000"/>
              </a:lnSpc>
            </a:pPr>
            <a:r>
              <a:rPr lang="en-US" sz="2400"/>
              <a:t>Interpretation Issues</a:t>
            </a:r>
          </a:p>
          <a:p>
            <a:pPr lvl="1" eaLnBrk="1" hangingPunct="1">
              <a:lnSpc>
                <a:spcPct val="80000"/>
              </a:lnSpc>
            </a:pPr>
            <a:r>
              <a:rPr lang="en-US" sz="2400"/>
              <a:t>Scope Limitations</a:t>
            </a:r>
          </a:p>
          <a:p>
            <a:pPr eaLnBrk="1" hangingPunct="1">
              <a:lnSpc>
                <a:spcPct val="80000"/>
              </a:lnSpc>
            </a:pPr>
            <a:r>
              <a:rPr lang="en-US" sz="2800"/>
              <a:t>Available Standards</a:t>
            </a:r>
          </a:p>
          <a:p>
            <a:pPr lvl="1" eaLnBrk="1" hangingPunct="1">
              <a:lnSpc>
                <a:spcPct val="80000"/>
              </a:lnSpc>
            </a:pPr>
            <a:r>
              <a:rPr lang="en-US" sz="2400"/>
              <a:t>Commercially GUI &amp; Web Standards and Style Guides</a:t>
            </a:r>
          </a:p>
          <a:p>
            <a:pPr lvl="1" eaLnBrk="1" hangingPunct="1">
              <a:lnSpc>
                <a:spcPct val="80000"/>
              </a:lnSpc>
            </a:pPr>
            <a:r>
              <a:rPr lang="en-US" sz="2400"/>
              <a:t>Domain Specific GUI &amp; Web Standards and Style Guides</a:t>
            </a:r>
          </a:p>
          <a:p>
            <a:pPr lvl="1" eaLnBrk="1" hangingPunct="1">
              <a:lnSpc>
                <a:spcPct val="80000"/>
              </a:lnSpc>
            </a:pPr>
            <a:r>
              <a:rPr lang="en-US" sz="2400"/>
              <a:t>Internal Standards and Style Guides</a:t>
            </a:r>
          </a:p>
          <a:p>
            <a:pPr eaLnBrk="1" hangingPunct="1">
              <a:lnSpc>
                <a:spcPct val="80000"/>
              </a:lnSpc>
            </a:pPr>
            <a:r>
              <a:rPr lang="en-US" sz="2800"/>
              <a:t>Interface Specification Testing</a:t>
            </a:r>
          </a:p>
          <a:p>
            <a:pPr lvl="1" eaLnBrk="1" hangingPunct="1">
              <a:lnSpc>
                <a:spcPct val="80000"/>
              </a:lnSpc>
            </a:pPr>
            <a:r>
              <a:rPr lang="en-US" sz="2400"/>
              <a:t>May revert to user acceptance testing</a:t>
            </a:r>
          </a:p>
        </p:txBody>
      </p:sp>
      <p:sp>
        <p:nvSpPr>
          <p:cNvPr id="4" name="Footer Placeholder 3"/>
          <p:cNvSpPr>
            <a:spLocks noGrp="1"/>
          </p:cNvSpPr>
          <p:nvPr>
            <p:ph type="ftr" sz="quarter" idx="10"/>
          </p:nvPr>
        </p:nvSpPr>
        <p:spPr/>
        <p:txBody>
          <a:bodyPr/>
          <a:lstStyle/>
          <a:p>
            <a:pPr>
              <a:defRPr/>
            </a:pPr>
            <a:r>
              <a:rPr lang="en-US"/>
              <a:t>User-Centered Design </a:t>
            </a:r>
            <a:r>
              <a:rPr lang="en-US">
                <a:sym typeface="Symbol" pitchFamily="18" charset="2"/>
              </a:rPr>
              <a:t> </a:t>
            </a:r>
            <a:r>
              <a:rPr lang="en-US" i="1"/>
              <a:t>www.user-centereddesign.com</a:t>
            </a:r>
          </a:p>
        </p:txBody>
      </p:sp>
      <p:sp>
        <p:nvSpPr>
          <p:cNvPr id="5" name="Slide Number Placeholder 4"/>
          <p:cNvSpPr>
            <a:spLocks noGrp="1"/>
          </p:cNvSpPr>
          <p:nvPr>
            <p:ph type="sldNum" sz="quarter" idx="11"/>
          </p:nvPr>
        </p:nvSpPr>
        <p:spPr/>
        <p:txBody>
          <a:bodyPr/>
          <a:lstStyle/>
          <a:p>
            <a:fld id="{B1A88FAA-BFE4-4241-815F-F138C1DBEE68}" type="slidenum">
              <a:rPr lang="en-US"/>
              <a:pPr/>
              <a:t>14</a:t>
            </a:fld>
            <a:endParaRPr lang="en-US"/>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1155">
                                            <p:txEl>
                                              <p:pRg st="0" end="0"/>
                                            </p:txEl>
                                          </p:spTgt>
                                        </p:tgtEl>
                                        <p:attrNameLst>
                                          <p:attrName>style.visibility</p:attrName>
                                        </p:attrNameLst>
                                      </p:cBhvr>
                                      <p:to>
                                        <p:strVal val="visible"/>
                                      </p:to>
                                    </p:set>
                                    <p:animEffect transition="in" filter="blinds(horizontal)">
                                      <p:cBhvr>
                                        <p:cTn id="7" dur="500"/>
                                        <p:tgtEl>
                                          <p:spTgt spid="561155">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61155">
                                            <p:txEl>
                                              <p:pRg st="1" end="1"/>
                                            </p:txEl>
                                          </p:spTgt>
                                        </p:tgtEl>
                                        <p:attrNameLst>
                                          <p:attrName>style.visibility</p:attrName>
                                        </p:attrNameLst>
                                      </p:cBhvr>
                                      <p:to>
                                        <p:strVal val="visible"/>
                                      </p:to>
                                    </p:set>
                                    <p:animEffect transition="in" filter="blinds(horizontal)">
                                      <p:cBhvr>
                                        <p:cTn id="10" dur="500"/>
                                        <p:tgtEl>
                                          <p:spTgt spid="561155">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61155">
                                            <p:txEl>
                                              <p:pRg st="2" end="2"/>
                                            </p:txEl>
                                          </p:spTgt>
                                        </p:tgtEl>
                                        <p:attrNameLst>
                                          <p:attrName>style.visibility</p:attrName>
                                        </p:attrNameLst>
                                      </p:cBhvr>
                                      <p:to>
                                        <p:strVal val="visible"/>
                                      </p:to>
                                    </p:set>
                                    <p:animEffect transition="in" filter="blinds(horizontal)">
                                      <p:cBhvr>
                                        <p:cTn id="13" dur="500"/>
                                        <p:tgtEl>
                                          <p:spTgt spid="561155">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61155">
                                            <p:txEl>
                                              <p:pRg st="3" end="3"/>
                                            </p:txEl>
                                          </p:spTgt>
                                        </p:tgtEl>
                                        <p:attrNameLst>
                                          <p:attrName>style.visibility</p:attrName>
                                        </p:attrNameLst>
                                      </p:cBhvr>
                                      <p:to>
                                        <p:strVal val="visible"/>
                                      </p:to>
                                    </p:set>
                                    <p:animEffect transition="in" filter="blinds(horizontal)">
                                      <p:cBhvr>
                                        <p:cTn id="16" dur="500"/>
                                        <p:tgtEl>
                                          <p:spTgt spid="56115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561155">
                                            <p:txEl>
                                              <p:pRg st="4" end="4"/>
                                            </p:txEl>
                                          </p:spTgt>
                                        </p:tgtEl>
                                        <p:attrNameLst>
                                          <p:attrName>style.visibility</p:attrName>
                                        </p:attrNameLst>
                                      </p:cBhvr>
                                      <p:to>
                                        <p:strVal val="visible"/>
                                      </p:to>
                                    </p:set>
                                    <p:animEffect transition="in" filter="blinds(horizontal)">
                                      <p:cBhvr>
                                        <p:cTn id="21" dur="500"/>
                                        <p:tgtEl>
                                          <p:spTgt spid="561155">
                                            <p:txEl>
                                              <p:pRg st="4" end="4"/>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561155">
                                            <p:txEl>
                                              <p:pRg st="5" end="5"/>
                                            </p:txEl>
                                          </p:spTgt>
                                        </p:tgtEl>
                                        <p:attrNameLst>
                                          <p:attrName>style.visibility</p:attrName>
                                        </p:attrNameLst>
                                      </p:cBhvr>
                                      <p:to>
                                        <p:strVal val="visible"/>
                                      </p:to>
                                    </p:set>
                                    <p:animEffect transition="in" filter="blinds(horizontal)">
                                      <p:cBhvr>
                                        <p:cTn id="24" dur="500"/>
                                        <p:tgtEl>
                                          <p:spTgt spid="561155">
                                            <p:txEl>
                                              <p:pRg st="5" end="5"/>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561155">
                                            <p:txEl>
                                              <p:pRg st="6" end="6"/>
                                            </p:txEl>
                                          </p:spTgt>
                                        </p:tgtEl>
                                        <p:attrNameLst>
                                          <p:attrName>style.visibility</p:attrName>
                                        </p:attrNameLst>
                                      </p:cBhvr>
                                      <p:to>
                                        <p:strVal val="visible"/>
                                      </p:to>
                                    </p:set>
                                    <p:animEffect transition="in" filter="blinds(horizontal)">
                                      <p:cBhvr>
                                        <p:cTn id="27" dur="500"/>
                                        <p:tgtEl>
                                          <p:spTgt spid="561155">
                                            <p:txEl>
                                              <p:pRg st="6" end="6"/>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561155">
                                            <p:txEl>
                                              <p:pRg st="7" end="7"/>
                                            </p:txEl>
                                          </p:spTgt>
                                        </p:tgtEl>
                                        <p:attrNameLst>
                                          <p:attrName>style.visibility</p:attrName>
                                        </p:attrNameLst>
                                      </p:cBhvr>
                                      <p:to>
                                        <p:strVal val="visible"/>
                                      </p:to>
                                    </p:set>
                                    <p:animEffect transition="in" filter="blinds(horizontal)">
                                      <p:cBhvr>
                                        <p:cTn id="30" dur="500"/>
                                        <p:tgtEl>
                                          <p:spTgt spid="561155">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561155">
                                            <p:txEl>
                                              <p:pRg st="8" end="8"/>
                                            </p:txEl>
                                          </p:spTgt>
                                        </p:tgtEl>
                                        <p:attrNameLst>
                                          <p:attrName>style.visibility</p:attrName>
                                        </p:attrNameLst>
                                      </p:cBhvr>
                                      <p:to>
                                        <p:strVal val="visible"/>
                                      </p:to>
                                    </p:set>
                                    <p:animEffect transition="in" filter="blinds(horizontal)">
                                      <p:cBhvr>
                                        <p:cTn id="35" dur="500"/>
                                        <p:tgtEl>
                                          <p:spTgt spid="561155">
                                            <p:txEl>
                                              <p:pRg st="8" end="8"/>
                                            </p:txEl>
                                          </p:spTgt>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561155">
                                            <p:txEl>
                                              <p:pRg st="9" end="9"/>
                                            </p:txEl>
                                          </p:spTgt>
                                        </p:tgtEl>
                                        <p:attrNameLst>
                                          <p:attrName>style.visibility</p:attrName>
                                        </p:attrNameLst>
                                      </p:cBhvr>
                                      <p:to>
                                        <p:strVal val="visible"/>
                                      </p:to>
                                    </p:set>
                                    <p:animEffect transition="in" filter="blinds(horizontal)">
                                      <p:cBhvr>
                                        <p:cTn id="38" dur="500"/>
                                        <p:tgtEl>
                                          <p:spTgt spid="56115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155"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1"/>
          <p:cNvSpPr txBox="1">
            <a:spLocks noChangeArrowheads="1"/>
          </p:cNvSpPr>
          <p:nvPr/>
        </p:nvSpPr>
        <p:spPr bwMode="auto">
          <a:xfrm>
            <a:off x="228600" y="152400"/>
            <a:ext cx="8763000" cy="1143000"/>
          </a:xfrm>
          <a:prstGeom prst="rect">
            <a:avLst/>
          </a:prstGeom>
          <a:noFill/>
          <a:ln w="9525">
            <a:noFill/>
            <a:round/>
            <a:headEnd/>
            <a:tailEnd/>
          </a:ln>
        </p:spPr>
        <p:txBody>
          <a:bodyPr>
            <a:prstTxWarp prst="textNoShape">
              <a:avLst/>
            </a:prstTxWarp>
          </a:bodyPr>
          <a:lstStyle/>
          <a:p>
            <a:pP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smtClean="0">
                <a:solidFill>
                  <a:srgbClr val="FFFFFF"/>
                </a:solidFill>
                <a:latin typeface="Century Gothic" charset="0"/>
              </a:rPr>
              <a:t>Conclusions</a:t>
            </a:r>
            <a:endParaRPr lang="en-GB" sz="3200" b="1" dirty="0">
              <a:solidFill>
                <a:srgbClr val="FFFFFF"/>
              </a:solidFill>
              <a:latin typeface="Century Gothic" charset="0"/>
            </a:endParaRPr>
          </a:p>
        </p:txBody>
      </p:sp>
      <p:sp>
        <p:nvSpPr>
          <p:cNvPr id="120835" name="Text Box 2"/>
          <p:cNvSpPr txBox="1">
            <a:spLocks noChangeArrowheads="1"/>
          </p:cNvSpPr>
          <p:nvPr/>
        </p:nvSpPr>
        <p:spPr bwMode="auto">
          <a:xfrm>
            <a:off x="304800" y="1219200"/>
            <a:ext cx="8229600" cy="4525963"/>
          </a:xfrm>
          <a:prstGeom prst="rect">
            <a:avLst/>
          </a:prstGeom>
          <a:noFill/>
          <a:ln w="9525">
            <a:noFill/>
            <a:round/>
            <a:headEnd/>
            <a:tailEnd/>
          </a:ln>
        </p:spPr>
        <p:txBody>
          <a:bodyPr>
            <a:prstTxWarp prst="textNoShape">
              <a:avLst/>
            </a:prstTxWarp>
          </a:bodyPr>
          <a:lstStyle/>
          <a:p>
            <a:pPr marL="341313" indent="-341313">
              <a:spcBef>
                <a:spcPts val="1225"/>
              </a:spcBef>
              <a:buClr>
                <a:srgbClr val="00425C"/>
              </a:buCl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smtClean="0">
                <a:solidFill>
                  <a:srgbClr val="7F1E02"/>
                </a:solidFill>
                <a:latin typeface="Century" charset="0"/>
              </a:rPr>
              <a:t>Any testing is better than no testing</a:t>
            </a:r>
          </a:p>
          <a:p>
            <a:pPr marL="341313" indent="-341313">
              <a:spcBef>
                <a:spcPts val="1225"/>
              </a:spcBef>
              <a:buClr>
                <a:srgbClr val="00425C"/>
              </a:buCl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smtClean="0">
                <a:solidFill>
                  <a:srgbClr val="7F1E02"/>
                </a:solidFill>
                <a:latin typeface="Century" charset="0"/>
              </a:rPr>
              <a:t>The more you know about experimental design the better your testing will be, but the more you know about users the better the data you can get from any testing</a:t>
            </a:r>
          </a:p>
          <a:p>
            <a:pPr marL="341313" indent="-341313">
              <a:spcBef>
                <a:spcPts val="1225"/>
              </a:spcBef>
              <a:buClr>
                <a:srgbClr val="00425C"/>
              </a:buCl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smtClean="0">
                <a:solidFill>
                  <a:srgbClr val="7F1E02"/>
                </a:solidFill>
                <a:latin typeface="Century" charset="0"/>
              </a:rPr>
              <a:t>Unless you have valid and reliable, large sample data available, the is little distinction between a true expert review and user-based testing, but experts need users to “see” the data</a:t>
            </a:r>
          </a:p>
        </p:txBody>
      </p:sp>
      <p:sp>
        <p:nvSpPr>
          <p:cNvPr id="120836" name="Text Box 3"/>
          <p:cNvSpPr txBox="1">
            <a:spLocks noChangeArrowheads="1"/>
          </p:cNvSpPr>
          <p:nvPr/>
        </p:nvSpPr>
        <p:spPr bwMode="auto">
          <a:xfrm>
            <a:off x="1676400" y="6305550"/>
            <a:ext cx="5029200" cy="476250"/>
          </a:xfrm>
          <a:prstGeom prst="rect">
            <a:avLst/>
          </a:prstGeom>
          <a:noFill/>
          <a:ln w="9525">
            <a:noFill/>
            <a:round/>
            <a:headEnd/>
            <a:tailEnd/>
          </a:ln>
        </p:spPr>
        <p:txBody>
          <a:bodyPr lIns="90000" tIns="46800" rIns="90000" bIns="46800">
            <a:prstTxWarp prst="textNoShape">
              <a:avLst/>
            </a:prstTxWarp>
          </a:bodyPr>
          <a:lstStyle/>
          <a:p>
            <a:pPr algn="ct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FFFFFF"/>
                </a:solidFill>
                <a:latin typeface="Century Gothic" charset="0"/>
              </a:rPr>
              <a:t>User-Centered Design </a:t>
            </a:r>
            <a:r>
              <a:rPr lang="en-GB" sz="1200">
                <a:solidFill>
                  <a:srgbClr val="FFFFFF"/>
                </a:solidFill>
                <a:latin typeface="Symbol" charset="2"/>
              </a:rPr>
              <a:t></a:t>
            </a:r>
            <a:r>
              <a:rPr lang="en-GB" sz="1200">
                <a:solidFill>
                  <a:srgbClr val="FFFFFF"/>
                </a:solidFill>
                <a:latin typeface="Century Gothic" charset="0"/>
              </a:rPr>
              <a:t> </a:t>
            </a:r>
            <a:r>
              <a:rPr lang="en-GB" sz="1200" i="1">
                <a:solidFill>
                  <a:srgbClr val="FFFFFF"/>
                </a:solidFill>
                <a:latin typeface="Century Gothic" charset="0"/>
              </a:rPr>
              <a:t>www.user-centereddesign.com</a:t>
            </a:r>
          </a:p>
        </p:txBody>
      </p:sp>
      <p:sp>
        <p:nvSpPr>
          <p:cNvPr id="120837" name="Text Box 4"/>
          <p:cNvSpPr txBox="1">
            <a:spLocks noChangeArrowheads="1"/>
          </p:cNvSpPr>
          <p:nvPr/>
        </p:nvSpPr>
        <p:spPr bwMode="auto">
          <a:xfrm>
            <a:off x="381000" y="6307138"/>
            <a:ext cx="762000" cy="398462"/>
          </a:xfrm>
          <a:prstGeom prst="rect">
            <a:avLst/>
          </a:prstGeom>
          <a:noFill/>
          <a:ln w="9525">
            <a:noFill/>
            <a:round/>
            <a:headEnd/>
            <a:tailEnd/>
          </a:ln>
        </p:spPr>
        <p:txBody>
          <a:bodyPr lIns="90000" tIns="46800" rIns="90000" bIns="46800">
            <a:prstTxWarp prst="textNoShape">
              <a:avLst/>
            </a:prstTxWarp>
          </a:bodyPr>
          <a:lstStyle/>
          <a:p>
            <a:pP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E3A209C-5E5C-4141-BB16-A2C1570F634B}" type="slidenum">
              <a:rPr lang="en-GB" sz="1400" b="1">
                <a:solidFill>
                  <a:srgbClr val="FFFFFF"/>
                </a:solidFill>
                <a:latin typeface="Century Gothic" charset="0"/>
              </a:rPr>
              <a:pP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140</a:t>
            </a:fld>
            <a:endParaRPr lang="en-GB" sz="1400" b="1">
              <a:solidFill>
                <a:srgbClr val="FFFFFF"/>
              </a:solidFill>
              <a:latin typeface="Century Gothic" charset="0"/>
            </a:endParaRPr>
          </a:p>
        </p:txBody>
      </p:sp>
    </p:spTree>
    <p:extLst>
      <p:ext uri="{BB962C8B-B14F-4D97-AF65-F5344CB8AC3E}">
        <p14:creationId xmlns:p14="http://schemas.microsoft.com/office/powerpoint/2010/main" val="1040609946"/>
      </p:ext>
    </p:extLst>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8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08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1"/>
          <p:cNvSpPr txBox="1">
            <a:spLocks noChangeArrowheads="1"/>
          </p:cNvSpPr>
          <p:nvPr/>
        </p:nvSpPr>
        <p:spPr bwMode="auto">
          <a:xfrm>
            <a:off x="228600" y="152400"/>
            <a:ext cx="8763000" cy="1143000"/>
          </a:xfrm>
          <a:prstGeom prst="rect">
            <a:avLst/>
          </a:prstGeom>
          <a:noFill/>
          <a:ln w="9525">
            <a:noFill/>
            <a:round/>
            <a:headEnd/>
            <a:tailEnd/>
          </a:ln>
        </p:spPr>
        <p:txBody>
          <a:bodyPr>
            <a:prstTxWarp prst="textNoShape">
              <a:avLst/>
            </a:prstTxWarp>
          </a:bodyPr>
          <a:lstStyle/>
          <a:p>
            <a:pP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smtClean="0">
                <a:solidFill>
                  <a:srgbClr val="FFFFFF"/>
                </a:solidFill>
                <a:latin typeface="Century Gothic" charset="0"/>
              </a:rPr>
              <a:t>Conclusions (concluded ;-) )</a:t>
            </a:r>
            <a:endParaRPr lang="en-GB" sz="3200" b="1" dirty="0">
              <a:solidFill>
                <a:srgbClr val="FFFFFF"/>
              </a:solidFill>
              <a:latin typeface="Century Gothic" charset="0"/>
            </a:endParaRPr>
          </a:p>
        </p:txBody>
      </p:sp>
      <p:sp>
        <p:nvSpPr>
          <p:cNvPr id="120835" name="Text Box 2"/>
          <p:cNvSpPr txBox="1">
            <a:spLocks noChangeArrowheads="1"/>
          </p:cNvSpPr>
          <p:nvPr/>
        </p:nvSpPr>
        <p:spPr bwMode="auto">
          <a:xfrm>
            <a:off x="304800" y="1219200"/>
            <a:ext cx="8229600" cy="4525963"/>
          </a:xfrm>
          <a:prstGeom prst="rect">
            <a:avLst/>
          </a:prstGeom>
          <a:noFill/>
          <a:ln w="9525">
            <a:noFill/>
            <a:round/>
            <a:headEnd/>
            <a:tailEnd/>
          </a:ln>
        </p:spPr>
        <p:txBody>
          <a:bodyPr>
            <a:prstTxWarp prst="textNoShape">
              <a:avLst/>
            </a:prstTxWarp>
          </a:bodyPr>
          <a:lstStyle/>
          <a:p>
            <a:pPr marL="341313" indent="-341313">
              <a:spcBef>
                <a:spcPts val="1225"/>
              </a:spcBef>
              <a:buClr>
                <a:srgbClr val="00425C"/>
              </a:buCl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a:solidFill>
                  <a:srgbClr val="7F1E02"/>
                </a:solidFill>
                <a:latin typeface="Century" charset="0"/>
              </a:rPr>
              <a:t>Testing is best done early and often as part of the design process</a:t>
            </a:r>
          </a:p>
          <a:p>
            <a:pPr marL="341313" indent="-341313">
              <a:spcBef>
                <a:spcPts val="1225"/>
              </a:spcBef>
              <a:buClr>
                <a:srgbClr val="00425C"/>
              </a:buCl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smtClean="0">
                <a:solidFill>
                  <a:srgbClr val="7F1E02"/>
                </a:solidFill>
                <a:latin typeface="Century" charset="0"/>
              </a:rPr>
              <a:t>The intent of testing should be to not just to know what happened, but to determine why it happened and to figure out what, if anything, can be done about it</a:t>
            </a:r>
          </a:p>
          <a:p>
            <a:pPr marL="341313" indent="-341313">
              <a:spcBef>
                <a:spcPts val="1225"/>
              </a:spcBef>
              <a:buClr>
                <a:srgbClr val="00425C"/>
              </a:buCl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smtClean="0">
                <a:solidFill>
                  <a:srgbClr val="7F1E02"/>
                </a:solidFill>
                <a:latin typeface="Century" charset="0"/>
              </a:rPr>
              <a:t>Testing </a:t>
            </a:r>
            <a:r>
              <a:rPr lang="en-GB" sz="2400" dirty="0">
                <a:solidFill>
                  <a:srgbClr val="7F1E02"/>
                </a:solidFill>
                <a:latin typeface="Century" charset="0"/>
              </a:rPr>
              <a:t>with human subject is highly valuable, can be deeply insightful, but is serious business and should not be conducted </a:t>
            </a:r>
            <a:r>
              <a:rPr lang="en-GB" sz="2400" dirty="0" smtClean="0">
                <a:solidFill>
                  <a:srgbClr val="7F1E02"/>
                </a:solidFill>
                <a:latin typeface="Century" charset="0"/>
              </a:rPr>
              <a:t>casually</a:t>
            </a:r>
            <a:endParaRPr lang="en-GB" sz="2400" dirty="0">
              <a:solidFill>
                <a:srgbClr val="7F1E02"/>
              </a:solidFill>
              <a:latin typeface="Century" charset="0"/>
            </a:endParaRPr>
          </a:p>
        </p:txBody>
      </p:sp>
      <p:sp>
        <p:nvSpPr>
          <p:cNvPr id="120836" name="Text Box 3"/>
          <p:cNvSpPr txBox="1">
            <a:spLocks noChangeArrowheads="1"/>
          </p:cNvSpPr>
          <p:nvPr/>
        </p:nvSpPr>
        <p:spPr bwMode="auto">
          <a:xfrm>
            <a:off x="1676400" y="6305550"/>
            <a:ext cx="5029200" cy="476250"/>
          </a:xfrm>
          <a:prstGeom prst="rect">
            <a:avLst/>
          </a:prstGeom>
          <a:noFill/>
          <a:ln w="9525">
            <a:noFill/>
            <a:round/>
            <a:headEnd/>
            <a:tailEnd/>
          </a:ln>
        </p:spPr>
        <p:txBody>
          <a:bodyPr lIns="90000" tIns="46800" rIns="90000" bIns="46800">
            <a:prstTxWarp prst="textNoShape">
              <a:avLst/>
            </a:prstTxWarp>
          </a:bodyPr>
          <a:lstStyle/>
          <a:p>
            <a:pPr algn="ct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FFFFFF"/>
                </a:solidFill>
                <a:latin typeface="Century Gothic" charset="0"/>
              </a:rPr>
              <a:t>User-Centered Design </a:t>
            </a:r>
            <a:r>
              <a:rPr lang="en-GB" sz="1200">
                <a:solidFill>
                  <a:srgbClr val="FFFFFF"/>
                </a:solidFill>
                <a:latin typeface="Symbol" charset="2"/>
              </a:rPr>
              <a:t></a:t>
            </a:r>
            <a:r>
              <a:rPr lang="en-GB" sz="1200">
                <a:solidFill>
                  <a:srgbClr val="FFFFFF"/>
                </a:solidFill>
                <a:latin typeface="Century Gothic" charset="0"/>
              </a:rPr>
              <a:t> </a:t>
            </a:r>
            <a:r>
              <a:rPr lang="en-GB" sz="1200" i="1">
                <a:solidFill>
                  <a:srgbClr val="FFFFFF"/>
                </a:solidFill>
                <a:latin typeface="Century Gothic" charset="0"/>
              </a:rPr>
              <a:t>www.user-centereddesign.com</a:t>
            </a:r>
          </a:p>
        </p:txBody>
      </p:sp>
      <p:sp>
        <p:nvSpPr>
          <p:cNvPr id="120837" name="Text Box 4"/>
          <p:cNvSpPr txBox="1">
            <a:spLocks noChangeArrowheads="1"/>
          </p:cNvSpPr>
          <p:nvPr/>
        </p:nvSpPr>
        <p:spPr bwMode="auto">
          <a:xfrm>
            <a:off x="381000" y="6307138"/>
            <a:ext cx="762000" cy="398462"/>
          </a:xfrm>
          <a:prstGeom prst="rect">
            <a:avLst/>
          </a:prstGeom>
          <a:noFill/>
          <a:ln w="9525">
            <a:noFill/>
            <a:round/>
            <a:headEnd/>
            <a:tailEnd/>
          </a:ln>
        </p:spPr>
        <p:txBody>
          <a:bodyPr lIns="90000" tIns="46800" rIns="90000" bIns="46800">
            <a:prstTxWarp prst="textNoShape">
              <a:avLst/>
            </a:prstTxWarp>
          </a:bodyPr>
          <a:lstStyle/>
          <a:p>
            <a:pP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E3A209C-5E5C-4141-BB16-A2C1570F634B}" type="slidenum">
              <a:rPr lang="en-GB" sz="1400" b="1">
                <a:solidFill>
                  <a:srgbClr val="FFFFFF"/>
                </a:solidFill>
                <a:latin typeface="Century Gothic" charset="0"/>
              </a:rPr>
              <a:pPr>
                <a:buClr>
                  <a:srgbClr val="FFFFFF"/>
                </a:buClr>
                <a:buFont typeface="Century Gothic"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141</a:t>
            </a:fld>
            <a:endParaRPr lang="en-GB" sz="1400" b="1">
              <a:solidFill>
                <a:srgbClr val="FFFFFF"/>
              </a:solidFill>
              <a:latin typeface="Century Gothic" charset="0"/>
            </a:endParaRPr>
          </a:p>
        </p:txBody>
      </p:sp>
    </p:spTree>
    <p:extLst>
      <p:ext uri="{BB962C8B-B14F-4D97-AF65-F5344CB8AC3E}">
        <p14:creationId xmlns:p14="http://schemas.microsoft.com/office/powerpoint/2010/main" val="896607166"/>
      </p:ext>
    </p:extLst>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8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08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2"/>
          <p:cNvSpPr>
            <a:spLocks noGrp="1" noChangeArrowheads="1"/>
          </p:cNvSpPr>
          <p:nvPr>
            <p:ph type="title"/>
          </p:nvPr>
        </p:nvSpPr>
        <p:spPr>
          <a:xfrm>
            <a:off x="152400" y="152400"/>
            <a:ext cx="6934200" cy="1143000"/>
          </a:xfrm>
        </p:spPr>
        <p:txBody>
          <a:bodyPr/>
          <a:lstStyle/>
          <a:p>
            <a:pPr eaLnBrk="1" hangingPunct="1"/>
            <a:r>
              <a:rPr lang="en-US" sz="3500" dirty="0" smtClean="0"/>
              <a:t>Pluralistic Walkthrough</a:t>
            </a:r>
            <a:endParaRPr lang="en-US" sz="3500" dirty="0"/>
          </a:p>
        </p:txBody>
      </p:sp>
      <p:sp>
        <p:nvSpPr>
          <p:cNvPr id="28675" name="Rectangle 3"/>
          <p:cNvSpPr>
            <a:spLocks noGrp="1" noChangeArrowheads="1"/>
          </p:cNvSpPr>
          <p:nvPr>
            <p:ph idx="1"/>
          </p:nvPr>
        </p:nvSpPr>
        <p:spPr>
          <a:xfrm>
            <a:off x="342900" y="1219200"/>
            <a:ext cx="8458200" cy="3733800"/>
          </a:xfrm>
        </p:spPr>
        <p:txBody>
          <a:bodyPr/>
          <a:lstStyle/>
          <a:p>
            <a:pPr eaLnBrk="1" hangingPunct="1"/>
            <a:r>
              <a:rPr lang="en-US" sz="2800"/>
              <a:t>Team Approach</a:t>
            </a:r>
          </a:p>
          <a:p>
            <a:pPr eaLnBrk="1" hangingPunct="1"/>
            <a:r>
              <a:rPr lang="en-US" sz="2800"/>
              <a:t>Best if a diverse population of reviewers</a:t>
            </a:r>
          </a:p>
          <a:p>
            <a:pPr eaLnBrk="1" hangingPunct="1"/>
            <a:r>
              <a:rPr lang="en-US" sz="2800"/>
              <a:t>Issues related to cognition (understanding) more than presentation</a:t>
            </a:r>
          </a:p>
          <a:p>
            <a:pPr eaLnBrk="1" hangingPunct="1"/>
            <a:r>
              <a:rPr lang="en-US" sz="2800"/>
              <a:t>Also low cost usability testing </a:t>
            </a:r>
          </a:p>
          <a:p>
            <a:pPr eaLnBrk="1" hangingPunct="1"/>
            <a:r>
              <a:rPr lang="en-US" sz="2800"/>
              <a:t>Highly dependent on the qualifications of the reviewer(s)</a:t>
            </a:r>
          </a:p>
        </p:txBody>
      </p:sp>
      <p:sp>
        <p:nvSpPr>
          <p:cNvPr id="4" name="Footer Placeholder 3"/>
          <p:cNvSpPr>
            <a:spLocks noGrp="1"/>
          </p:cNvSpPr>
          <p:nvPr>
            <p:ph type="ftr" sz="quarter" idx="10"/>
          </p:nvPr>
        </p:nvSpPr>
        <p:spPr/>
        <p:txBody>
          <a:bodyPr/>
          <a:lstStyle/>
          <a:p>
            <a:pPr>
              <a:defRPr/>
            </a:pPr>
            <a:r>
              <a:rPr lang="en-US"/>
              <a:t>User-Centered Design </a:t>
            </a:r>
            <a:r>
              <a:rPr lang="en-US">
                <a:sym typeface="Symbol" pitchFamily="18" charset="2"/>
              </a:rPr>
              <a:t> </a:t>
            </a:r>
            <a:r>
              <a:rPr lang="en-US" i="1"/>
              <a:t>www.user-centereddesign.com</a:t>
            </a:r>
          </a:p>
        </p:txBody>
      </p:sp>
      <p:sp>
        <p:nvSpPr>
          <p:cNvPr id="5" name="Slide Number Placeholder 4"/>
          <p:cNvSpPr>
            <a:spLocks noGrp="1"/>
          </p:cNvSpPr>
          <p:nvPr>
            <p:ph type="sldNum" sz="quarter" idx="11"/>
          </p:nvPr>
        </p:nvSpPr>
        <p:spPr/>
        <p:txBody>
          <a:bodyPr/>
          <a:lstStyle/>
          <a:p>
            <a:fld id="{CA93A8FE-89C5-9742-B609-DF0014991BD6}" type="slidenum">
              <a:rPr lang="en-US"/>
              <a:pPr/>
              <a:t>15</a:t>
            </a:fld>
            <a:endParaRPr lang="en-US"/>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blinds(horizontal)">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blinds(horizontal)">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blinds(horizontal)">
                                      <p:cBhvr>
                                        <p:cTn id="17" dur="500"/>
                                        <p:tgtEl>
                                          <p:spTgt spid="286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blinds(horizontal)">
                                      <p:cBhvr>
                                        <p:cTn id="22" dur="500"/>
                                        <p:tgtEl>
                                          <p:spTgt spid="286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8675">
                                            <p:txEl>
                                              <p:pRg st="4" end="4"/>
                                            </p:txEl>
                                          </p:spTgt>
                                        </p:tgtEl>
                                        <p:attrNameLst>
                                          <p:attrName>style.visibility</p:attrName>
                                        </p:attrNameLst>
                                      </p:cBhvr>
                                      <p:to>
                                        <p:strVal val="visible"/>
                                      </p:to>
                                    </p:set>
                                    <p:animEffect transition="in" filter="blinds(horizontal)">
                                      <p:cBhvr>
                                        <p:cTn id="27" dur="500"/>
                                        <p:tgtEl>
                                          <p:spTgt spid="286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2"/>
          <p:cNvSpPr>
            <a:spLocks noGrp="1" noChangeArrowheads="1"/>
          </p:cNvSpPr>
          <p:nvPr>
            <p:ph type="title"/>
          </p:nvPr>
        </p:nvSpPr>
        <p:spPr>
          <a:xfrm>
            <a:off x="152400" y="152400"/>
            <a:ext cx="6934200" cy="1143000"/>
          </a:xfrm>
        </p:spPr>
        <p:txBody>
          <a:bodyPr/>
          <a:lstStyle/>
          <a:p>
            <a:pPr eaLnBrk="1" hangingPunct="1"/>
            <a:r>
              <a:rPr lang="en-US" sz="3500"/>
              <a:t>Cognitive Walkthrough</a:t>
            </a:r>
          </a:p>
        </p:txBody>
      </p:sp>
      <p:sp>
        <p:nvSpPr>
          <p:cNvPr id="28675" name="Rectangle 3"/>
          <p:cNvSpPr>
            <a:spLocks noGrp="1" noChangeArrowheads="1"/>
          </p:cNvSpPr>
          <p:nvPr>
            <p:ph idx="1"/>
          </p:nvPr>
        </p:nvSpPr>
        <p:spPr>
          <a:xfrm>
            <a:off x="342900" y="1219200"/>
            <a:ext cx="8458200" cy="3733800"/>
          </a:xfrm>
        </p:spPr>
        <p:txBody>
          <a:bodyPr/>
          <a:lstStyle/>
          <a:p>
            <a:pPr eaLnBrk="1" hangingPunct="1"/>
            <a:r>
              <a:rPr lang="en-US" sz="2800" dirty="0" smtClean="0"/>
              <a:t>Specific review to ensure the correct information is available for the task being performed</a:t>
            </a:r>
            <a:endParaRPr lang="en-US" sz="2800" dirty="0"/>
          </a:p>
          <a:p>
            <a:pPr eaLnBrk="1" hangingPunct="1"/>
            <a:r>
              <a:rPr lang="en-US" sz="2800" dirty="0" smtClean="0"/>
              <a:t>Also </a:t>
            </a:r>
            <a:r>
              <a:rPr lang="en-US" sz="2800" dirty="0"/>
              <a:t>low cost usability testing </a:t>
            </a:r>
          </a:p>
          <a:p>
            <a:pPr eaLnBrk="1" hangingPunct="1"/>
            <a:r>
              <a:rPr lang="en-US" sz="2800" dirty="0"/>
              <a:t>Highly dependent on the qualifications of the reviewer(s)</a:t>
            </a:r>
          </a:p>
        </p:txBody>
      </p:sp>
      <p:sp>
        <p:nvSpPr>
          <p:cNvPr id="4" name="Footer Placeholder 3"/>
          <p:cNvSpPr>
            <a:spLocks noGrp="1"/>
          </p:cNvSpPr>
          <p:nvPr>
            <p:ph type="ftr" sz="quarter" idx="10"/>
          </p:nvPr>
        </p:nvSpPr>
        <p:spPr/>
        <p:txBody>
          <a:bodyPr/>
          <a:lstStyle/>
          <a:p>
            <a:pPr>
              <a:defRPr/>
            </a:pPr>
            <a:r>
              <a:rPr lang="en-US"/>
              <a:t>User-Centered Design </a:t>
            </a:r>
            <a:r>
              <a:rPr lang="en-US">
                <a:sym typeface="Symbol" pitchFamily="18" charset="2"/>
              </a:rPr>
              <a:t> </a:t>
            </a:r>
            <a:r>
              <a:rPr lang="en-US" i="1"/>
              <a:t>www.user-centereddesign.com</a:t>
            </a:r>
          </a:p>
        </p:txBody>
      </p:sp>
      <p:sp>
        <p:nvSpPr>
          <p:cNvPr id="5" name="Slide Number Placeholder 4"/>
          <p:cNvSpPr>
            <a:spLocks noGrp="1"/>
          </p:cNvSpPr>
          <p:nvPr>
            <p:ph type="sldNum" sz="quarter" idx="11"/>
          </p:nvPr>
        </p:nvSpPr>
        <p:spPr/>
        <p:txBody>
          <a:bodyPr/>
          <a:lstStyle/>
          <a:p>
            <a:fld id="{CA93A8FE-89C5-9742-B609-DF0014991BD6}" type="slidenum">
              <a:rPr lang="en-US"/>
              <a:pPr/>
              <a:t>16</a:t>
            </a:fld>
            <a:endParaRPr lang="en-US"/>
          </a:p>
        </p:txBody>
      </p:sp>
    </p:spTree>
    <p:extLst>
      <p:ext uri="{BB962C8B-B14F-4D97-AF65-F5344CB8AC3E}">
        <p14:creationId xmlns:p14="http://schemas.microsoft.com/office/powerpoint/2010/main" val="323859419"/>
      </p:ext>
    </p:extLst>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blinds(horizontal)">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blinds(horizontal)">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blinds(horizontal)">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p:cNvSpPr>
            <a:spLocks noGrp="1" noChangeArrowheads="1"/>
          </p:cNvSpPr>
          <p:nvPr>
            <p:ph type="title"/>
          </p:nvPr>
        </p:nvSpPr>
        <p:spPr>
          <a:xfrm>
            <a:off x="304800" y="152400"/>
            <a:ext cx="8686800" cy="1143000"/>
          </a:xfrm>
        </p:spPr>
        <p:txBody>
          <a:bodyPr/>
          <a:lstStyle/>
          <a:p>
            <a:pPr eaLnBrk="1" hangingPunct="1"/>
            <a:r>
              <a:rPr lang="en-US" dirty="0"/>
              <a:t>Expert Review</a:t>
            </a:r>
          </a:p>
        </p:txBody>
      </p:sp>
      <p:sp>
        <p:nvSpPr>
          <p:cNvPr id="27651" name="Rectangle 3"/>
          <p:cNvSpPr>
            <a:spLocks noGrp="1" noChangeArrowheads="1"/>
          </p:cNvSpPr>
          <p:nvPr>
            <p:ph idx="1"/>
          </p:nvPr>
        </p:nvSpPr>
        <p:spPr>
          <a:xfrm>
            <a:off x="304800" y="1295400"/>
            <a:ext cx="8229600" cy="4525963"/>
          </a:xfrm>
        </p:spPr>
        <p:txBody>
          <a:bodyPr/>
          <a:lstStyle/>
          <a:p>
            <a:pPr eaLnBrk="1" hangingPunct="1"/>
            <a:r>
              <a:rPr lang="en-US" sz="2800" dirty="0"/>
              <a:t>Aka: Heuristic Evaluation</a:t>
            </a:r>
          </a:p>
          <a:p>
            <a:pPr eaLnBrk="1" hangingPunct="1"/>
            <a:r>
              <a:rPr lang="en-US" sz="2800" dirty="0"/>
              <a:t>One or</a:t>
            </a:r>
            <a:r>
              <a:rPr lang="en-US" sz="2800" dirty="0" smtClean="0"/>
              <a:t> more usability </a:t>
            </a:r>
            <a:r>
              <a:rPr lang="en-US" sz="2800" dirty="0"/>
              <a:t>experts review a product, application, etc.</a:t>
            </a:r>
          </a:p>
          <a:p>
            <a:pPr eaLnBrk="1" hangingPunct="1"/>
            <a:r>
              <a:rPr lang="en-US" sz="2800" dirty="0"/>
              <a:t>Free format review or structured </a:t>
            </a:r>
            <a:r>
              <a:rPr lang="en-US" sz="2800" dirty="0" smtClean="0"/>
              <a:t>review</a:t>
            </a:r>
          </a:p>
          <a:p>
            <a:pPr eaLnBrk="1" hangingPunct="1"/>
            <a:r>
              <a:rPr lang="en-US" sz="2800" dirty="0"/>
              <a:t>Subjective but based on sound usability and design principles</a:t>
            </a:r>
          </a:p>
          <a:p>
            <a:pPr eaLnBrk="1" hangingPunct="1"/>
            <a:r>
              <a:rPr lang="en-US" sz="2800" dirty="0"/>
              <a:t>Highly dependent on the qualifications of the </a:t>
            </a:r>
            <a:r>
              <a:rPr lang="en-US" sz="2800" dirty="0" err="1"/>
              <a:t>reviewer(s</a:t>
            </a:r>
            <a:r>
              <a:rPr lang="en-US" sz="2800" dirty="0"/>
              <a:t>)</a:t>
            </a:r>
          </a:p>
        </p:txBody>
      </p:sp>
      <p:sp>
        <p:nvSpPr>
          <p:cNvPr id="4" name="Footer Placeholder 3"/>
          <p:cNvSpPr>
            <a:spLocks noGrp="1"/>
          </p:cNvSpPr>
          <p:nvPr>
            <p:ph type="ftr" sz="quarter" idx="10"/>
          </p:nvPr>
        </p:nvSpPr>
        <p:spPr/>
        <p:txBody>
          <a:bodyPr/>
          <a:lstStyle/>
          <a:p>
            <a:pPr>
              <a:defRPr/>
            </a:pPr>
            <a:r>
              <a:rPr lang="en-US"/>
              <a:t>User-Centered Design </a:t>
            </a:r>
            <a:r>
              <a:rPr lang="en-US">
                <a:sym typeface="Symbol" pitchFamily="18" charset="2"/>
              </a:rPr>
              <a:t> </a:t>
            </a:r>
            <a:r>
              <a:rPr lang="en-US" i="1"/>
              <a:t>www.user-centereddesign.com</a:t>
            </a:r>
          </a:p>
        </p:txBody>
      </p:sp>
      <p:sp>
        <p:nvSpPr>
          <p:cNvPr id="5" name="Slide Number Placeholder 4"/>
          <p:cNvSpPr>
            <a:spLocks noGrp="1"/>
          </p:cNvSpPr>
          <p:nvPr>
            <p:ph type="sldNum" sz="quarter" idx="11"/>
          </p:nvPr>
        </p:nvSpPr>
        <p:spPr/>
        <p:txBody>
          <a:bodyPr/>
          <a:lstStyle/>
          <a:p>
            <a:fld id="{92CEA0B2-9722-3248-B6E5-CAA56C0AAAFB}" type="slidenum">
              <a:rPr lang="en-US"/>
              <a:pPr/>
              <a:t>17</a:t>
            </a:fld>
            <a:endParaRPr lang="en-US"/>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blinds(horizontal)">
                                      <p:cBhvr>
                                        <p:cTn id="7" dur="5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blinds(horizontal)">
                                      <p:cBhvr>
                                        <p:cTn id="12" dur="500"/>
                                        <p:tgtEl>
                                          <p:spTgt spid="276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blinds(horizontal)">
                                      <p:cBhvr>
                                        <p:cTn id="17" dur="500"/>
                                        <p:tgtEl>
                                          <p:spTgt spid="276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blinds(horizontal)">
                                      <p:cBhvr>
                                        <p:cTn id="22" dur="500"/>
                                        <p:tgtEl>
                                          <p:spTgt spid="276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blinds(horizontal)">
                                      <p:cBhvr>
                                        <p:cTn id="27" dur="500"/>
                                        <p:tgtEl>
                                          <p:spTgt spid="276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2"/>
          <p:cNvSpPr>
            <a:spLocks noGrp="1" noChangeArrowheads="1"/>
          </p:cNvSpPr>
          <p:nvPr>
            <p:ph type="title"/>
          </p:nvPr>
        </p:nvSpPr>
        <p:spPr/>
        <p:txBody>
          <a:bodyPr/>
          <a:lstStyle/>
          <a:p>
            <a:pPr eaLnBrk="1" hangingPunct="1"/>
            <a:r>
              <a:rPr lang="en-US"/>
              <a:t>Expert Review (Concluded)</a:t>
            </a:r>
          </a:p>
        </p:txBody>
      </p:sp>
      <p:sp>
        <p:nvSpPr>
          <p:cNvPr id="489475" name="Rectangle 3"/>
          <p:cNvSpPr>
            <a:spLocks noGrp="1" noChangeArrowheads="1"/>
          </p:cNvSpPr>
          <p:nvPr>
            <p:ph idx="1"/>
          </p:nvPr>
        </p:nvSpPr>
        <p:spPr>
          <a:xfrm>
            <a:off x="304800" y="1371600"/>
            <a:ext cx="8229600" cy="4525963"/>
          </a:xfrm>
        </p:spPr>
        <p:txBody>
          <a:bodyPr/>
          <a:lstStyle/>
          <a:p>
            <a:pPr eaLnBrk="1" hangingPunct="1"/>
            <a:r>
              <a:rPr lang="en-US" sz="2800"/>
              <a:t>Nielson’s 10 Most Common Mistakes Made by Web Developers (three versions)</a:t>
            </a:r>
          </a:p>
          <a:p>
            <a:pPr eaLnBrk="1" hangingPunct="1"/>
            <a:r>
              <a:rPr lang="en-US" sz="2800"/>
              <a:t>Shneiderman’s 8 Golden Rules</a:t>
            </a:r>
          </a:p>
          <a:p>
            <a:pPr eaLnBrk="1" hangingPunct="1"/>
            <a:r>
              <a:rPr lang="en-US" sz="2800"/>
              <a:t>Constantine &amp; Lockwood Heuristics</a:t>
            </a:r>
          </a:p>
          <a:p>
            <a:pPr eaLnBrk="1" hangingPunct="1"/>
            <a:r>
              <a:rPr lang="en-US" sz="2800"/>
              <a:t>Forrester Group Heuristics</a:t>
            </a:r>
          </a:p>
          <a:p>
            <a:pPr eaLnBrk="1" hangingPunct="1"/>
            <a:r>
              <a:rPr lang="en-US" sz="2800"/>
              <a:t>Norman’s 4 Principles of Usability</a:t>
            </a:r>
          </a:p>
          <a:p>
            <a:pPr eaLnBrk="1" hangingPunct="1"/>
            <a:endParaRPr lang="en-US" sz="3600"/>
          </a:p>
        </p:txBody>
      </p:sp>
      <p:sp>
        <p:nvSpPr>
          <p:cNvPr id="4" name="Footer Placeholder 3"/>
          <p:cNvSpPr>
            <a:spLocks noGrp="1"/>
          </p:cNvSpPr>
          <p:nvPr>
            <p:ph type="ftr" sz="quarter" idx="10"/>
          </p:nvPr>
        </p:nvSpPr>
        <p:spPr/>
        <p:txBody>
          <a:bodyPr/>
          <a:lstStyle/>
          <a:p>
            <a:pPr>
              <a:defRPr/>
            </a:pPr>
            <a:r>
              <a:rPr lang="en-US"/>
              <a:t>User-Centered Design </a:t>
            </a:r>
            <a:r>
              <a:rPr lang="en-US">
                <a:sym typeface="Symbol" pitchFamily="18" charset="2"/>
              </a:rPr>
              <a:t> </a:t>
            </a:r>
            <a:r>
              <a:rPr lang="en-US" i="1"/>
              <a:t>www.user-centereddesign.com</a:t>
            </a:r>
          </a:p>
        </p:txBody>
      </p:sp>
      <p:sp>
        <p:nvSpPr>
          <p:cNvPr id="5" name="Slide Number Placeholder 4"/>
          <p:cNvSpPr>
            <a:spLocks noGrp="1"/>
          </p:cNvSpPr>
          <p:nvPr>
            <p:ph type="sldNum" sz="quarter" idx="11"/>
          </p:nvPr>
        </p:nvSpPr>
        <p:spPr/>
        <p:txBody>
          <a:bodyPr/>
          <a:lstStyle/>
          <a:p>
            <a:fld id="{F4EB72AA-04C6-6B4C-9189-3B7E8569C77B}" type="slidenum">
              <a:rPr lang="en-US"/>
              <a:pPr/>
              <a:t>18</a:t>
            </a:fld>
            <a:endParaRPr lang="en-US"/>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9475">
                                            <p:txEl>
                                              <p:pRg st="0" end="0"/>
                                            </p:txEl>
                                          </p:spTgt>
                                        </p:tgtEl>
                                        <p:attrNameLst>
                                          <p:attrName>style.visibility</p:attrName>
                                        </p:attrNameLst>
                                      </p:cBhvr>
                                      <p:to>
                                        <p:strVal val="visible"/>
                                      </p:to>
                                    </p:set>
                                    <p:animEffect transition="in" filter="blinds(horizontal)">
                                      <p:cBhvr>
                                        <p:cTn id="7" dur="500"/>
                                        <p:tgtEl>
                                          <p:spTgt spid="4894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89475">
                                            <p:txEl>
                                              <p:pRg st="1" end="1"/>
                                            </p:txEl>
                                          </p:spTgt>
                                        </p:tgtEl>
                                        <p:attrNameLst>
                                          <p:attrName>style.visibility</p:attrName>
                                        </p:attrNameLst>
                                      </p:cBhvr>
                                      <p:to>
                                        <p:strVal val="visible"/>
                                      </p:to>
                                    </p:set>
                                    <p:animEffect transition="in" filter="blinds(horizontal)">
                                      <p:cBhvr>
                                        <p:cTn id="12" dur="500"/>
                                        <p:tgtEl>
                                          <p:spTgt spid="4894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89475">
                                            <p:txEl>
                                              <p:pRg st="2" end="2"/>
                                            </p:txEl>
                                          </p:spTgt>
                                        </p:tgtEl>
                                        <p:attrNameLst>
                                          <p:attrName>style.visibility</p:attrName>
                                        </p:attrNameLst>
                                      </p:cBhvr>
                                      <p:to>
                                        <p:strVal val="visible"/>
                                      </p:to>
                                    </p:set>
                                    <p:animEffect transition="in" filter="blinds(horizontal)">
                                      <p:cBhvr>
                                        <p:cTn id="17" dur="500"/>
                                        <p:tgtEl>
                                          <p:spTgt spid="4894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89475">
                                            <p:txEl>
                                              <p:pRg st="3" end="3"/>
                                            </p:txEl>
                                          </p:spTgt>
                                        </p:tgtEl>
                                        <p:attrNameLst>
                                          <p:attrName>style.visibility</p:attrName>
                                        </p:attrNameLst>
                                      </p:cBhvr>
                                      <p:to>
                                        <p:strVal val="visible"/>
                                      </p:to>
                                    </p:set>
                                    <p:animEffect transition="in" filter="blinds(horizontal)">
                                      <p:cBhvr>
                                        <p:cTn id="22" dur="500"/>
                                        <p:tgtEl>
                                          <p:spTgt spid="4894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89475">
                                            <p:txEl>
                                              <p:pRg st="4" end="4"/>
                                            </p:txEl>
                                          </p:spTgt>
                                        </p:tgtEl>
                                        <p:attrNameLst>
                                          <p:attrName>style.visibility</p:attrName>
                                        </p:attrNameLst>
                                      </p:cBhvr>
                                      <p:to>
                                        <p:strVal val="visible"/>
                                      </p:to>
                                    </p:set>
                                    <p:animEffect transition="in" filter="blinds(horizontal)">
                                      <p:cBhvr>
                                        <p:cTn id="27" dur="500"/>
                                        <p:tgtEl>
                                          <p:spTgt spid="4894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47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489339"/>
            <a:ext cx="7772400" cy="1146175"/>
          </a:xfrm>
        </p:spPr>
        <p:txBody>
          <a:bodyPr/>
          <a:lstStyle/>
          <a:p>
            <a:r>
              <a:rPr lang="en-US" dirty="0" smtClean="0"/>
              <a:t>1</a:t>
            </a:r>
            <a:r>
              <a:rPr lang="en-US" baseline="30000" dirty="0" smtClean="0"/>
              <a:t>st</a:t>
            </a:r>
            <a:r>
              <a:rPr lang="en-US" dirty="0" smtClean="0"/>
              <a:t> Heuristic</a:t>
            </a:r>
            <a:endParaRPr lang="en-US" dirty="0"/>
          </a:p>
        </p:txBody>
      </p:sp>
      <p:sp>
        <p:nvSpPr>
          <p:cNvPr id="6" name="Subtitle 5"/>
          <p:cNvSpPr>
            <a:spLocks noGrp="1"/>
          </p:cNvSpPr>
          <p:nvPr>
            <p:ph type="subTitle" idx="1"/>
          </p:nvPr>
        </p:nvSpPr>
        <p:spPr>
          <a:xfrm>
            <a:off x="1082813" y="3635514"/>
            <a:ext cx="6689587" cy="830997"/>
          </a:xfrm>
        </p:spPr>
        <p:txBody>
          <a:bodyPr wrap="square">
            <a:spAutoFit/>
          </a:bodyPr>
          <a:lstStyle/>
          <a:p>
            <a:r>
              <a:rPr lang="en-US" sz="2400" dirty="0" smtClean="0"/>
              <a:t>Functional discoverability through obvious interactive elements and adequate feedback </a:t>
            </a:r>
            <a:endParaRPr lang="en-US" sz="2400" dirty="0"/>
          </a:p>
        </p:txBody>
      </p:sp>
      <p:sp>
        <p:nvSpPr>
          <p:cNvPr id="4" name="Footer Placeholder 3"/>
          <p:cNvSpPr>
            <a:spLocks noGrp="1"/>
          </p:cNvSpPr>
          <p:nvPr>
            <p:ph type="ftr" sz="quarter" idx="3"/>
          </p:nvPr>
        </p:nvSpPr>
        <p:spPr/>
        <p:txBody>
          <a:bodyPr/>
          <a:lstStyle/>
          <a:p>
            <a:pPr>
              <a:defRPr/>
            </a:pPr>
            <a:r>
              <a:rPr lang="en-US" smtClean="0"/>
              <a:t>User-Centered Design </a:t>
            </a:r>
            <a:r>
              <a:rPr lang="en-US" smtClean="0">
                <a:sym typeface="Symbol" pitchFamily="18" charset="2"/>
              </a:rPr>
              <a:t> </a:t>
            </a:r>
            <a:r>
              <a:rPr lang="en-US" i="1" smtClean="0"/>
              <a:t>www.user-centereddesign.com</a:t>
            </a:r>
            <a:endParaRPr lang="en-US" i="1"/>
          </a:p>
        </p:txBody>
      </p:sp>
      <p:sp>
        <p:nvSpPr>
          <p:cNvPr id="7" name="Slide Number Placeholder 4"/>
          <p:cNvSpPr txBox="1">
            <a:spLocks/>
          </p:cNvSpPr>
          <p:nvPr/>
        </p:nvSpPr>
        <p:spPr bwMode="auto">
          <a:xfrm>
            <a:off x="381000" y="6307138"/>
            <a:ext cx="762000" cy="3984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fld id="{6BDA73DC-173D-C141-A251-E2CE6FD82130}" type="slidenum">
              <a:rPr kumimoji="0" lang="en-US" sz="1400" b="1" i="0" u="none" strike="noStrike" kern="1200" cap="none" spc="0" normalizeH="0" baseline="0" noProof="0" smtClean="0">
                <a:ln>
                  <a:noFill/>
                </a:ln>
                <a:solidFill>
                  <a:schemeClr val="bg1"/>
                </a:solidFill>
                <a:effectLst/>
                <a:uLnTx/>
                <a:uFillTx/>
                <a:latin typeface="+mj-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19</a:t>
            </a:fld>
            <a:endParaRPr kumimoji="0" lang="en-US" sz="1400" b="1" i="0" u="none" strike="noStrike" kern="1200" cap="none" spc="0" normalizeH="0" baseline="0" noProof="0" dirty="0">
              <a:ln>
                <a:noFill/>
              </a:ln>
              <a:solidFill>
                <a:schemeClr val="bg1"/>
              </a:solidFill>
              <a:effectLst/>
              <a:uLnTx/>
              <a:uFillTx/>
              <a:latin typeface="+mj-lt"/>
              <a:ea typeface="+mn-ea"/>
              <a:cs typeface="+mn-cs"/>
            </a:endParaRPr>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Placeholder 5"/>
          <p:cNvSpPr>
            <a:spLocks noGrp="1"/>
          </p:cNvSpPr>
          <p:nvPr>
            <p:ph type="body" idx="1"/>
          </p:nvPr>
        </p:nvSpPr>
        <p:spPr>
          <a:xfrm>
            <a:off x="722313" y="2767012"/>
            <a:ext cx="7772400" cy="1119188"/>
          </a:xfrm>
        </p:spPr>
        <p:txBody>
          <a:bodyPr/>
          <a:lstStyle/>
          <a:p>
            <a:pPr algn="ctr" eaLnBrk="1" hangingPunct="1"/>
            <a:r>
              <a:rPr lang="en-US" sz="6000" b="1" dirty="0" smtClean="0">
                <a:latin typeface="+mj-lt"/>
                <a:ea typeface="+mj-ea"/>
                <a:cs typeface="+mj-cs"/>
              </a:rPr>
              <a:t>Background</a:t>
            </a:r>
            <a:endParaRPr lang="en-US" sz="6000" b="1" dirty="0">
              <a:latin typeface="+mj-lt"/>
              <a:ea typeface="+mj-ea"/>
              <a:cs typeface="+mj-cs"/>
            </a:endParaRPr>
          </a:p>
        </p:txBody>
      </p:sp>
      <p:sp>
        <p:nvSpPr>
          <p:cNvPr id="4" name="Footer Placeholder 3"/>
          <p:cNvSpPr>
            <a:spLocks noGrp="1"/>
          </p:cNvSpPr>
          <p:nvPr>
            <p:ph type="ftr" sz="quarter" idx="10"/>
          </p:nvPr>
        </p:nvSpPr>
        <p:spPr/>
        <p:txBody>
          <a:bodyPr/>
          <a:lstStyle/>
          <a:p>
            <a:pPr>
              <a:defRPr/>
            </a:pPr>
            <a:r>
              <a:rPr lang="en-US"/>
              <a:t>User-Centered Design </a:t>
            </a:r>
            <a:r>
              <a:rPr lang="en-US">
                <a:sym typeface="Symbol" pitchFamily="18" charset="2"/>
              </a:rPr>
              <a:t> </a:t>
            </a:r>
            <a:r>
              <a:rPr lang="en-US" i="1"/>
              <a:t>www.user-centereddesign.com</a:t>
            </a:r>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User-Centered Design </a:t>
            </a:r>
            <a:r>
              <a:rPr lang="en-US" smtClean="0">
                <a:sym typeface="Symbol" pitchFamily="18" charset="2"/>
              </a:rPr>
              <a:t> </a:t>
            </a:r>
            <a:r>
              <a:rPr lang="en-US" smtClean="0"/>
              <a:t>www.user-centereddesign.com</a:t>
            </a:r>
            <a:endParaRPr lang="en-US"/>
          </a:p>
        </p:txBody>
      </p:sp>
      <p:pic>
        <p:nvPicPr>
          <p:cNvPr id="5" name="Picture 4" descr="Screen shot 2010-02-10 at 1.43.15 PM.png"/>
          <p:cNvPicPr>
            <a:picLocks noChangeAspect="1"/>
          </p:cNvPicPr>
          <p:nvPr/>
        </p:nvPicPr>
        <p:blipFill>
          <a:blip r:embed="rId2"/>
          <a:stretch>
            <a:fillRect/>
          </a:stretch>
        </p:blipFill>
        <p:spPr>
          <a:xfrm>
            <a:off x="533400" y="533400"/>
            <a:ext cx="8153400" cy="5724367"/>
          </a:xfrm>
          <a:prstGeom prst="rect">
            <a:avLst/>
          </a:prstGeom>
        </p:spPr>
      </p:pic>
      <p:sp>
        <p:nvSpPr>
          <p:cNvPr id="6" name="Slide Number Placeholder 4"/>
          <p:cNvSpPr>
            <a:spLocks noGrp="1"/>
          </p:cNvSpPr>
          <p:nvPr>
            <p:ph type="sldNum" sz="quarter" idx="11"/>
          </p:nvPr>
        </p:nvSpPr>
        <p:spPr>
          <a:xfrm>
            <a:off x="381000" y="6307138"/>
            <a:ext cx="762000" cy="398462"/>
          </a:xfrm>
        </p:spPr>
        <p:txBody>
          <a:bodyPr/>
          <a:lstStyle/>
          <a:p>
            <a:fld id="{6BDA73DC-173D-C141-A251-E2CE6FD82130}" type="slidenum">
              <a:rPr lang="en-US"/>
              <a:pPr/>
              <a:t>20</a:t>
            </a:fld>
            <a:endParaRPr lang="en-US" dirty="0"/>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User-Centered Design </a:t>
            </a:r>
            <a:r>
              <a:rPr lang="en-US" smtClean="0">
                <a:sym typeface="Symbol" pitchFamily="18" charset="2"/>
              </a:rPr>
              <a:t> </a:t>
            </a:r>
            <a:r>
              <a:rPr lang="en-US" i="1" smtClean="0"/>
              <a:t>www.user-centereddesign.com</a:t>
            </a:r>
            <a:endParaRPr lang="en-US" i="1"/>
          </a:p>
        </p:txBody>
      </p:sp>
      <p:graphicFrame>
        <p:nvGraphicFramePr>
          <p:cNvPr id="562178" name="Object 2"/>
          <p:cNvGraphicFramePr>
            <a:graphicFrameLocks noChangeAspect="1"/>
          </p:cNvGraphicFramePr>
          <p:nvPr/>
        </p:nvGraphicFramePr>
        <p:xfrm>
          <a:off x="0" y="228600"/>
          <a:ext cx="8991600" cy="5943600"/>
        </p:xfrm>
        <a:graphic>
          <a:graphicData uri="http://schemas.openxmlformats.org/presentationml/2006/ole">
            <mc:AlternateContent xmlns:mc="http://schemas.openxmlformats.org/markup-compatibility/2006">
              <mc:Choice xmlns:v="urn:schemas-microsoft-com:vml" Requires="v">
                <p:oleObj spid="_x0000_s843801" name="Document" r:id="rId3" imgW="6743700" imgH="4457700" progId="Word.Document.12">
                  <p:link updateAutomatic="1"/>
                </p:oleObj>
              </mc:Choice>
              <mc:Fallback>
                <p:oleObj name="Document" r:id="rId3" imgW="6743700" imgH="4457700" progId="Word.Document.12">
                  <p:link updateAutomatic="1"/>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8600"/>
                        <a:ext cx="8991600"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 name="Slide Number Placeholder 4"/>
          <p:cNvSpPr>
            <a:spLocks noGrp="1"/>
          </p:cNvSpPr>
          <p:nvPr>
            <p:ph type="sldNum" sz="quarter" idx="11"/>
          </p:nvPr>
        </p:nvSpPr>
        <p:spPr>
          <a:xfrm>
            <a:off x="381000" y="6307138"/>
            <a:ext cx="762000" cy="398462"/>
          </a:xfrm>
        </p:spPr>
        <p:txBody>
          <a:bodyPr/>
          <a:lstStyle/>
          <a:p>
            <a:fld id="{6BDA73DC-173D-C141-A251-E2CE6FD82130}" type="slidenum">
              <a:rPr lang="en-US"/>
              <a:pPr/>
              <a:t>21</a:t>
            </a:fld>
            <a:endParaRPr lang="en-US" dirty="0"/>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413139"/>
            <a:ext cx="7772400" cy="1146175"/>
          </a:xfrm>
        </p:spPr>
        <p:txBody>
          <a:bodyPr/>
          <a:lstStyle/>
          <a:p>
            <a:r>
              <a:rPr lang="en-US" dirty="0" smtClean="0"/>
              <a:t>2</a:t>
            </a:r>
            <a:r>
              <a:rPr lang="en-US" baseline="30000" dirty="0" smtClean="0"/>
              <a:t>nd</a:t>
            </a:r>
            <a:r>
              <a:rPr lang="en-US" dirty="0" smtClean="0"/>
              <a:t> Heuristic</a:t>
            </a:r>
            <a:endParaRPr lang="en-US" dirty="0"/>
          </a:p>
        </p:txBody>
      </p:sp>
      <p:sp>
        <p:nvSpPr>
          <p:cNvPr id="6" name="Subtitle 5"/>
          <p:cNvSpPr>
            <a:spLocks noGrp="1"/>
          </p:cNvSpPr>
          <p:nvPr>
            <p:ph type="subTitle" idx="1"/>
          </p:nvPr>
        </p:nvSpPr>
        <p:spPr>
          <a:xfrm>
            <a:off x="685800" y="3635514"/>
            <a:ext cx="7848600" cy="830997"/>
          </a:xfrm>
        </p:spPr>
        <p:txBody>
          <a:bodyPr wrap="square">
            <a:spAutoFit/>
          </a:bodyPr>
          <a:lstStyle/>
          <a:p>
            <a:r>
              <a:rPr lang="en-US" sz="2400" dirty="0" smtClean="0"/>
              <a:t>A good, complete, and unambiguous cognitive (or conceptual) model to predict the effects of our actions </a:t>
            </a:r>
            <a:endParaRPr lang="en-US" sz="2400" dirty="0"/>
          </a:p>
        </p:txBody>
      </p:sp>
      <p:sp>
        <p:nvSpPr>
          <p:cNvPr id="4" name="Footer Placeholder 3"/>
          <p:cNvSpPr>
            <a:spLocks noGrp="1"/>
          </p:cNvSpPr>
          <p:nvPr>
            <p:ph type="ftr" sz="quarter" idx="3"/>
          </p:nvPr>
        </p:nvSpPr>
        <p:spPr/>
        <p:txBody>
          <a:bodyPr/>
          <a:lstStyle/>
          <a:p>
            <a:pPr>
              <a:defRPr/>
            </a:pPr>
            <a:r>
              <a:rPr lang="en-US" smtClean="0"/>
              <a:t>User-Centered Design </a:t>
            </a:r>
            <a:r>
              <a:rPr lang="en-US" smtClean="0">
                <a:sym typeface="Symbol" pitchFamily="18" charset="2"/>
              </a:rPr>
              <a:t> </a:t>
            </a:r>
            <a:r>
              <a:rPr lang="en-US" i="1" smtClean="0"/>
              <a:t>www.user-centereddesign.com</a:t>
            </a:r>
            <a:endParaRPr lang="en-US" i="1"/>
          </a:p>
        </p:txBody>
      </p:sp>
      <p:sp>
        <p:nvSpPr>
          <p:cNvPr id="7" name="Slide Number Placeholder 4"/>
          <p:cNvSpPr txBox="1">
            <a:spLocks/>
          </p:cNvSpPr>
          <p:nvPr/>
        </p:nvSpPr>
        <p:spPr bwMode="auto">
          <a:xfrm>
            <a:off x="381000" y="6307138"/>
            <a:ext cx="762000" cy="3984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fld id="{6BDA73DC-173D-C141-A251-E2CE6FD82130}" type="slidenum">
              <a:rPr kumimoji="0" lang="en-US" sz="1400" b="1" i="0" u="none" strike="noStrike" kern="1200" cap="none" spc="0" normalizeH="0" baseline="0" noProof="0" smtClean="0">
                <a:ln>
                  <a:noFill/>
                </a:ln>
                <a:solidFill>
                  <a:schemeClr val="bg1"/>
                </a:solidFill>
                <a:effectLst/>
                <a:uLnTx/>
                <a:uFillTx/>
                <a:latin typeface="+mj-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22</a:t>
            </a:fld>
            <a:endParaRPr kumimoji="0" lang="en-US" sz="1400" b="1" i="0" u="none" strike="noStrike" kern="1200" cap="none" spc="0" normalizeH="0" baseline="0" noProof="0" dirty="0">
              <a:ln>
                <a:noFill/>
              </a:ln>
              <a:solidFill>
                <a:schemeClr val="bg1"/>
              </a:solidFill>
              <a:effectLst/>
              <a:uLnTx/>
              <a:uFillTx/>
              <a:latin typeface="+mj-lt"/>
              <a:ea typeface="+mn-ea"/>
              <a:cs typeface="+mn-cs"/>
            </a:endParaRPr>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Footer Placeholder 3"/>
          <p:cNvSpPr>
            <a:spLocks noGrp="1"/>
          </p:cNvSpPr>
          <p:nvPr>
            <p:ph type="ftr" sz="quarter" idx="10"/>
          </p:nvPr>
        </p:nvSpPr>
        <p:spPr>
          <a:noFill/>
        </p:spPr>
        <p:txBody>
          <a:bodyPr/>
          <a:lstStyle/>
          <a:p>
            <a:r>
              <a:rPr lang="en-US" smtClean="0"/>
              <a:t>User-Centered Design </a:t>
            </a:r>
            <a:r>
              <a:rPr lang="en-US" smtClean="0">
                <a:sym typeface="Symbol" charset="2"/>
              </a:rPr>
              <a:t> </a:t>
            </a:r>
            <a:r>
              <a:rPr lang="en-US" i="1" smtClean="0"/>
              <a:t>www.user-centereddesign.com</a:t>
            </a:r>
          </a:p>
        </p:txBody>
      </p:sp>
      <p:sp>
        <p:nvSpPr>
          <p:cNvPr id="5" name="Slide Number Placeholder 4"/>
          <p:cNvSpPr>
            <a:spLocks noGrp="1"/>
          </p:cNvSpPr>
          <p:nvPr>
            <p:ph type="sldNum" sz="quarter" idx="11"/>
          </p:nvPr>
        </p:nvSpPr>
        <p:spPr/>
        <p:txBody>
          <a:bodyPr/>
          <a:lstStyle/>
          <a:p>
            <a:fld id="{CDEA1102-985C-3F43-B59F-AE8F8EDA3960}" type="slidenum">
              <a:rPr lang="en-US" smtClean="0"/>
              <a:pPr/>
              <a:t>23</a:t>
            </a:fld>
            <a:endParaRPr lang="en-US" smtClean="0"/>
          </a:p>
        </p:txBody>
      </p:sp>
      <p:pic>
        <p:nvPicPr>
          <p:cNvPr id="210948" name="Picture 10"/>
          <p:cNvPicPr>
            <a:picLocks noChangeAspect="1"/>
          </p:cNvPicPr>
          <p:nvPr/>
        </p:nvPicPr>
        <p:blipFill>
          <a:blip r:embed="rId2"/>
          <a:srcRect/>
          <a:stretch>
            <a:fillRect/>
          </a:stretch>
        </p:blipFill>
        <p:spPr bwMode="auto">
          <a:xfrm>
            <a:off x="3505200" y="2362200"/>
            <a:ext cx="1905000" cy="1905000"/>
          </a:xfrm>
          <a:prstGeom prst="rect">
            <a:avLst/>
          </a:prstGeom>
          <a:noFill/>
          <a:ln w="9525">
            <a:noFill/>
            <a:miter lim="800000"/>
            <a:headEnd/>
            <a:tailEnd/>
          </a:ln>
        </p:spPr>
      </p:pic>
    </p:spTree>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Footer Placeholder 3"/>
          <p:cNvSpPr>
            <a:spLocks noGrp="1"/>
          </p:cNvSpPr>
          <p:nvPr>
            <p:ph type="ftr" sz="quarter" idx="10"/>
          </p:nvPr>
        </p:nvSpPr>
        <p:spPr>
          <a:noFill/>
        </p:spPr>
        <p:txBody>
          <a:bodyPr/>
          <a:lstStyle/>
          <a:p>
            <a:r>
              <a:rPr lang="en-US" smtClean="0"/>
              <a:t>User-Centered Design </a:t>
            </a:r>
            <a:r>
              <a:rPr lang="en-US" smtClean="0">
                <a:sym typeface="Symbol" charset="2"/>
              </a:rPr>
              <a:t> </a:t>
            </a:r>
            <a:r>
              <a:rPr lang="en-US" i="1" smtClean="0"/>
              <a:t>www.user-centereddesign.com</a:t>
            </a:r>
          </a:p>
        </p:txBody>
      </p:sp>
      <p:sp>
        <p:nvSpPr>
          <p:cNvPr id="5" name="Slide Number Placeholder 4"/>
          <p:cNvSpPr>
            <a:spLocks noGrp="1"/>
          </p:cNvSpPr>
          <p:nvPr>
            <p:ph type="sldNum" sz="quarter" idx="11"/>
          </p:nvPr>
        </p:nvSpPr>
        <p:spPr/>
        <p:txBody>
          <a:bodyPr/>
          <a:lstStyle/>
          <a:p>
            <a:fld id="{652CCDEC-1FC7-6A48-8D39-22422350D51B}" type="slidenum">
              <a:rPr lang="en-US" smtClean="0"/>
              <a:pPr/>
              <a:t>24</a:t>
            </a:fld>
            <a:endParaRPr lang="en-US" smtClean="0"/>
          </a:p>
        </p:txBody>
      </p:sp>
      <p:pic>
        <p:nvPicPr>
          <p:cNvPr id="211972" name="Picture 7"/>
          <p:cNvPicPr>
            <a:picLocks noChangeAspect="1"/>
          </p:cNvPicPr>
          <p:nvPr/>
        </p:nvPicPr>
        <p:blipFill>
          <a:blip r:embed="rId2"/>
          <a:srcRect/>
          <a:stretch>
            <a:fillRect/>
          </a:stretch>
        </p:blipFill>
        <p:spPr bwMode="auto">
          <a:xfrm>
            <a:off x="1447800" y="1905000"/>
            <a:ext cx="2509838" cy="2362200"/>
          </a:xfrm>
          <a:prstGeom prst="rect">
            <a:avLst/>
          </a:prstGeom>
          <a:noFill/>
          <a:ln w="9525">
            <a:noFill/>
            <a:miter lim="800000"/>
            <a:headEnd/>
            <a:tailEnd/>
          </a:ln>
        </p:spPr>
      </p:pic>
      <p:pic>
        <p:nvPicPr>
          <p:cNvPr id="211973" name="Picture 8"/>
          <p:cNvPicPr>
            <a:picLocks noChangeAspect="1"/>
          </p:cNvPicPr>
          <p:nvPr/>
        </p:nvPicPr>
        <p:blipFill>
          <a:blip r:embed="rId3"/>
          <a:srcRect/>
          <a:stretch>
            <a:fillRect/>
          </a:stretch>
        </p:blipFill>
        <p:spPr bwMode="auto">
          <a:xfrm>
            <a:off x="4876800" y="1905000"/>
            <a:ext cx="2514600" cy="2362200"/>
          </a:xfrm>
          <a:prstGeom prst="rect">
            <a:avLst/>
          </a:prstGeom>
          <a:noFill/>
          <a:ln w="9525">
            <a:noFill/>
            <a:miter lim="800000"/>
            <a:headEnd/>
            <a:tailEnd/>
          </a:ln>
        </p:spPr>
      </p:pic>
    </p:spTree>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Footer Placeholder 3"/>
          <p:cNvSpPr>
            <a:spLocks noGrp="1"/>
          </p:cNvSpPr>
          <p:nvPr>
            <p:ph type="ftr" sz="quarter" idx="10"/>
          </p:nvPr>
        </p:nvSpPr>
        <p:spPr>
          <a:noFill/>
        </p:spPr>
        <p:txBody>
          <a:bodyPr/>
          <a:lstStyle/>
          <a:p>
            <a:r>
              <a:rPr lang="en-US" smtClean="0"/>
              <a:t>User-Centered Design </a:t>
            </a:r>
            <a:r>
              <a:rPr lang="en-US" smtClean="0">
                <a:sym typeface="Symbol" charset="2"/>
              </a:rPr>
              <a:t> </a:t>
            </a:r>
            <a:r>
              <a:rPr lang="en-US" i="1" smtClean="0"/>
              <a:t>www.user-centereddesign.com</a:t>
            </a:r>
          </a:p>
        </p:txBody>
      </p:sp>
      <p:sp>
        <p:nvSpPr>
          <p:cNvPr id="5" name="Slide Number Placeholder 4"/>
          <p:cNvSpPr>
            <a:spLocks noGrp="1"/>
          </p:cNvSpPr>
          <p:nvPr>
            <p:ph type="sldNum" sz="quarter" idx="11"/>
          </p:nvPr>
        </p:nvSpPr>
        <p:spPr/>
        <p:txBody>
          <a:bodyPr/>
          <a:lstStyle/>
          <a:p>
            <a:fld id="{77D87B7F-BCAA-5B44-BCBC-5431C99C63B9}" type="slidenum">
              <a:rPr lang="en-US" smtClean="0"/>
              <a:pPr/>
              <a:t>25</a:t>
            </a:fld>
            <a:endParaRPr lang="en-US" smtClean="0"/>
          </a:p>
        </p:txBody>
      </p:sp>
      <p:pic>
        <p:nvPicPr>
          <p:cNvPr id="212996" name="Picture 11"/>
          <p:cNvPicPr>
            <a:picLocks noChangeAspect="1"/>
          </p:cNvPicPr>
          <p:nvPr/>
        </p:nvPicPr>
        <p:blipFill>
          <a:blip r:embed="rId2"/>
          <a:srcRect/>
          <a:stretch>
            <a:fillRect/>
          </a:stretch>
        </p:blipFill>
        <p:spPr bwMode="auto">
          <a:xfrm>
            <a:off x="3352800" y="1295400"/>
            <a:ext cx="2286000" cy="4446588"/>
          </a:xfrm>
          <a:prstGeom prst="rect">
            <a:avLst/>
          </a:prstGeom>
          <a:noFill/>
          <a:ln w="9525">
            <a:noFill/>
            <a:miter lim="800000"/>
            <a:headEnd/>
            <a:tailEnd/>
          </a:ln>
        </p:spPr>
      </p:pic>
    </p:spTree>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Footer Placeholder 3"/>
          <p:cNvSpPr>
            <a:spLocks noGrp="1"/>
          </p:cNvSpPr>
          <p:nvPr>
            <p:ph type="ftr" sz="quarter" idx="10"/>
          </p:nvPr>
        </p:nvSpPr>
        <p:spPr>
          <a:noFill/>
        </p:spPr>
        <p:txBody>
          <a:bodyPr/>
          <a:lstStyle/>
          <a:p>
            <a:r>
              <a:rPr lang="en-US" smtClean="0"/>
              <a:t>User-Centered Design </a:t>
            </a:r>
            <a:r>
              <a:rPr lang="en-US" smtClean="0">
                <a:sym typeface="Symbol" charset="2"/>
              </a:rPr>
              <a:t> </a:t>
            </a:r>
            <a:r>
              <a:rPr lang="en-US" i="1" smtClean="0"/>
              <a:t>www.user-centereddesign.com</a:t>
            </a:r>
          </a:p>
        </p:txBody>
      </p:sp>
      <p:sp>
        <p:nvSpPr>
          <p:cNvPr id="5" name="Slide Number Placeholder 4"/>
          <p:cNvSpPr>
            <a:spLocks noGrp="1"/>
          </p:cNvSpPr>
          <p:nvPr>
            <p:ph type="sldNum" sz="quarter" idx="11"/>
          </p:nvPr>
        </p:nvSpPr>
        <p:spPr/>
        <p:txBody>
          <a:bodyPr/>
          <a:lstStyle/>
          <a:p>
            <a:fld id="{1ACB6BA5-D245-BA4D-B581-4AAF72BC73D3}" type="slidenum">
              <a:rPr lang="en-US" smtClean="0"/>
              <a:pPr/>
              <a:t>26</a:t>
            </a:fld>
            <a:endParaRPr lang="en-US" smtClean="0"/>
          </a:p>
        </p:txBody>
      </p:sp>
      <p:pic>
        <p:nvPicPr>
          <p:cNvPr id="214020" name="Picture 5"/>
          <p:cNvPicPr>
            <a:picLocks noChangeAspect="1"/>
          </p:cNvPicPr>
          <p:nvPr/>
        </p:nvPicPr>
        <p:blipFill>
          <a:blip r:embed="rId2"/>
          <a:srcRect/>
          <a:stretch>
            <a:fillRect/>
          </a:stretch>
        </p:blipFill>
        <p:spPr bwMode="auto">
          <a:xfrm>
            <a:off x="609600" y="1371600"/>
            <a:ext cx="7864475" cy="3429000"/>
          </a:xfrm>
          <a:prstGeom prst="rect">
            <a:avLst/>
          </a:prstGeom>
          <a:noFill/>
          <a:ln w="9525">
            <a:noFill/>
            <a:miter lim="800000"/>
            <a:headEnd/>
            <a:tailEnd/>
          </a:ln>
        </p:spPr>
      </p:pic>
      <p:sp>
        <p:nvSpPr>
          <p:cNvPr id="214021" name="Rounded Rectangle 6"/>
          <p:cNvSpPr>
            <a:spLocks noChangeArrowheads="1"/>
          </p:cNvSpPr>
          <p:nvPr/>
        </p:nvSpPr>
        <p:spPr bwMode="auto">
          <a:xfrm>
            <a:off x="4114800" y="1905000"/>
            <a:ext cx="2819400" cy="1371600"/>
          </a:xfrm>
          <a:prstGeom prst="roundRect">
            <a:avLst>
              <a:gd name="adj" fmla="val 16667"/>
            </a:avLst>
          </a:prstGeom>
          <a:noFill/>
          <a:ln w="38100" cap="sq">
            <a:solidFill>
              <a:srgbClr val="FF0000"/>
            </a:solidFill>
            <a:round/>
            <a:headEnd type="none" w="sm" len="sm"/>
            <a:tailEnd type="none" w="sm" len="sm"/>
          </a:ln>
        </p:spPr>
        <p:txBody>
          <a:bodyPr wrap="none">
            <a:prstTxWarp prst="textNoShape">
              <a:avLst/>
            </a:prstTxWarp>
          </a:bodyPr>
          <a:lstStyle/>
          <a:p>
            <a:endParaRPr lang="en-US"/>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itle 1"/>
          <p:cNvSpPr>
            <a:spLocks noGrp="1"/>
          </p:cNvSpPr>
          <p:nvPr>
            <p:ph type="title"/>
          </p:nvPr>
        </p:nvSpPr>
        <p:spPr/>
        <p:txBody>
          <a:bodyPr/>
          <a:lstStyle/>
          <a:p>
            <a:r>
              <a:rPr lang="en-US" smtClean="0">
                <a:ea typeface="ＭＳ Ｐゴシック" charset="-128"/>
                <a:cs typeface="ＭＳ Ｐゴシック" charset="-128"/>
              </a:rPr>
              <a:t>Cognitive Models</a:t>
            </a:r>
          </a:p>
        </p:txBody>
      </p:sp>
      <p:sp>
        <p:nvSpPr>
          <p:cNvPr id="215043" name="Content Placeholder 2"/>
          <p:cNvSpPr>
            <a:spLocks noGrp="1"/>
          </p:cNvSpPr>
          <p:nvPr>
            <p:ph idx="1"/>
          </p:nvPr>
        </p:nvSpPr>
        <p:spPr>
          <a:xfrm>
            <a:off x="304800" y="1295400"/>
            <a:ext cx="8229600" cy="4525963"/>
          </a:xfrm>
        </p:spPr>
        <p:txBody>
          <a:bodyPr/>
          <a:lstStyle/>
          <a:p>
            <a:r>
              <a:rPr lang="en-US" sz="2800" smtClean="0">
                <a:ea typeface="ＭＳ Ｐゴシック" charset="-128"/>
                <a:cs typeface="ＭＳ Ｐゴシック" charset="-128"/>
              </a:rPr>
              <a:t>We all develop cognitive models</a:t>
            </a:r>
          </a:p>
          <a:p>
            <a:pPr lvl="1"/>
            <a:r>
              <a:rPr lang="en-US" sz="2400" smtClean="0"/>
              <a:t>They may not be complete</a:t>
            </a:r>
          </a:p>
          <a:p>
            <a:pPr lvl="1"/>
            <a:r>
              <a:rPr lang="en-US" sz="2400" smtClean="0"/>
              <a:t>They may be inconsistent</a:t>
            </a:r>
          </a:p>
          <a:p>
            <a:pPr lvl="1"/>
            <a:r>
              <a:rPr lang="en-US" sz="2400" smtClean="0"/>
              <a:t>They ay be self contradicting</a:t>
            </a:r>
          </a:p>
          <a:p>
            <a:pPr lvl="1"/>
            <a:r>
              <a:rPr lang="en-US" sz="2400" smtClean="0"/>
              <a:t>They are not always correct</a:t>
            </a:r>
          </a:p>
          <a:p>
            <a:r>
              <a:rPr lang="en-US" sz="2800" smtClean="0">
                <a:ea typeface="ＭＳ Ｐゴシック" charset="-128"/>
                <a:cs typeface="ＭＳ Ｐゴシック" charset="-128"/>
              </a:rPr>
              <a:t>We don’t necessarily invest in maintaining our cognitive models </a:t>
            </a:r>
          </a:p>
        </p:txBody>
      </p:sp>
      <p:sp>
        <p:nvSpPr>
          <p:cNvPr id="215044" name="Footer Placeholder 3"/>
          <p:cNvSpPr>
            <a:spLocks noGrp="1"/>
          </p:cNvSpPr>
          <p:nvPr>
            <p:ph type="ftr" sz="quarter" idx="10"/>
          </p:nvPr>
        </p:nvSpPr>
        <p:spPr>
          <a:noFill/>
        </p:spPr>
        <p:txBody>
          <a:bodyPr/>
          <a:lstStyle/>
          <a:p>
            <a:r>
              <a:rPr lang="en-US" smtClean="0"/>
              <a:t>User-Centered Design </a:t>
            </a:r>
            <a:r>
              <a:rPr lang="en-US" smtClean="0">
                <a:sym typeface="Symbol" charset="2"/>
              </a:rPr>
              <a:t> </a:t>
            </a:r>
            <a:r>
              <a:rPr lang="en-US" i="1" smtClean="0"/>
              <a:t>www.user-centereddesign.com</a:t>
            </a:r>
          </a:p>
        </p:txBody>
      </p:sp>
      <p:sp>
        <p:nvSpPr>
          <p:cNvPr id="5" name="Slide Number Placeholder 4"/>
          <p:cNvSpPr>
            <a:spLocks noGrp="1"/>
          </p:cNvSpPr>
          <p:nvPr>
            <p:ph type="sldNum" sz="quarter" idx="11"/>
          </p:nvPr>
        </p:nvSpPr>
        <p:spPr/>
        <p:txBody>
          <a:bodyPr/>
          <a:lstStyle/>
          <a:p>
            <a:fld id="{3A4EFEA4-F0AD-A04E-9142-B00D80CD8CC8}" type="slidenum">
              <a:rPr lang="en-US" smtClean="0"/>
              <a:pPr/>
              <a:t>27</a:t>
            </a:fld>
            <a:endParaRPr lang="en-US" smtClean="0"/>
          </a:p>
        </p:txBody>
      </p:sp>
      <p:pic>
        <p:nvPicPr>
          <p:cNvPr id="215046" name="Picture 2"/>
          <p:cNvPicPr>
            <a:picLocks noChangeAspect="1" noChangeArrowheads="1"/>
          </p:cNvPicPr>
          <p:nvPr/>
        </p:nvPicPr>
        <p:blipFill>
          <a:blip r:embed="rId2"/>
          <a:srcRect/>
          <a:stretch>
            <a:fillRect/>
          </a:stretch>
        </p:blipFill>
        <p:spPr bwMode="auto">
          <a:xfrm>
            <a:off x="-304800" y="-304800"/>
            <a:ext cx="9753600" cy="7315200"/>
          </a:xfrm>
          <a:prstGeom prst="rect">
            <a:avLst/>
          </a:prstGeom>
          <a:noFill/>
          <a:ln w="9525">
            <a:noFill/>
            <a:miter lim="800000"/>
            <a:headEnd/>
            <a:tailEnd/>
          </a:ln>
        </p:spPr>
      </p:pic>
      <p:sp>
        <p:nvSpPr>
          <p:cNvPr id="215047" name="Rounded Rectangle 6"/>
          <p:cNvSpPr>
            <a:spLocks noChangeArrowheads="1"/>
          </p:cNvSpPr>
          <p:nvPr/>
        </p:nvSpPr>
        <p:spPr bwMode="auto">
          <a:xfrm>
            <a:off x="6324600" y="3200400"/>
            <a:ext cx="1676400" cy="1219200"/>
          </a:xfrm>
          <a:prstGeom prst="roundRect">
            <a:avLst>
              <a:gd name="adj" fmla="val 16667"/>
            </a:avLst>
          </a:prstGeom>
          <a:noFill/>
          <a:ln w="38100" cap="sq">
            <a:solidFill>
              <a:srgbClr val="FF0000"/>
            </a:solidFill>
            <a:round/>
            <a:headEnd type="none" w="sm" len="sm"/>
            <a:tailEnd type="none" w="sm" len="sm"/>
          </a:ln>
        </p:spPr>
        <p:txBody>
          <a:bodyPr wrap="none">
            <a:prstTxWarp prst="textNoShape">
              <a:avLst/>
            </a:prstTxWarp>
          </a:bodyPr>
          <a:lstStyle/>
          <a:p>
            <a:endParaRPr lang="en-US"/>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Footer Placeholder 3"/>
          <p:cNvSpPr>
            <a:spLocks noGrp="1"/>
          </p:cNvSpPr>
          <p:nvPr>
            <p:ph type="ftr" sz="quarter" idx="10"/>
          </p:nvPr>
        </p:nvSpPr>
        <p:spPr>
          <a:noFill/>
        </p:spPr>
        <p:txBody>
          <a:bodyPr/>
          <a:lstStyle/>
          <a:p>
            <a:r>
              <a:rPr lang="en-US" smtClean="0"/>
              <a:t>User-Centered Design </a:t>
            </a:r>
            <a:r>
              <a:rPr lang="en-US" smtClean="0">
                <a:sym typeface="Symbol" charset="2"/>
              </a:rPr>
              <a:t> </a:t>
            </a:r>
            <a:r>
              <a:rPr lang="en-US" i="1" smtClean="0"/>
              <a:t>www.user-centereddesign.com</a:t>
            </a:r>
          </a:p>
        </p:txBody>
      </p:sp>
      <p:sp>
        <p:nvSpPr>
          <p:cNvPr id="5" name="Slide Number Placeholder 4"/>
          <p:cNvSpPr>
            <a:spLocks noGrp="1"/>
          </p:cNvSpPr>
          <p:nvPr>
            <p:ph type="sldNum" sz="quarter" idx="11"/>
          </p:nvPr>
        </p:nvSpPr>
        <p:spPr/>
        <p:txBody>
          <a:bodyPr/>
          <a:lstStyle/>
          <a:p>
            <a:fld id="{1ACB6BA5-D245-BA4D-B581-4AAF72BC73D3}" type="slidenum">
              <a:rPr lang="en-US" smtClean="0"/>
              <a:pPr/>
              <a:t>28</a:t>
            </a:fld>
            <a:endParaRPr lang="en-US" smtClean="0"/>
          </a:p>
        </p:txBody>
      </p:sp>
      <p:pic>
        <p:nvPicPr>
          <p:cNvPr id="214020" name="Picture 5"/>
          <p:cNvPicPr>
            <a:picLocks noChangeAspect="1"/>
          </p:cNvPicPr>
          <p:nvPr/>
        </p:nvPicPr>
        <p:blipFill>
          <a:blip r:embed="rId2"/>
          <a:srcRect/>
          <a:stretch>
            <a:fillRect/>
          </a:stretch>
        </p:blipFill>
        <p:spPr bwMode="auto">
          <a:xfrm>
            <a:off x="609600" y="1371600"/>
            <a:ext cx="7864475" cy="3429000"/>
          </a:xfrm>
          <a:prstGeom prst="rect">
            <a:avLst/>
          </a:prstGeom>
          <a:noFill/>
          <a:ln w="9525">
            <a:noFill/>
            <a:miter lim="800000"/>
            <a:headEnd/>
            <a:tailEnd/>
          </a:ln>
        </p:spPr>
      </p:pic>
      <p:sp>
        <p:nvSpPr>
          <p:cNvPr id="214021" name="Rounded Rectangle 6"/>
          <p:cNvSpPr>
            <a:spLocks noChangeArrowheads="1"/>
          </p:cNvSpPr>
          <p:nvPr/>
        </p:nvSpPr>
        <p:spPr bwMode="auto">
          <a:xfrm>
            <a:off x="4114800" y="1905000"/>
            <a:ext cx="2819400" cy="1371600"/>
          </a:xfrm>
          <a:prstGeom prst="roundRect">
            <a:avLst>
              <a:gd name="adj" fmla="val 16667"/>
            </a:avLst>
          </a:prstGeom>
          <a:noFill/>
          <a:ln w="38100" cap="sq">
            <a:solidFill>
              <a:srgbClr val="FF0000"/>
            </a:solidFill>
            <a:round/>
            <a:headEnd type="none" w="sm" len="sm"/>
            <a:tailEnd type="none" w="sm" len="sm"/>
          </a:ln>
        </p:spPr>
        <p:txBody>
          <a:bodyPr wrap="none">
            <a:prstTxWarp prst="textNoShape">
              <a:avLst/>
            </a:prstTxWarp>
          </a:bodyPr>
          <a:lstStyle/>
          <a:p>
            <a:endParaRPr lang="en-US"/>
          </a:p>
        </p:txBody>
      </p:sp>
      <p:sp>
        <p:nvSpPr>
          <p:cNvPr id="6" name="Title 2"/>
          <p:cNvSpPr>
            <a:spLocks noGrp="1"/>
          </p:cNvSpPr>
          <p:nvPr>
            <p:ph type="title"/>
          </p:nvPr>
        </p:nvSpPr>
        <p:spPr>
          <a:xfrm>
            <a:off x="228600" y="152400"/>
            <a:ext cx="8763000" cy="1143000"/>
          </a:xfrm>
        </p:spPr>
        <p:txBody>
          <a:bodyPr/>
          <a:lstStyle/>
          <a:p>
            <a:r>
              <a:rPr lang="en-US" dirty="0" smtClean="0"/>
              <a:t>Cognitive Model Issues</a:t>
            </a:r>
            <a:endParaRPr lang="en-US" dirty="0"/>
          </a:p>
        </p:txBody>
      </p:sp>
    </p:spTree>
    <p:extLst>
      <p:ext uri="{BB962C8B-B14F-4D97-AF65-F5344CB8AC3E}">
        <p14:creationId xmlns:p14="http://schemas.microsoft.com/office/powerpoint/2010/main" val="2794572342"/>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143000"/>
            <a:ext cx="7467600" cy="2555767"/>
          </a:xfrm>
          <a:prstGeom prst="rect">
            <a:avLst/>
          </a:prstGeom>
          <a:noFill/>
          <a:ln w="9525">
            <a:noFill/>
            <a:miter lim="800000"/>
            <a:headEnd/>
            <a:tailEnd/>
          </a:ln>
        </p:spPr>
      </p:pic>
      <p:sp>
        <p:nvSpPr>
          <p:cNvPr id="9" name="Title 8"/>
          <p:cNvSpPr>
            <a:spLocks noGrp="1"/>
          </p:cNvSpPr>
          <p:nvPr>
            <p:ph type="title"/>
          </p:nvPr>
        </p:nvSpPr>
        <p:spPr/>
        <p:txBody>
          <a:bodyPr/>
          <a:lstStyle/>
          <a:p>
            <a:r>
              <a:rPr lang="en-US" dirty="0" smtClean="0"/>
              <a:t>Conceptual Model Issues</a:t>
            </a:r>
            <a:endParaRPr lang="en-US" dirty="0"/>
          </a:p>
        </p:txBody>
      </p:sp>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1905000"/>
            <a:ext cx="7802442" cy="2011999"/>
          </a:xfrm>
          <a:prstGeom prst="rect">
            <a:avLst/>
          </a:prstGeom>
          <a:noFill/>
          <a:ln w="9525">
            <a:noFill/>
            <a:miter lim="800000"/>
            <a:headEnd/>
            <a:tailEnd/>
          </a:ln>
        </p:spPr>
      </p:pic>
      <p:pic>
        <p:nvPicPr>
          <p:cNvPr id="12" name="Picture 7" descr="Picture 2 10-16-21.png"/>
          <p:cNvPicPr>
            <a:picLocks noChangeAspect="1"/>
          </p:cNvPicPr>
          <p:nvPr/>
        </p:nvPicPr>
        <p:blipFill>
          <a:blip r:embed="rId5" cstate="screen">
            <a:extLst>
              <a:ext uri="{28A0092B-C50C-407E-A947-70E740481C1C}">
                <a14:useLocalDpi xmlns:a14="http://schemas.microsoft.com/office/drawing/2010/main"/>
              </a:ext>
            </a:extLst>
          </a:blip>
          <a:srcRect t="-4367"/>
          <a:stretch>
            <a:fillRect/>
          </a:stretch>
        </p:blipFill>
        <p:spPr bwMode="auto">
          <a:xfrm>
            <a:off x="914400" y="2438400"/>
            <a:ext cx="7644644" cy="2306264"/>
          </a:xfrm>
          <a:prstGeom prst="rect">
            <a:avLst/>
          </a:prstGeom>
          <a:noFill/>
          <a:ln w="9525">
            <a:noFill/>
            <a:miter lim="800000"/>
            <a:headEnd/>
            <a:tailEnd/>
          </a:ln>
        </p:spPr>
      </p:pic>
      <p:pic>
        <p:nvPicPr>
          <p:cNvPr id="14" name="Picture 6" descr="Picture 1 10-16-21.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371600" y="3733800"/>
            <a:ext cx="7523758" cy="2286000"/>
          </a:xfrm>
          <a:prstGeom prst="rect">
            <a:avLst/>
          </a:prstGeom>
          <a:noFill/>
          <a:ln w="9525">
            <a:noFill/>
            <a:miter lim="800000"/>
            <a:headEnd/>
            <a:tailEnd/>
          </a:ln>
        </p:spPr>
      </p:pic>
      <p:sp>
        <p:nvSpPr>
          <p:cNvPr id="15" name="Slide Number Placeholder 4"/>
          <p:cNvSpPr>
            <a:spLocks noGrp="1"/>
          </p:cNvSpPr>
          <p:nvPr>
            <p:ph type="sldNum" sz="quarter" idx="11"/>
          </p:nvPr>
        </p:nvSpPr>
        <p:spPr>
          <a:xfrm>
            <a:off x="381000" y="6307138"/>
            <a:ext cx="762000" cy="398462"/>
          </a:xfrm>
        </p:spPr>
        <p:txBody>
          <a:bodyPr/>
          <a:lstStyle/>
          <a:p>
            <a:fld id="{6BDA73DC-173D-C141-A251-E2CE6FD82130}" type="slidenum">
              <a:rPr lang="en-US"/>
              <a:pPr/>
              <a:t>29</a:t>
            </a:fld>
            <a:endParaRPr lang="en-US" dirty="0"/>
          </a:p>
        </p:txBody>
      </p:sp>
    </p:spTree>
    <p:extLst>
      <p:ext uri="{BB962C8B-B14F-4D97-AF65-F5344CB8AC3E}">
        <p14:creationId xmlns:p14="http://schemas.microsoft.com/office/powerpoint/2010/main" val="356125825"/>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4"/>
          <p:cNvSpPr>
            <a:spLocks noGrp="1" noChangeArrowheads="1"/>
          </p:cNvSpPr>
          <p:nvPr>
            <p:ph type="title"/>
          </p:nvPr>
        </p:nvSpPr>
        <p:spPr>
          <a:xfrm>
            <a:off x="152400" y="152400"/>
            <a:ext cx="8839200" cy="1143000"/>
          </a:xfrm>
        </p:spPr>
        <p:txBody>
          <a:bodyPr/>
          <a:lstStyle/>
          <a:p>
            <a:pPr eaLnBrk="1" hangingPunct="1"/>
            <a:r>
              <a:rPr lang="en-US">
                <a:ea typeface="Times New Roman" charset="0"/>
                <a:cs typeface="Times New Roman" charset="0"/>
              </a:rPr>
              <a:t>Definitions </a:t>
            </a:r>
          </a:p>
        </p:txBody>
      </p:sp>
      <p:sp>
        <p:nvSpPr>
          <p:cNvPr id="7172" name="Rectangle 3"/>
          <p:cNvSpPr>
            <a:spLocks noGrp="1" noChangeArrowheads="1"/>
          </p:cNvSpPr>
          <p:nvPr>
            <p:ph idx="1"/>
          </p:nvPr>
        </p:nvSpPr>
        <p:spPr>
          <a:xfrm>
            <a:off x="228600" y="1447800"/>
            <a:ext cx="8458200" cy="3276600"/>
          </a:xfrm>
        </p:spPr>
        <p:txBody>
          <a:bodyPr/>
          <a:lstStyle/>
          <a:p>
            <a:pPr eaLnBrk="1" hangingPunct="1"/>
            <a:r>
              <a:rPr lang="en-US" sz="2800" dirty="0">
                <a:ea typeface="Times New Roman" charset="0"/>
                <a:cs typeface="Times New Roman" charset="0"/>
              </a:rPr>
              <a:t>“Usability testing” is the common name for multiple forms</a:t>
            </a:r>
            <a:r>
              <a:rPr lang="en-US" sz="2800" dirty="0" smtClean="0">
                <a:ea typeface="Times New Roman" charset="0"/>
                <a:cs typeface="Times New Roman" charset="0"/>
              </a:rPr>
              <a:t> both user and non-user based </a:t>
            </a:r>
            <a:r>
              <a:rPr lang="en-US" sz="2800" dirty="0">
                <a:ea typeface="Times New Roman" charset="0"/>
                <a:cs typeface="Times New Roman" charset="0"/>
              </a:rPr>
              <a:t>system </a:t>
            </a:r>
            <a:r>
              <a:rPr lang="en-US" sz="2800" dirty="0" smtClean="0">
                <a:ea typeface="Times New Roman" charset="0"/>
                <a:cs typeface="Times New Roman" charset="0"/>
              </a:rPr>
              <a:t>evaluation focused on a specific aspect of the design </a:t>
            </a:r>
            <a:endParaRPr lang="en-US" sz="2800" dirty="0">
              <a:ea typeface="Times New Roman" charset="0"/>
              <a:cs typeface="Times New Roman" charset="0"/>
            </a:endParaRPr>
          </a:p>
          <a:p>
            <a:pPr eaLnBrk="1" hangingPunct="1"/>
            <a:r>
              <a:rPr lang="en-US" sz="2800" dirty="0">
                <a:ea typeface="Times New Roman" charset="0"/>
                <a:cs typeface="Times New Roman" charset="0"/>
              </a:rPr>
              <a:t>Done for many, many years prior, but popularized in the media by </a:t>
            </a:r>
            <a:r>
              <a:rPr lang="en-US" sz="2800" dirty="0" err="1">
                <a:ea typeface="Times New Roman" charset="0"/>
                <a:cs typeface="Times New Roman" charset="0"/>
              </a:rPr>
              <a:t>Jakob</a:t>
            </a:r>
            <a:r>
              <a:rPr lang="en-US" sz="2800" dirty="0">
                <a:ea typeface="Times New Roman" charset="0"/>
                <a:cs typeface="Times New Roman" charset="0"/>
              </a:rPr>
              <a:t> Neilson in the 1990’s</a:t>
            </a:r>
          </a:p>
        </p:txBody>
      </p:sp>
      <p:sp>
        <p:nvSpPr>
          <p:cNvPr id="4" name="Footer Placeholder 3"/>
          <p:cNvSpPr>
            <a:spLocks noGrp="1"/>
          </p:cNvSpPr>
          <p:nvPr>
            <p:ph type="ftr" sz="quarter" idx="10"/>
          </p:nvPr>
        </p:nvSpPr>
        <p:spPr/>
        <p:txBody>
          <a:bodyPr/>
          <a:lstStyle/>
          <a:p>
            <a:pPr>
              <a:defRPr/>
            </a:pPr>
            <a:r>
              <a:rPr lang="en-US"/>
              <a:t>User-Centered Design </a:t>
            </a:r>
            <a:r>
              <a:rPr lang="en-US">
                <a:sym typeface="Symbol" pitchFamily="18" charset="2"/>
              </a:rPr>
              <a:t> </a:t>
            </a:r>
            <a:r>
              <a:rPr lang="en-US" i="1"/>
              <a:t>www.user-centereddesign.com</a:t>
            </a:r>
          </a:p>
        </p:txBody>
      </p:sp>
      <p:sp>
        <p:nvSpPr>
          <p:cNvPr id="5" name="Slide Number Placeholder 4"/>
          <p:cNvSpPr>
            <a:spLocks noGrp="1"/>
          </p:cNvSpPr>
          <p:nvPr>
            <p:ph type="sldNum" sz="quarter" idx="11"/>
          </p:nvPr>
        </p:nvSpPr>
        <p:spPr/>
        <p:txBody>
          <a:bodyPr/>
          <a:lstStyle/>
          <a:p>
            <a:fld id="{AF1832A8-B47C-7D4B-811E-7AFC40B680CF}" type="slidenum">
              <a:rPr lang="en-US"/>
              <a:pPr/>
              <a:t>3</a:t>
            </a:fld>
            <a:endParaRPr lang="en-US"/>
          </a:p>
        </p:txBody>
      </p:sp>
    </p:spTree>
  </p:cSld>
  <p:clrMapOvr>
    <a:masterClrMapping/>
  </p:clrMapOvr>
  <p:transition xmlns:p14="http://schemas.microsoft.com/office/powerpoint/2010/main">
    <p:blinds/>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3</a:t>
            </a:r>
            <a:r>
              <a:rPr lang="en-US" baseline="30000" dirty="0" smtClean="0"/>
              <a:t>rd</a:t>
            </a:r>
            <a:r>
              <a:rPr lang="en-US" dirty="0" smtClean="0"/>
              <a:t> Heuristic</a:t>
            </a:r>
            <a:endParaRPr lang="en-US" dirty="0"/>
          </a:p>
        </p:txBody>
      </p:sp>
      <p:sp>
        <p:nvSpPr>
          <p:cNvPr id="6" name="Subtitle 5"/>
          <p:cNvSpPr>
            <a:spLocks noGrp="1"/>
          </p:cNvSpPr>
          <p:nvPr>
            <p:ph type="subTitle" idx="1"/>
          </p:nvPr>
        </p:nvSpPr>
        <p:spPr>
          <a:xfrm>
            <a:off x="1371600" y="3048000"/>
            <a:ext cx="6400800" cy="838200"/>
          </a:xfrm>
        </p:spPr>
        <p:txBody>
          <a:bodyPr/>
          <a:lstStyle/>
          <a:p>
            <a:r>
              <a:rPr lang="en-US" sz="2400" dirty="0" smtClean="0"/>
              <a:t>Design for the intended users (and not yourself)</a:t>
            </a:r>
            <a:endParaRPr lang="en-US" sz="2400" dirty="0"/>
          </a:p>
        </p:txBody>
      </p:sp>
      <p:sp>
        <p:nvSpPr>
          <p:cNvPr id="4" name="Footer Placeholder 3"/>
          <p:cNvSpPr>
            <a:spLocks noGrp="1"/>
          </p:cNvSpPr>
          <p:nvPr>
            <p:ph type="ftr" sz="quarter" idx="3"/>
          </p:nvPr>
        </p:nvSpPr>
        <p:spPr/>
        <p:txBody>
          <a:bodyPr/>
          <a:lstStyle/>
          <a:p>
            <a:pPr>
              <a:defRPr/>
            </a:pPr>
            <a:r>
              <a:rPr lang="en-US" smtClean="0"/>
              <a:t>User-Centered Design </a:t>
            </a:r>
            <a:r>
              <a:rPr lang="en-US" smtClean="0">
                <a:sym typeface="Symbol" pitchFamily="18" charset="2"/>
              </a:rPr>
              <a:t> </a:t>
            </a:r>
            <a:r>
              <a:rPr lang="en-US" i="1" smtClean="0"/>
              <a:t>www.user-centereddesign.com</a:t>
            </a:r>
            <a:endParaRPr lang="en-US" i="1"/>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Footer Placeholder 3"/>
          <p:cNvSpPr>
            <a:spLocks noGrp="1"/>
          </p:cNvSpPr>
          <p:nvPr>
            <p:ph type="ftr" sz="quarter" idx="10"/>
          </p:nvPr>
        </p:nvSpPr>
        <p:spPr>
          <a:noFill/>
        </p:spPr>
        <p:txBody>
          <a:bodyPr/>
          <a:lstStyle/>
          <a:p>
            <a:r>
              <a:rPr lang="en-US" smtClean="0"/>
              <a:t>User-Centered Design </a:t>
            </a:r>
            <a:r>
              <a:rPr lang="en-US" smtClean="0">
                <a:sym typeface="Symbol" charset="2"/>
              </a:rPr>
              <a:t> </a:t>
            </a:r>
            <a:r>
              <a:rPr lang="en-US" i="1" smtClean="0"/>
              <a:t>www.user-centereddesign.com</a:t>
            </a:r>
          </a:p>
        </p:txBody>
      </p:sp>
      <p:sp>
        <p:nvSpPr>
          <p:cNvPr id="5" name="Slide Number Placeholder 4"/>
          <p:cNvSpPr>
            <a:spLocks noGrp="1"/>
          </p:cNvSpPr>
          <p:nvPr>
            <p:ph type="sldNum" sz="quarter" idx="11"/>
          </p:nvPr>
        </p:nvSpPr>
        <p:spPr/>
        <p:txBody>
          <a:bodyPr/>
          <a:lstStyle/>
          <a:p>
            <a:fld id="{8C4FAE40-2B51-A64E-9423-061B4E664BDD}" type="slidenum">
              <a:rPr lang="en-US" smtClean="0"/>
              <a:pPr/>
              <a:t>31</a:t>
            </a:fld>
            <a:endParaRPr lang="en-US" smtClean="0"/>
          </a:p>
        </p:txBody>
      </p:sp>
      <p:pic>
        <p:nvPicPr>
          <p:cNvPr id="218116" name="Picture 13"/>
          <p:cNvPicPr>
            <a:picLocks noChangeAspect="1"/>
          </p:cNvPicPr>
          <p:nvPr/>
        </p:nvPicPr>
        <p:blipFill>
          <a:blip r:embed="rId2"/>
          <a:srcRect/>
          <a:stretch>
            <a:fillRect/>
          </a:stretch>
        </p:blipFill>
        <p:spPr bwMode="auto">
          <a:xfrm>
            <a:off x="1981200" y="2209800"/>
            <a:ext cx="2384425" cy="1981200"/>
          </a:xfrm>
          <a:prstGeom prst="rect">
            <a:avLst/>
          </a:prstGeom>
          <a:noFill/>
          <a:ln w="9525">
            <a:noFill/>
            <a:miter lim="800000"/>
            <a:headEnd/>
            <a:tailEnd/>
          </a:ln>
        </p:spPr>
      </p:pic>
      <p:pic>
        <p:nvPicPr>
          <p:cNvPr id="218117" name="Picture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53000" y="2133600"/>
            <a:ext cx="2205038" cy="2133600"/>
          </a:xfrm>
          <a:prstGeom prst="rect">
            <a:avLst/>
          </a:prstGeom>
          <a:noFill/>
          <a:ln w="9525">
            <a:noFill/>
            <a:miter lim="800000"/>
            <a:headEnd/>
            <a:tailEnd/>
          </a:ln>
        </p:spPr>
      </p:pic>
    </p:spTree>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Footer Placeholder 3"/>
          <p:cNvSpPr>
            <a:spLocks noGrp="1"/>
          </p:cNvSpPr>
          <p:nvPr>
            <p:ph type="ftr" sz="quarter" idx="10"/>
          </p:nvPr>
        </p:nvSpPr>
        <p:spPr>
          <a:noFill/>
        </p:spPr>
        <p:txBody>
          <a:bodyPr/>
          <a:lstStyle/>
          <a:p>
            <a:r>
              <a:rPr lang="en-US" smtClean="0"/>
              <a:t>User-Centered Design </a:t>
            </a:r>
            <a:r>
              <a:rPr lang="en-US" smtClean="0">
                <a:sym typeface="Symbol" charset="2"/>
              </a:rPr>
              <a:t> </a:t>
            </a:r>
            <a:r>
              <a:rPr lang="en-US" i="1" smtClean="0"/>
              <a:t>www.user-centereddesign.com</a:t>
            </a:r>
          </a:p>
        </p:txBody>
      </p:sp>
      <p:sp>
        <p:nvSpPr>
          <p:cNvPr id="5" name="Slide Number Placeholder 4"/>
          <p:cNvSpPr>
            <a:spLocks noGrp="1"/>
          </p:cNvSpPr>
          <p:nvPr>
            <p:ph type="sldNum" sz="quarter" idx="11"/>
          </p:nvPr>
        </p:nvSpPr>
        <p:spPr/>
        <p:txBody>
          <a:bodyPr/>
          <a:lstStyle/>
          <a:p>
            <a:fld id="{E881D934-6E50-7E4F-B918-E41625368148}" type="slidenum">
              <a:rPr lang="en-US" smtClean="0"/>
              <a:pPr/>
              <a:t>32</a:t>
            </a:fld>
            <a:endParaRPr lang="en-US" smtClean="0"/>
          </a:p>
        </p:txBody>
      </p:sp>
      <p:pic>
        <p:nvPicPr>
          <p:cNvPr id="219140" name="Picture 9"/>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76600" y="2362200"/>
            <a:ext cx="2205038" cy="2133600"/>
          </a:xfrm>
          <a:prstGeom prst="rect">
            <a:avLst/>
          </a:prstGeom>
          <a:noFill/>
          <a:ln w="9525">
            <a:noFill/>
            <a:miter lim="800000"/>
            <a:headEnd/>
            <a:tailEnd/>
          </a:ln>
        </p:spPr>
      </p:pic>
    </p:spTree>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Footer Placeholder 3"/>
          <p:cNvSpPr>
            <a:spLocks noGrp="1"/>
          </p:cNvSpPr>
          <p:nvPr>
            <p:ph type="ftr" sz="quarter" idx="10"/>
          </p:nvPr>
        </p:nvSpPr>
        <p:spPr>
          <a:noFill/>
        </p:spPr>
        <p:txBody>
          <a:bodyPr/>
          <a:lstStyle/>
          <a:p>
            <a:r>
              <a:rPr lang="en-US" smtClean="0"/>
              <a:t>User-Centered Design </a:t>
            </a:r>
            <a:r>
              <a:rPr lang="en-US" smtClean="0">
                <a:sym typeface="Symbol" charset="2"/>
              </a:rPr>
              <a:t> </a:t>
            </a:r>
            <a:r>
              <a:rPr lang="en-US" i="1" smtClean="0"/>
              <a:t>www.user-centereddesign.com</a:t>
            </a:r>
          </a:p>
        </p:txBody>
      </p:sp>
      <p:sp>
        <p:nvSpPr>
          <p:cNvPr id="77" name="Slide Number Placeholder 4"/>
          <p:cNvSpPr>
            <a:spLocks noGrp="1"/>
          </p:cNvSpPr>
          <p:nvPr>
            <p:ph type="sldNum" sz="quarter" idx="11"/>
          </p:nvPr>
        </p:nvSpPr>
        <p:spPr/>
        <p:txBody>
          <a:bodyPr/>
          <a:lstStyle/>
          <a:p>
            <a:fld id="{CF54EF0A-A5EA-C24A-B5D7-0B923A12FF32}" type="slidenum">
              <a:rPr lang="en-US"/>
              <a:pPr/>
              <a:t>33</a:t>
            </a:fld>
            <a:endParaRPr lang="en-US"/>
          </a:p>
        </p:txBody>
      </p:sp>
      <p:sp>
        <p:nvSpPr>
          <p:cNvPr id="250884" name="Rectangle 2"/>
          <p:cNvSpPr>
            <a:spLocks noChangeArrowheads="1"/>
          </p:cNvSpPr>
          <p:nvPr/>
        </p:nvSpPr>
        <p:spPr bwMode="auto">
          <a:xfrm>
            <a:off x="0" y="0"/>
            <a:ext cx="9144000" cy="6858000"/>
          </a:xfrm>
          <a:prstGeom prst="rect">
            <a:avLst/>
          </a:prstGeom>
          <a:solidFill>
            <a:schemeClr val="bg1"/>
          </a:solidFill>
          <a:ln w="12700" cap="sq">
            <a:solidFill>
              <a:schemeClr val="tx1"/>
            </a:solidFill>
            <a:miter lim="800000"/>
            <a:headEnd type="none" w="sm" len="sm"/>
            <a:tailEnd type="none" w="sm" len="sm"/>
          </a:ln>
        </p:spPr>
        <p:txBody>
          <a:bodyPr wrap="none" anchor="ctr">
            <a:prstTxWarp prst="textNoShape">
              <a:avLst/>
            </a:prstTxWarp>
          </a:bodyPr>
          <a:lstStyle/>
          <a:p>
            <a:endParaRPr lang="en-US"/>
          </a:p>
        </p:txBody>
      </p:sp>
      <p:graphicFrame>
        <p:nvGraphicFramePr>
          <p:cNvPr id="318467" name="Group 3"/>
          <p:cNvGraphicFramePr>
            <a:graphicFrameLocks noGrp="1"/>
          </p:cNvGraphicFramePr>
          <p:nvPr>
            <p:ph idx="1"/>
          </p:nvPr>
        </p:nvGraphicFramePr>
        <p:xfrm>
          <a:off x="304800" y="1831975"/>
          <a:ext cx="8534400" cy="4035426"/>
        </p:xfrm>
        <a:graphic>
          <a:graphicData uri="http://schemas.openxmlformats.org/drawingml/2006/table">
            <a:tbl>
              <a:tblPr/>
              <a:tblGrid>
                <a:gridCol w="852488"/>
                <a:gridCol w="855662"/>
                <a:gridCol w="850900"/>
                <a:gridCol w="855663"/>
                <a:gridCol w="852487"/>
                <a:gridCol w="852488"/>
                <a:gridCol w="855662"/>
                <a:gridCol w="942975"/>
                <a:gridCol w="763588"/>
                <a:gridCol w="852487"/>
              </a:tblGrid>
              <a:tr h="855663">
                <a:tc>
                  <a:txBody>
                    <a:bodyPr/>
                    <a:lstStyle/>
                    <a:p>
                      <a:pPr marL="0" marR="0" lvl="0" indent="0" algn="l" defTabSz="914400" rtl="0" eaLnBrk="1" fontAlgn="base" latinLnBrk="0" hangingPunct="1">
                        <a:lnSpc>
                          <a:spcPct val="100000"/>
                        </a:lnSpc>
                        <a:spcBef>
                          <a:spcPct val="35000"/>
                        </a:spcBef>
                        <a:spcAft>
                          <a:spcPct val="0"/>
                        </a:spcAft>
                        <a:buClr>
                          <a:srgbClr val="00425C"/>
                        </a:buClr>
                        <a:buSzTx/>
                        <a:buFont typeface="Wingdings" charset="2"/>
                        <a:buNone/>
                        <a:tabLst/>
                      </a:pPr>
                      <a:endParaRPr kumimoji="0" lang="en-US" sz="2200" b="0" i="0" u="none" strike="noStrike" cap="none" normalizeH="0" baseline="0">
                        <a:ln>
                          <a:noFill/>
                        </a:ln>
                        <a:solidFill>
                          <a:srgbClr val="7F1E02"/>
                        </a:solidFill>
                        <a:effectLst/>
                        <a:latin typeface="Century"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Garamond" charset="0"/>
                          <a:ea typeface="Times New Roman" charset="0"/>
                          <a:cs typeface="Times New Roman" charset="0"/>
                        </a:rPr>
                        <a:t>1131</a:t>
                      </a:r>
                      <a:endParaRPr kumimoji="0" lang="en-US" sz="2200" b="0" i="0" u="none" strike="noStrike" cap="none" normalizeH="0" baseline="0">
                        <a:ln>
                          <a:noFill/>
                        </a:ln>
                        <a:solidFill>
                          <a:schemeClr val="tx1"/>
                        </a:solidFill>
                        <a:effectLst/>
                        <a:latin typeface="Times New Roman"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Garamond" charset="0"/>
                          <a:ea typeface="Times New Roman" charset="0"/>
                          <a:cs typeface="Times New Roman" charset="0"/>
                        </a:rPr>
                        <a:t>SAN</a:t>
                      </a:r>
                      <a:endParaRPr kumimoji="0" lang="en-US" sz="2200" b="0" i="0" u="none" strike="noStrike" cap="none" normalizeH="0" baseline="0">
                        <a:ln>
                          <a:noFill/>
                        </a:ln>
                        <a:solidFill>
                          <a:schemeClr val="tx1"/>
                        </a:solidFill>
                        <a:effectLst/>
                        <a:latin typeface="Times New Roman"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Garamond" charset="0"/>
                          <a:ea typeface="Times New Roman" charset="0"/>
                          <a:cs typeface="Times New Roman" charset="0"/>
                        </a:rPr>
                        <a:t>0820+1</a:t>
                      </a:r>
                      <a:endParaRPr kumimoji="0" lang="en-US" sz="2200" b="0" i="0" u="none" strike="noStrike" cap="none" normalizeH="0" baseline="0">
                        <a:ln>
                          <a:noFill/>
                        </a:ln>
                        <a:solidFill>
                          <a:schemeClr val="tx1"/>
                        </a:solidFill>
                        <a:effectLst/>
                        <a:latin typeface="Times New Roman"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Garamond" charset="0"/>
                          <a:ea typeface="Times New Roman" charset="0"/>
                          <a:cs typeface="Times New Roman" charset="0"/>
                        </a:rPr>
                        <a:t>LGW</a:t>
                      </a:r>
                      <a:endParaRPr kumimoji="0" lang="en-US" sz="2200" b="0" i="0" u="none" strike="noStrike" cap="none" normalizeH="0" baseline="0">
                        <a:ln>
                          <a:noFill/>
                        </a:ln>
                        <a:solidFill>
                          <a:schemeClr val="tx1"/>
                        </a:solidFill>
                        <a:effectLst/>
                        <a:latin typeface="Times New Roman"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Garamond" charset="0"/>
                          <a:ea typeface="Times New Roman" charset="0"/>
                          <a:cs typeface="Times New Roman" charset="0"/>
                        </a:rPr>
                        <a:t>AA</a:t>
                      </a:r>
                      <a:endParaRPr kumimoji="0" lang="en-US" sz="2200" b="0" i="0" u="none" strike="noStrike" cap="none" normalizeH="0" baseline="0">
                        <a:ln>
                          <a:noFill/>
                        </a:ln>
                        <a:solidFill>
                          <a:schemeClr val="tx1"/>
                        </a:solidFill>
                        <a:effectLst/>
                        <a:latin typeface="Times New Roman"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Garamond" charset="0"/>
                          <a:ea typeface="Times New Roman" charset="0"/>
                          <a:cs typeface="Times New Roman" charset="0"/>
                        </a:rPr>
                        <a:t>2734</a:t>
                      </a:r>
                      <a:endParaRPr kumimoji="0" lang="en-US" sz="2200" b="0" i="0" u="none" strike="noStrike" cap="none" normalizeH="0" baseline="0">
                        <a:ln>
                          <a:noFill/>
                        </a:ln>
                        <a:solidFill>
                          <a:schemeClr val="tx1"/>
                        </a:solidFill>
                        <a:effectLst/>
                        <a:latin typeface="Times New Roman"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Garamond" charset="0"/>
                          <a:ea typeface="Times New Roman" charset="0"/>
                          <a:cs typeface="Times New Roman" charset="0"/>
                        </a:rPr>
                        <a:t>FCYBM</a:t>
                      </a:r>
                      <a:endParaRPr kumimoji="0" lang="en-US" sz="2200" b="0" i="0" u="none" strike="noStrike" cap="none" normalizeH="0" baseline="0">
                        <a:ln>
                          <a:noFill/>
                        </a:ln>
                        <a:solidFill>
                          <a:schemeClr val="tx1"/>
                        </a:solidFill>
                        <a:effectLst/>
                        <a:latin typeface="Times New Roman"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Garamond" charset="0"/>
                          <a:ea typeface="Times New Roman" charset="0"/>
                          <a:cs typeface="Times New Roman" charset="0"/>
                        </a:rPr>
                        <a:t>D10</a:t>
                      </a:r>
                      <a:endParaRPr kumimoji="0" lang="en-US" sz="2200" b="0" i="0" u="none" strike="noStrike" cap="none" normalizeH="0" baseline="0">
                        <a:ln>
                          <a:noFill/>
                        </a:ln>
                        <a:solidFill>
                          <a:schemeClr val="tx1"/>
                        </a:solidFill>
                        <a:effectLst/>
                        <a:latin typeface="Times New Roman"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Garamond" charset="0"/>
                          <a:ea typeface="Times New Roman" charset="0"/>
                          <a:cs typeface="Times New Roman" charset="0"/>
                        </a:rPr>
                        <a:t>1</a:t>
                      </a:r>
                      <a:endParaRPr kumimoji="0" lang="en-US" sz="2200" b="0" i="0" u="none" strike="noStrike" cap="none" normalizeH="0" baseline="0">
                        <a:ln>
                          <a:noFill/>
                        </a:ln>
                        <a:solidFill>
                          <a:schemeClr val="tx1"/>
                        </a:solidFill>
                        <a:effectLst/>
                        <a:latin typeface="Times New Roman" charset="0"/>
                      </a:endParaRPr>
                    </a:p>
                  </a:txBody>
                  <a:tcPr horzOverflow="overflow">
                    <a:lnL>
                      <a:noFill/>
                    </a:lnL>
                    <a:lnR>
                      <a:noFill/>
                    </a:lnR>
                    <a:lnT>
                      <a:noFill/>
                    </a:lnT>
                    <a:lnB>
                      <a:noFill/>
                    </a:lnB>
                    <a:lnTlToBr>
                      <a:noFill/>
                    </a:lnTlToBr>
                    <a:lnBlToTr>
                      <a:noFill/>
                    </a:lnBlToTr>
                    <a:noFill/>
                  </a:tcPr>
                </a:tc>
              </a:tr>
              <a:tr h="803275">
                <a:tc>
                  <a:txBody>
                    <a:bodyPr/>
                    <a:lstStyle/>
                    <a:p>
                      <a:pPr marL="0" marR="0" lvl="0" indent="0" algn="l" defTabSz="914400" rtl="0" eaLnBrk="1" fontAlgn="base" latinLnBrk="0" hangingPunct="1">
                        <a:lnSpc>
                          <a:spcPct val="100000"/>
                        </a:lnSpc>
                        <a:spcBef>
                          <a:spcPct val="35000"/>
                        </a:spcBef>
                        <a:spcAft>
                          <a:spcPct val="0"/>
                        </a:spcAft>
                        <a:buClr>
                          <a:srgbClr val="00425C"/>
                        </a:buClr>
                        <a:buSzTx/>
                        <a:buFont typeface="Wingdings" charset="2"/>
                        <a:buNone/>
                        <a:tabLst/>
                      </a:pPr>
                      <a:endParaRPr kumimoji="0" lang="en-US" sz="2200" b="0" i="0" u="none" strike="noStrike" cap="none" normalizeH="0" baseline="0">
                        <a:ln>
                          <a:noFill/>
                        </a:ln>
                        <a:solidFill>
                          <a:srgbClr val="7F1E02"/>
                        </a:solidFill>
                        <a:effectLst/>
                        <a:latin typeface="Century"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35000"/>
                        </a:spcBef>
                        <a:spcAft>
                          <a:spcPct val="0"/>
                        </a:spcAft>
                        <a:buClr>
                          <a:srgbClr val="00425C"/>
                        </a:buClr>
                        <a:buSzTx/>
                        <a:buFont typeface="Wingdings" charset="2"/>
                        <a:buNone/>
                        <a:tabLst/>
                      </a:pPr>
                      <a:endParaRPr kumimoji="0" lang="en-US" sz="2200" b="0" i="0" u="none" strike="noStrike" cap="none" normalizeH="0" baseline="0">
                        <a:ln>
                          <a:noFill/>
                        </a:ln>
                        <a:solidFill>
                          <a:srgbClr val="7F1E02"/>
                        </a:solidFill>
                        <a:effectLst/>
                        <a:latin typeface="Century"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Garamond" charset="0"/>
                          <a:ea typeface="Times New Roman" charset="0"/>
                          <a:cs typeface="Times New Roman" charset="0"/>
                        </a:rPr>
                        <a:t>AA</a:t>
                      </a:r>
                      <a:endParaRPr kumimoji="0" lang="en-US" sz="2200" b="0" i="0" u="none" strike="noStrike" cap="none" normalizeH="0" baseline="0">
                        <a:ln>
                          <a:noFill/>
                        </a:ln>
                        <a:solidFill>
                          <a:schemeClr val="tx1"/>
                        </a:solidFill>
                        <a:effectLst/>
                        <a:latin typeface="Times New Roman"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Garamond" charset="0"/>
                          <a:ea typeface="Times New Roman" charset="0"/>
                          <a:cs typeface="Times New Roman" charset="0"/>
                        </a:rPr>
                        <a:t>2734</a:t>
                      </a:r>
                      <a:endParaRPr kumimoji="0" lang="en-US" sz="2200" b="0" i="0" u="none" strike="noStrike" cap="none" normalizeH="0" baseline="0">
                        <a:ln>
                          <a:noFill/>
                        </a:ln>
                        <a:solidFill>
                          <a:schemeClr val="tx1"/>
                        </a:solidFill>
                        <a:effectLst/>
                        <a:latin typeface="Times New Roman" charset="0"/>
                      </a:endParaRPr>
                    </a:p>
                  </a:txBody>
                  <a:tcPr horzOverflow="overflow">
                    <a:lnL>
                      <a:noFill/>
                    </a:lnL>
                    <a:lnR>
                      <a:noFill/>
                    </a:lnR>
                    <a:lnT>
                      <a:noFill/>
                    </a:lnT>
                    <a:lnB>
                      <a:noFill/>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Garamond" charset="0"/>
                          <a:ea typeface="Times New Roman" charset="0"/>
                          <a:cs typeface="Times New Roman" charset="0"/>
                        </a:rPr>
                        <a:t>CHG PLANE AT DFW</a:t>
                      </a:r>
                      <a:endParaRPr kumimoji="0" lang="en-US" sz="2200" b="0" i="0" u="none" strike="noStrike" cap="none" normalizeH="0" baseline="0">
                        <a:ln>
                          <a:noFill/>
                        </a:ln>
                        <a:solidFill>
                          <a:schemeClr val="tx1"/>
                        </a:solidFill>
                        <a:effectLst/>
                        <a:latin typeface="Times New Roman" charset="0"/>
                      </a:endParaRPr>
                    </a:p>
                  </a:txBody>
                  <a:tcPr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35000"/>
                        </a:spcBef>
                        <a:spcAft>
                          <a:spcPct val="0"/>
                        </a:spcAft>
                        <a:buClr>
                          <a:srgbClr val="00425C"/>
                        </a:buClr>
                        <a:buSzTx/>
                        <a:buFont typeface="Wingdings" charset="2"/>
                        <a:buNone/>
                        <a:tabLst/>
                      </a:pPr>
                      <a:endParaRPr kumimoji="0" lang="en-US" sz="2200" b="0" i="0" u="none" strike="noStrike" cap="none" normalizeH="0" baseline="0">
                        <a:ln>
                          <a:noFill/>
                        </a:ln>
                        <a:solidFill>
                          <a:srgbClr val="7F1E02"/>
                        </a:solidFill>
                        <a:effectLst/>
                        <a:latin typeface="Century"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35000"/>
                        </a:spcBef>
                        <a:spcAft>
                          <a:spcPct val="0"/>
                        </a:spcAft>
                        <a:buClr>
                          <a:srgbClr val="00425C"/>
                        </a:buClr>
                        <a:buSzTx/>
                        <a:buFont typeface="Wingdings" charset="2"/>
                        <a:buNone/>
                        <a:tabLst/>
                      </a:pPr>
                      <a:endParaRPr kumimoji="0" lang="en-US" sz="2200" b="0" i="0" u="none" strike="noStrike" cap="none" normalizeH="0" baseline="0">
                        <a:ln>
                          <a:noFill/>
                        </a:ln>
                        <a:solidFill>
                          <a:srgbClr val="7F1E02"/>
                        </a:solidFill>
                        <a:effectLst/>
                        <a:latin typeface="Century"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35000"/>
                        </a:spcBef>
                        <a:spcAft>
                          <a:spcPct val="0"/>
                        </a:spcAft>
                        <a:buClr>
                          <a:srgbClr val="00425C"/>
                        </a:buClr>
                        <a:buSzTx/>
                        <a:buFont typeface="Wingdings" charset="2"/>
                        <a:buNone/>
                        <a:tabLst/>
                      </a:pPr>
                      <a:endParaRPr kumimoji="0" lang="en-US" sz="2200" b="0" i="0" u="none" strike="noStrike" cap="none" normalizeH="0" baseline="0">
                        <a:ln>
                          <a:noFill/>
                        </a:ln>
                        <a:solidFill>
                          <a:srgbClr val="7F1E02"/>
                        </a:solidFill>
                        <a:effectLst/>
                        <a:latin typeface="Century" charset="0"/>
                      </a:endParaRPr>
                    </a:p>
                  </a:txBody>
                  <a:tcPr horzOverflow="overflow">
                    <a:lnL>
                      <a:noFill/>
                    </a:lnL>
                    <a:lnR>
                      <a:noFill/>
                    </a:lnR>
                    <a:lnT>
                      <a:noFill/>
                    </a:lnT>
                    <a:lnB>
                      <a:noFill/>
                    </a:lnB>
                    <a:lnTlToBr>
                      <a:noFill/>
                    </a:lnTlToBr>
                    <a:lnBlToTr>
                      <a:noFill/>
                    </a:lnBlToTr>
                    <a:noFill/>
                  </a:tcPr>
                </a:tc>
              </a:tr>
              <a:tr h="857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Garamond" charset="0"/>
                          <a:ea typeface="Times New Roman" charset="0"/>
                          <a:cs typeface="Times New Roman" charset="0"/>
                        </a:rPr>
                        <a:t>X12</a:t>
                      </a:r>
                      <a:endParaRPr kumimoji="0" lang="en-US" sz="2200" b="0" i="0" u="none" strike="noStrike" cap="none" normalizeH="0" baseline="0">
                        <a:ln>
                          <a:noFill/>
                        </a:ln>
                        <a:solidFill>
                          <a:schemeClr val="tx1"/>
                        </a:solidFill>
                        <a:effectLst/>
                        <a:latin typeface="Times New Roman"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Garamond" charset="0"/>
                          <a:ea typeface="Times New Roman" charset="0"/>
                          <a:cs typeface="Times New Roman" charset="0"/>
                        </a:rPr>
                        <a:t>1805</a:t>
                      </a:r>
                      <a:endParaRPr kumimoji="0" lang="en-US" sz="2200" b="0" i="0" u="none" strike="noStrike" cap="none" normalizeH="0" baseline="0">
                        <a:ln>
                          <a:noFill/>
                        </a:ln>
                        <a:solidFill>
                          <a:schemeClr val="tx1"/>
                        </a:solidFill>
                        <a:effectLst/>
                        <a:latin typeface="Times New Roman"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Garamond" charset="0"/>
                          <a:ea typeface="Times New Roman" charset="0"/>
                          <a:cs typeface="Times New Roman" charset="0"/>
                        </a:rPr>
                        <a:t>SAN</a:t>
                      </a:r>
                      <a:endParaRPr kumimoji="0" lang="en-US" sz="2200" b="0" i="0" u="none" strike="noStrike" cap="none" normalizeH="0" baseline="0">
                        <a:ln>
                          <a:noFill/>
                        </a:ln>
                        <a:solidFill>
                          <a:schemeClr val="tx1"/>
                        </a:solidFill>
                        <a:effectLst/>
                        <a:latin typeface="Times New Roman"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Garamond" charset="0"/>
                          <a:ea typeface="Times New Roman" charset="0"/>
                          <a:cs typeface="Times New Roman" charset="0"/>
                        </a:rPr>
                        <a:t>1425+1</a:t>
                      </a:r>
                      <a:endParaRPr kumimoji="0" lang="en-US" sz="2200" b="0" i="0" u="none" strike="noStrike" cap="none" normalizeH="0" baseline="0">
                        <a:ln>
                          <a:noFill/>
                        </a:ln>
                        <a:solidFill>
                          <a:schemeClr val="tx1"/>
                        </a:solidFill>
                        <a:effectLst/>
                        <a:latin typeface="Times New Roman"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Garamond" charset="0"/>
                          <a:ea typeface="Times New Roman" charset="0"/>
                          <a:cs typeface="Times New Roman" charset="0"/>
                        </a:rPr>
                        <a:t>LGW</a:t>
                      </a:r>
                      <a:endParaRPr kumimoji="0" lang="en-US" sz="2200" b="0" i="0" u="none" strike="noStrike" cap="none" normalizeH="0" baseline="0">
                        <a:ln>
                          <a:noFill/>
                        </a:ln>
                        <a:solidFill>
                          <a:schemeClr val="tx1"/>
                        </a:solidFill>
                        <a:effectLst/>
                        <a:latin typeface="Times New Roman"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Garamond" charset="0"/>
                          <a:ea typeface="Times New Roman" charset="0"/>
                          <a:cs typeface="Times New Roman" charset="0"/>
                        </a:rPr>
                        <a:t>BA</a:t>
                      </a:r>
                      <a:endParaRPr kumimoji="0" lang="en-US" sz="2200" b="0" i="0" u="none" strike="noStrike" cap="none" normalizeH="0" baseline="0">
                        <a:ln>
                          <a:noFill/>
                        </a:ln>
                        <a:solidFill>
                          <a:schemeClr val="tx1"/>
                        </a:solidFill>
                        <a:effectLst/>
                        <a:latin typeface="Times New Roman"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Garamond" charset="0"/>
                          <a:ea typeface="Times New Roman" charset="0"/>
                          <a:cs typeface="Times New Roman" charset="0"/>
                        </a:rPr>
                        <a:t>284</a:t>
                      </a:r>
                      <a:endParaRPr kumimoji="0" lang="en-US" sz="2200" b="0" i="0" u="none" strike="noStrike" cap="none" normalizeH="0" baseline="0">
                        <a:ln>
                          <a:noFill/>
                        </a:ln>
                        <a:solidFill>
                          <a:schemeClr val="tx1"/>
                        </a:solidFill>
                        <a:effectLst/>
                        <a:latin typeface="Times New Roman"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Garamond" charset="0"/>
                          <a:ea typeface="Times New Roman" charset="0"/>
                          <a:cs typeface="Times New Roman" charset="0"/>
                        </a:rPr>
                        <a:t>FJMSB</a:t>
                      </a:r>
                      <a:endParaRPr kumimoji="0" lang="en-US" sz="2200" b="0" i="0" u="none" strike="noStrike" cap="none" normalizeH="0" baseline="0">
                        <a:ln>
                          <a:noFill/>
                        </a:ln>
                        <a:solidFill>
                          <a:schemeClr val="tx1"/>
                        </a:solidFill>
                        <a:effectLst/>
                        <a:latin typeface="Times New Roman"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Garamond" charset="0"/>
                          <a:ea typeface="Times New Roman" charset="0"/>
                          <a:cs typeface="Times New Roman" charset="0"/>
                        </a:rPr>
                        <a:t>D10</a:t>
                      </a:r>
                      <a:endParaRPr kumimoji="0" lang="en-US" sz="2200" b="0" i="0" u="none" strike="noStrike" cap="none" normalizeH="0" baseline="0">
                        <a:ln>
                          <a:noFill/>
                        </a:ln>
                        <a:solidFill>
                          <a:schemeClr val="tx1"/>
                        </a:solidFill>
                        <a:effectLst/>
                        <a:latin typeface="Times New Roman"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Garamond" charset="0"/>
                          <a:ea typeface="Times New Roman" charset="0"/>
                          <a:cs typeface="Times New Roman" charset="0"/>
                        </a:rPr>
                        <a:t>1</a:t>
                      </a:r>
                      <a:endParaRPr kumimoji="0" lang="en-US" sz="2200" b="0" i="0" u="none" strike="noStrike" cap="none" normalizeH="0" baseline="0">
                        <a:ln>
                          <a:noFill/>
                        </a:ln>
                        <a:solidFill>
                          <a:schemeClr val="tx1"/>
                        </a:solidFill>
                        <a:effectLst/>
                        <a:latin typeface="Times New Roman" charset="0"/>
                      </a:endParaRPr>
                    </a:p>
                  </a:txBody>
                  <a:tcPr horzOverflow="overflow">
                    <a:lnL>
                      <a:noFill/>
                    </a:lnL>
                    <a:lnR>
                      <a:noFill/>
                    </a:lnR>
                    <a:lnT>
                      <a:noFill/>
                    </a:lnT>
                    <a:lnB>
                      <a:noFill/>
                    </a:lnB>
                    <a:lnTlToBr>
                      <a:noFill/>
                    </a:lnTlToBr>
                    <a:lnBlToTr>
                      <a:noFill/>
                    </a:lnBlToTr>
                    <a:noFill/>
                  </a:tcPr>
                </a:tc>
              </a:tr>
              <a:tr h="855663">
                <a:tc>
                  <a:txBody>
                    <a:bodyPr/>
                    <a:lstStyle/>
                    <a:p>
                      <a:pPr marL="0" marR="0" lvl="0" indent="0" algn="l" defTabSz="914400" rtl="0" eaLnBrk="1" fontAlgn="base" latinLnBrk="0" hangingPunct="1">
                        <a:lnSpc>
                          <a:spcPct val="100000"/>
                        </a:lnSpc>
                        <a:spcBef>
                          <a:spcPct val="35000"/>
                        </a:spcBef>
                        <a:spcAft>
                          <a:spcPct val="0"/>
                        </a:spcAft>
                        <a:buClr>
                          <a:srgbClr val="00425C"/>
                        </a:buClr>
                        <a:buSzTx/>
                        <a:buFont typeface="Wingdings" charset="2"/>
                        <a:buNone/>
                        <a:tabLst/>
                      </a:pPr>
                      <a:endParaRPr kumimoji="0" lang="en-US" sz="2200" b="0" i="0" u="none" strike="noStrike" cap="none" normalizeH="0" baseline="0">
                        <a:ln>
                          <a:noFill/>
                        </a:ln>
                        <a:solidFill>
                          <a:srgbClr val="7F1E02"/>
                        </a:solidFill>
                        <a:effectLst/>
                        <a:latin typeface="Century"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Garamond" charset="0"/>
                          <a:ea typeface="Times New Roman" charset="0"/>
                          <a:cs typeface="Times New Roman" charset="0"/>
                        </a:rPr>
                        <a:t>2100</a:t>
                      </a:r>
                      <a:endParaRPr kumimoji="0" lang="en-US" sz="2200" b="0" i="0" u="none" strike="noStrike" cap="none" normalizeH="0" baseline="0">
                        <a:ln>
                          <a:noFill/>
                        </a:ln>
                        <a:solidFill>
                          <a:schemeClr val="tx1"/>
                        </a:solidFill>
                        <a:effectLst/>
                        <a:latin typeface="Times New Roman"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Garamond" charset="0"/>
                          <a:ea typeface="Times New Roman" charset="0"/>
                          <a:cs typeface="Times New Roman" charset="0"/>
                        </a:rPr>
                        <a:t>SAN</a:t>
                      </a:r>
                      <a:endParaRPr kumimoji="0" lang="en-US" sz="2200" b="0" i="0" u="none" strike="noStrike" cap="none" normalizeH="0" baseline="0">
                        <a:ln>
                          <a:noFill/>
                        </a:ln>
                        <a:solidFill>
                          <a:schemeClr val="tx1"/>
                        </a:solidFill>
                        <a:effectLst/>
                        <a:latin typeface="Times New Roman"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Garamond" charset="0"/>
                          <a:ea typeface="Times New Roman" charset="0"/>
                          <a:cs typeface="Times New Roman" charset="0"/>
                        </a:rPr>
                        <a:t>2030+1</a:t>
                      </a:r>
                      <a:endParaRPr kumimoji="0" lang="en-US" sz="2200" b="0" i="0" u="none" strike="noStrike" cap="none" normalizeH="0" baseline="0">
                        <a:ln>
                          <a:noFill/>
                        </a:ln>
                        <a:solidFill>
                          <a:schemeClr val="tx1"/>
                        </a:solidFill>
                        <a:effectLst/>
                        <a:latin typeface="Times New Roman"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Garamond" charset="0"/>
                          <a:ea typeface="Times New Roman" charset="0"/>
                          <a:cs typeface="Times New Roman" charset="0"/>
                        </a:rPr>
                        <a:t>LHR</a:t>
                      </a:r>
                      <a:endParaRPr kumimoji="0" lang="en-US" sz="2200" b="0" i="0" u="none" strike="noStrike" cap="none" normalizeH="0" baseline="0">
                        <a:ln>
                          <a:noFill/>
                        </a:ln>
                        <a:solidFill>
                          <a:schemeClr val="tx1"/>
                        </a:solidFill>
                        <a:effectLst/>
                        <a:latin typeface="Times New Roman"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Garamond" charset="0"/>
                          <a:ea typeface="Times New Roman" charset="0"/>
                          <a:cs typeface="Times New Roman" charset="0"/>
                        </a:rPr>
                        <a:t>TW</a:t>
                      </a:r>
                      <a:endParaRPr kumimoji="0" lang="en-US" sz="2200" b="0" i="0" u="none" strike="noStrike" cap="none" normalizeH="0" baseline="0">
                        <a:ln>
                          <a:noFill/>
                        </a:ln>
                        <a:solidFill>
                          <a:schemeClr val="tx1"/>
                        </a:solidFill>
                        <a:effectLst/>
                        <a:latin typeface="Times New Roman"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Garamond" charset="0"/>
                          <a:ea typeface="Times New Roman" charset="0"/>
                          <a:cs typeface="Times New Roman" charset="0"/>
                        </a:rPr>
                        <a:t>702</a:t>
                      </a:r>
                      <a:endParaRPr kumimoji="0" lang="en-US" sz="2200" b="0" i="0" u="none" strike="noStrike" cap="none" normalizeH="0" baseline="0">
                        <a:ln>
                          <a:noFill/>
                        </a:ln>
                        <a:solidFill>
                          <a:schemeClr val="tx1"/>
                        </a:solidFill>
                        <a:effectLst/>
                        <a:latin typeface="Times New Roman"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Garamond" charset="0"/>
                          <a:ea typeface="Times New Roman" charset="0"/>
                          <a:cs typeface="Times New Roman" charset="0"/>
                        </a:rPr>
                        <a:t>FCYBQ</a:t>
                      </a:r>
                      <a:endParaRPr kumimoji="0" lang="en-US" sz="2200" b="0" i="0" u="none" strike="noStrike" cap="none" normalizeH="0" baseline="0">
                        <a:ln>
                          <a:noFill/>
                        </a:ln>
                        <a:solidFill>
                          <a:schemeClr val="tx1"/>
                        </a:solidFill>
                        <a:effectLst/>
                        <a:latin typeface="Times New Roman"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Garamond" charset="0"/>
                          <a:ea typeface="Times New Roman" charset="0"/>
                          <a:cs typeface="Times New Roman" charset="0"/>
                        </a:rPr>
                        <a:t>*</a:t>
                      </a:r>
                      <a:endParaRPr kumimoji="0" lang="en-US" sz="2200" b="0" i="0" u="none" strike="noStrike" cap="none" normalizeH="0" baseline="0">
                        <a:ln>
                          <a:noFill/>
                        </a:ln>
                        <a:solidFill>
                          <a:schemeClr val="tx1"/>
                        </a:solidFill>
                        <a:effectLst/>
                        <a:latin typeface="Times New Roman"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Garamond" charset="0"/>
                          <a:ea typeface="Times New Roman" charset="0"/>
                          <a:cs typeface="Times New Roman" charset="0"/>
                        </a:rPr>
                        <a:t>2</a:t>
                      </a:r>
                      <a:endParaRPr kumimoji="0" lang="en-US" sz="2200" b="0" i="0" u="none" strike="noStrike" cap="none" normalizeH="0" baseline="0">
                        <a:ln>
                          <a:noFill/>
                        </a:ln>
                        <a:solidFill>
                          <a:schemeClr val="tx1"/>
                        </a:solidFill>
                        <a:effectLst/>
                        <a:latin typeface="Times New Roman" charset="0"/>
                      </a:endParaRPr>
                    </a:p>
                  </a:txBody>
                  <a:tcPr horzOverflow="overflow">
                    <a:lnL>
                      <a:noFill/>
                    </a:lnL>
                    <a:lnR>
                      <a:noFill/>
                    </a:lnR>
                    <a:lnT>
                      <a:noFill/>
                    </a:lnT>
                    <a:lnB>
                      <a:noFill/>
                    </a:lnB>
                    <a:lnTlToBr>
                      <a:noFill/>
                    </a:lnTlToBr>
                    <a:lnBlToTr>
                      <a:noFill/>
                    </a:lnBlToTr>
                    <a:noFill/>
                  </a:tcPr>
                </a:tc>
              </a:tr>
              <a:tr h="663575">
                <a:tc>
                  <a:txBody>
                    <a:bodyPr/>
                    <a:lstStyle/>
                    <a:p>
                      <a:pPr marL="0" marR="0" lvl="0" indent="0" algn="l" defTabSz="914400" rtl="0" eaLnBrk="1" fontAlgn="base" latinLnBrk="0" hangingPunct="1">
                        <a:lnSpc>
                          <a:spcPct val="100000"/>
                        </a:lnSpc>
                        <a:spcBef>
                          <a:spcPct val="35000"/>
                        </a:spcBef>
                        <a:spcAft>
                          <a:spcPct val="0"/>
                        </a:spcAft>
                        <a:buClr>
                          <a:srgbClr val="00425C"/>
                        </a:buClr>
                        <a:buSzTx/>
                        <a:buFont typeface="Wingdings" charset="2"/>
                        <a:buNone/>
                        <a:tabLst/>
                      </a:pPr>
                      <a:endParaRPr kumimoji="0" lang="en-US" sz="2200" b="0" i="0" u="none" strike="noStrike" cap="none" normalizeH="0" baseline="0">
                        <a:ln>
                          <a:noFill/>
                        </a:ln>
                        <a:solidFill>
                          <a:srgbClr val="7F1E02"/>
                        </a:solidFill>
                        <a:effectLst/>
                        <a:latin typeface="Century"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35000"/>
                        </a:spcBef>
                        <a:spcAft>
                          <a:spcPct val="0"/>
                        </a:spcAft>
                        <a:buClr>
                          <a:srgbClr val="00425C"/>
                        </a:buClr>
                        <a:buSzTx/>
                        <a:buFont typeface="Wingdings" charset="2"/>
                        <a:buNone/>
                        <a:tabLst/>
                      </a:pPr>
                      <a:endParaRPr kumimoji="0" lang="en-US" sz="2200" b="0" i="0" u="none" strike="noStrike" cap="none" normalizeH="0" baseline="0">
                        <a:ln>
                          <a:noFill/>
                        </a:ln>
                        <a:solidFill>
                          <a:srgbClr val="7F1E02"/>
                        </a:solidFill>
                        <a:effectLst/>
                        <a:latin typeface="Century"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Garamond" charset="0"/>
                          <a:ea typeface="Times New Roman" charset="0"/>
                          <a:cs typeface="Times New Roman" charset="0"/>
                        </a:rPr>
                        <a:t>TW</a:t>
                      </a:r>
                      <a:endParaRPr kumimoji="0" lang="en-US" sz="2200" b="0" i="0" u="none" strike="noStrike" cap="none" normalizeH="0" baseline="0">
                        <a:ln>
                          <a:noFill/>
                        </a:ln>
                        <a:solidFill>
                          <a:schemeClr val="tx1"/>
                        </a:solidFill>
                        <a:effectLst/>
                        <a:latin typeface="Times New Roman"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Garamond" charset="0"/>
                          <a:ea typeface="Times New Roman" charset="0"/>
                          <a:cs typeface="Times New Roman" charset="0"/>
                        </a:rPr>
                        <a:t>702</a:t>
                      </a:r>
                      <a:endParaRPr kumimoji="0" lang="en-US" sz="2200" b="0" i="0" u="none" strike="noStrike" cap="none" normalizeH="0" baseline="0">
                        <a:ln>
                          <a:noFill/>
                        </a:ln>
                        <a:solidFill>
                          <a:schemeClr val="tx1"/>
                        </a:solidFill>
                        <a:effectLst/>
                        <a:latin typeface="Times New Roman" charset="0"/>
                      </a:endParaRPr>
                    </a:p>
                  </a:txBody>
                  <a:tcPr horzOverflow="overflow">
                    <a:lnL>
                      <a:noFill/>
                    </a:lnL>
                    <a:lnR>
                      <a:noFill/>
                    </a:lnR>
                    <a:lnT>
                      <a:noFill/>
                    </a:lnT>
                    <a:lnB>
                      <a:noFill/>
                    </a:lnB>
                    <a:lnTlToBr>
                      <a:noFill/>
                    </a:lnTlToBr>
                    <a:lnBlToTr>
                      <a:noFill/>
                    </a:lnBlToTr>
                    <a:no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Garamond" charset="0"/>
                          <a:ea typeface="Times New Roman" charset="0"/>
                          <a:cs typeface="Times New Roman" charset="0"/>
                        </a:rPr>
                        <a:t>EQUIPMENT 767 LAX L-10</a:t>
                      </a:r>
                      <a:endParaRPr kumimoji="0" lang="en-US" sz="2200" b="0" i="0" u="none" strike="noStrike" cap="none" normalizeH="0" baseline="0">
                        <a:ln>
                          <a:noFill/>
                        </a:ln>
                        <a:solidFill>
                          <a:schemeClr val="tx1"/>
                        </a:solidFill>
                        <a:effectLst/>
                        <a:latin typeface="Times New Roman" charset="0"/>
                      </a:endParaRPr>
                    </a:p>
                  </a:txBody>
                  <a:tcPr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35000"/>
                        </a:spcBef>
                        <a:spcAft>
                          <a:spcPct val="0"/>
                        </a:spcAft>
                        <a:buClr>
                          <a:srgbClr val="00425C"/>
                        </a:buClr>
                        <a:buSzTx/>
                        <a:buFont typeface="Wingdings" charset="2"/>
                        <a:buNone/>
                        <a:tabLst/>
                      </a:pPr>
                      <a:endParaRPr kumimoji="0" lang="en-US" sz="2200" b="0" i="0" u="none" strike="noStrike" cap="none" normalizeH="0" baseline="0">
                        <a:ln>
                          <a:noFill/>
                        </a:ln>
                        <a:solidFill>
                          <a:srgbClr val="7F1E02"/>
                        </a:solidFill>
                        <a:effectLst/>
                        <a:latin typeface="Century"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35000"/>
                        </a:spcBef>
                        <a:spcAft>
                          <a:spcPct val="0"/>
                        </a:spcAft>
                        <a:buClr>
                          <a:srgbClr val="00425C"/>
                        </a:buClr>
                        <a:buSzTx/>
                        <a:buFont typeface="Wingdings" charset="2"/>
                        <a:buNone/>
                        <a:tabLst/>
                      </a:pPr>
                      <a:endParaRPr kumimoji="0" lang="en-US" sz="2200" b="0" i="0" u="none" strike="noStrike" cap="none" normalizeH="0" baseline="0">
                        <a:ln>
                          <a:noFill/>
                        </a:ln>
                        <a:solidFill>
                          <a:srgbClr val="7F1E02"/>
                        </a:solidFill>
                        <a:effectLst/>
                        <a:latin typeface="Century" charset="0"/>
                      </a:endParaRPr>
                    </a:p>
                  </a:txBody>
                  <a:tcPr horzOverflow="overflow">
                    <a:lnL>
                      <a:noFill/>
                    </a:lnL>
                    <a:lnR>
                      <a:noFill/>
                    </a:lnR>
                    <a:lnT>
                      <a:noFill/>
                    </a:lnT>
                    <a:lnB>
                      <a:noFill/>
                    </a:lnB>
                    <a:lnTlToBr>
                      <a:noFill/>
                    </a:lnTlToBr>
                    <a:lnBlToTr>
                      <a:noFill/>
                    </a:lnBlToTr>
                    <a:noFill/>
                  </a:tcPr>
                </a:tc>
              </a:tr>
            </a:tbl>
          </a:graphicData>
        </a:graphic>
      </p:graphicFrame>
    </p:spTree>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1" name="Footer Placeholder 3"/>
          <p:cNvSpPr>
            <a:spLocks noGrp="1"/>
          </p:cNvSpPr>
          <p:nvPr>
            <p:ph type="ftr" sz="quarter" idx="10"/>
          </p:nvPr>
        </p:nvSpPr>
        <p:spPr>
          <a:noFill/>
        </p:spPr>
        <p:txBody>
          <a:bodyPr/>
          <a:lstStyle/>
          <a:p>
            <a:r>
              <a:rPr lang="en-US" smtClean="0"/>
              <a:t>User-Centered Design </a:t>
            </a:r>
            <a:r>
              <a:rPr lang="en-US" smtClean="0">
                <a:sym typeface="Symbol" charset="2"/>
              </a:rPr>
              <a:t> </a:t>
            </a:r>
            <a:r>
              <a:rPr lang="en-US" i="1" smtClean="0"/>
              <a:t>www.user-centereddesign.com</a:t>
            </a:r>
          </a:p>
        </p:txBody>
      </p:sp>
      <p:sp>
        <p:nvSpPr>
          <p:cNvPr id="6" name="Slide Number Placeholder 4"/>
          <p:cNvSpPr>
            <a:spLocks noGrp="1"/>
          </p:cNvSpPr>
          <p:nvPr>
            <p:ph type="sldNum" sz="quarter" idx="11"/>
          </p:nvPr>
        </p:nvSpPr>
        <p:spPr/>
        <p:txBody>
          <a:bodyPr/>
          <a:lstStyle/>
          <a:p>
            <a:fld id="{78D99E59-0C1A-7D4A-BAEF-A92167AFA902}" type="slidenum">
              <a:rPr lang="en-US"/>
              <a:pPr/>
              <a:t>34</a:t>
            </a:fld>
            <a:endParaRPr lang="en-US"/>
          </a:p>
        </p:txBody>
      </p:sp>
      <p:sp>
        <p:nvSpPr>
          <p:cNvPr id="252933" name="Rectangle 2"/>
          <p:cNvSpPr>
            <a:spLocks noChangeArrowheads="1"/>
          </p:cNvSpPr>
          <p:nvPr/>
        </p:nvSpPr>
        <p:spPr bwMode="auto">
          <a:xfrm>
            <a:off x="0" y="0"/>
            <a:ext cx="9144000" cy="6858000"/>
          </a:xfrm>
          <a:prstGeom prst="rect">
            <a:avLst/>
          </a:prstGeom>
          <a:solidFill>
            <a:schemeClr val="bg1"/>
          </a:solidFill>
          <a:ln w="12700" cap="sq">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252934" name="Rectangle 3"/>
          <p:cNvSpPr>
            <a:spLocks noChangeArrowheads="1"/>
          </p:cNvSpPr>
          <p:nvPr/>
        </p:nvSpPr>
        <p:spPr bwMode="auto">
          <a:xfrm>
            <a:off x="0" y="1719263"/>
            <a:ext cx="9144000" cy="0"/>
          </a:xfrm>
          <a:prstGeom prst="rect">
            <a:avLst/>
          </a:prstGeom>
          <a:noFill/>
          <a:ln w="12700" cap="sq">
            <a:noFill/>
            <a:miter lim="800000"/>
            <a:headEnd type="none" w="sm" len="sm"/>
            <a:tailEnd type="none" w="sm" len="sm"/>
          </a:ln>
        </p:spPr>
        <p:txBody>
          <a:bodyPr wrap="none" anchor="ctr">
            <a:prstTxWarp prst="textNoShape">
              <a:avLst/>
            </a:prstTxWarp>
            <a:spAutoFit/>
          </a:bodyPr>
          <a:lstStyle/>
          <a:p>
            <a:endParaRPr lang="en-US"/>
          </a:p>
        </p:txBody>
      </p:sp>
      <p:graphicFrame>
        <p:nvGraphicFramePr>
          <p:cNvPr id="252930" name="Object 2"/>
          <p:cNvGraphicFramePr>
            <a:graphicFrameLocks noChangeAspect="1"/>
          </p:cNvGraphicFramePr>
          <p:nvPr/>
        </p:nvGraphicFramePr>
        <p:xfrm>
          <a:off x="152400" y="1090613"/>
          <a:ext cx="8991600" cy="4667250"/>
        </p:xfrm>
        <a:graphic>
          <a:graphicData uri="http://schemas.openxmlformats.org/presentationml/2006/ole">
            <mc:AlternateContent xmlns:mc="http://schemas.openxmlformats.org/markup-compatibility/2006">
              <mc:Choice xmlns:v="urn:schemas-microsoft-com:vml" Requires="v">
                <p:oleObj spid="_x0000_s858137" name="Slide" r:id="rId4" imgW="4562475" imgH="3419475" progId="">
                  <p:embed/>
                </p:oleObj>
              </mc:Choice>
              <mc:Fallback>
                <p:oleObj name="Slide" r:id="rId4" imgW="4562475" imgH="3419475"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t="17628" b="13124"/>
                      <a:stretch>
                        <a:fillRect/>
                      </a:stretch>
                    </p:blipFill>
                    <p:spPr bwMode="auto">
                      <a:xfrm>
                        <a:off x="152400" y="1090613"/>
                        <a:ext cx="8991600" cy="466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511425"/>
            <a:ext cx="7772400" cy="1146175"/>
          </a:xfrm>
        </p:spPr>
        <p:txBody>
          <a:bodyPr/>
          <a:lstStyle/>
          <a:p>
            <a:r>
              <a:rPr lang="en-US" dirty="0" smtClean="0"/>
              <a:t>4</a:t>
            </a:r>
            <a:r>
              <a:rPr lang="en-US" baseline="30000" dirty="0" smtClean="0"/>
              <a:t>th</a:t>
            </a:r>
            <a:r>
              <a:rPr lang="en-US" dirty="0" smtClean="0"/>
              <a:t> Heuristic</a:t>
            </a:r>
            <a:endParaRPr lang="en-US" dirty="0"/>
          </a:p>
        </p:txBody>
      </p:sp>
      <p:sp>
        <p:nvSpPr>
          <p:cNvPr id="6" name="Subtitle 5"/>
          <p:cNvSpPr>
            <a:spLocks noGrp="1"/>
          </p:cNvSpPr>
          <p:nvPr>
            <p:ph type="subTitle" idx="1"/>
          </p:nvPr>
        </p:nvSpPr>
        <p:spPr>
          <a:xfrm>
            <a:off x="1371600" y="3352800"/>
            <a:ext cx="6400800" cy="838200"/>
          </a:xfrm>
        </p:spPr>
        <p:txBody>
          <a:bodyPr/>
          <a:lstStyle/>
          <a:p>
            <a:r>
              <a:rPr lang="en-US" sz="2400" dirty="0" smtClean="0"/>
              <a:t>Design for Errors (Slips)</a:t>
            </a:r>
            <a:endParaRPr lang="en-US" sz="2400" dirty="0"/>
          </a:p>
        </p:txBody>
      </p:sp>
      <p:sp>
        <p:nvSpPr>
          <p:cNvPr id="4" name="Footer Placeholder 3"/>
          <p:cNvSpPr>
            <a:spLocks noGrp="1"/>
          </p:cNvSpPr>
          <p:nvPr>
            <p:ph type="ftr" sz="quarter" idx="3"/>
          </p:nvPr>
        </p:nvSpPr>
        <p:spPr/>
        <p:txBody>
          <a:bodyPr/>
          <a:lstStyle/>
          <a:p>
            <a:pPr>
              <a:defRPr/>
            </a:pPr>
            <a:r>
              <a:rPr lang="en-US" smtClean="0"/>
              <a:t>User-Centered Design </a:t>
            </a:r>
            <a:r>
              <a:rPr lang="en-US" smtClean="0">
                <a:sym typeface="Symbol" pitchFamily="18" charset="2"/>
              </a:rPr>
              <a:t> </a:t>
            </a:r>
            <a:r>
              <a:rPr lang="en-US" i="1" smtClean="0"/>
              <a:t>www.user-centereddesign.com</a:t>
            </a:r>
            <a:endParaRPr lang="en-US" i="1"/>
          </a:p>
        </p:txBody>
      </p:sp>
      <p:sp>
        <p:nvSpPr>
          <p:cNvPr id="7" name="Slide Number Placeholder 4"/>
          <p:cNvSpPr txBox="1">
            <a:spLocks/>
          </p:cNvSpPr>
          <p:nvPr/>
        </p:nvSpPr>
        <p:spPr bwMode="auto">
          <a:xfrm>
            <a:off x="381000" y="6307138"/>
            <a:ext cx="762000" cy="3984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fld id="{6BDA73DC-173D-C141-A251-E2CE6FD82130}" type="slidenum">
              <a:rPr kumimoji="0" lang="en-US" sz="1400" b="1" i="0" u="none" strike="noStrike" kern="1200" cap="none" spc="0" normalizeH="0" baseline="0" noProof="0" smtClean="0">
                <a:ln>
                  <a:noFill/>
                </a:ln>
                <a:solidFill>
                  <a:schemeClr val="bg1"/>
                </a:solidFill>
                <a:effectLst/>
                <a:uLnTx/>
                <a:uFillTx/>
                <a:latin typeface="+mj-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35</a:t>
            </a:fld>
            <a:endParaRPr kumimoji="0" lang="en-US" sz="1400" b="1" i="0" u="none" strike="noStrike" kern="1200" cap="none" spc="0" normalizeH="0" baseline="0" noProof="0" dirty="0">
              <a:ln>
                <a:noFill/>
              </a:ln>
              <a:solidFill>
                <a:schemeClr val="bg1"/>
              </a:solidFill>
              <a:effectLst/>
              <a:uLnTx/>
              <a:uFillTx/>
              <a:latin typeface="+mj-lt"/>
              <a:ea typeface="+mn-ea"/>
              <a:cs typeface="+mn-cs"/>
            </a:endParaRPr>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2"/>
          <p:cNvSpPr>
            <a:spLocks noGrp="1" noChangeArrowheads="1"/>
          </p:cNvSpPr>
          <p:nvPr>
            <p:ph type="title"/>
          </p:nvPr>
        </p:nvSpPr>
        <p:spPr>
          <a:xfrm>
            <a:off x="152400" y="152400"/>
            <a:ext cx="8839200" cy="1143000"/>
          </a:xfrm>
        </p:spPr>
        <p:txBody>
          <a:bodyPr/>
          <a:lstStyle/>
          <a:p>
            <a:pPr eaLnBrk="1" hangingPunct="1"/>
            <a:r>
              <a:rPr lang="en-US" dirty="0" smtClean="0"/>
              <a:t>Error versus Slip</a:t>
            </a:r>
            <a:endParaRPr lang="en-US" dirty="0"/>
          </a:p>
        </p:txBody>
      </p:sp>
      <p:sp>
        <p:nvSpPr>
          <p:cNvPr id="158723" name="Rectangle 3"/>
          <p:cNvSpPr>
            <a:spLocks noGrp="1" noChangeArrowheads="1"/>
          </p:cNvSpPr>
          <p:nvPr>
            <p:ph idx="1"/>
          </p:nvPr>
        </p:nvSpPr>
        <p:spPr>
          <a:xfrm>
            <a:off x="228600" y="1295400"/>
            <a:ext cx="8686800" cy="4876800"/>
          </a:xfrm>
        </p:spPr>
        <p:txBody>
          <a:bodyPr/>
          <a:lstStyle/>
          <a:p>
            <a:pPr eaLnBrk="1" hangingPunct="1">
              <a:lnSpc>
                <a:spcPct val="80000"/>
              </a:lnSpc>
            </a:pPr>
            <a:r>
              <a:rPr lang="en-US" sz="2400" dirty="0" smtClean="0"/>
              <a:t>Errors are generated by a lack of understanding or a lack of sufficient or correct information</a:t>
            </a:r>
          </a:p>
          <a:p>
            <a:pPr lvl="1">
              <a:lnSpc>
                <a:spcPct val="80000"/>
              </a:lnSpc>
              <a:spcBef>
                <a:spcPts val="600"/>
              </a:spcBef>
            </a:pPr>
            <a:r>
              <a:rPr lang="en-US" sz="2200" dirty="0" smtClean="0"/>
              <a:t>Lack of sufficient or correct information is the responsibility of the designer in the presentation layer of an interface</a:t>
            </a:r>
          </a:p>
          <a:p>
            <a:pPr lvl="1">
              <a:lnSpc>
                <a:spcPct val="80000"/>
              </a:lnSpc>
              <a:spcBef>
                <a:spcPts val="600"/>
              </a:spcBef>
            </a:pPr>
            <a:r>
              <a:rPr lang="en-US" sz="2200" dirty="0" smtClean="0"/>
              <a:t>Lack of understanding is the responsibility of the designer in interaction and in conceptual model of an interface</a:t>
            </a:r>
          </a:p>
          <a:p>
            <a:pPr lvl="1">
              <a:lnSpc>
                <a:spcPct val="80000"/>
              </a:lnSpc>
              <a:spcBef>
                <a:spcPts val="600"/>
              </a:spcBef>
            </a:pPr>
            <a:r>
              <a:rPr lang="en-US" sz="2200" dirty="0" smtClean="0"/>
              <a:t>Errors are often undetectable by the end user</a:t>
            </a:r>
          </a:p>
          <a:p>
            <a:pPr lvl="1">
              <a:lnSpc>
                <a:spcPct val="80000"/>
              </a:lnSpc>
              <a:spcBef>
                <a:spcPts val="600"/>
              </a:spcBef>
            </a:pPr>
            <a:r>
              <a:rPr lang="en-US" sz="2200" dirty="0" smtClean="0"/>
              <a:t>Examples: Refrigerator, Ollie North</a:t>
            </a:r>
            <a:endParaRPr lang="en-US" sz="2200" dirty="0"/>
          </a:p>
          <a:p>
            <a:pPr eaLnBrk="1" hangingPunct="1">
              <a:lnSpc>
                <a:spcPct val="80000"/>
              </a:lnSpc>
            </a:pPr>
            <a:r>
              <a:rPr lang="en-US" sz="2400" dirty="0" smtClean="0"/>
              <a:t>Slips are common users issues</a:t>
            </a:r>
            <a:endParaRPr lang="en-US" sz="2400" dirty="0"/>
          </a:p>
          <a:p>
            <a:pPr lvl="1" eaLnBrk="1" hangingPunct="1">
              <a:lnSpc>
                <a:spcPct val="80000"/>
              </a:lnSpc>
              <a:spcBef>
                <a:spcPts val="600"/>
              </a:spcBef>
            </a:pPr>
            <a:r>
              <a:rPr lang="en-US" sz="2000" dirty="0" smtClean="0"/>
              <a:t>Hand/eye coordination or basic control of our psychomotor systems</a:t>
            </a:r>
          </a:p>
          <a:p>
            <a:pPr lvl="1" eaLnBrk="1" hangingPunct="1">
              <a:lnSpc>
                <a:spcPct val="80000"/>
              </a:lnSpc>
              <a:spcBef>
                <a:spcPts val="600"/>
              </a:spcBef>
            </a:pPr>
            <a:r>
              <a:rPr lang="en-US" sz="2000" dirty="0" smtClean="0"/>
              <a:t>Exacerbated by distraction, speed, attention overload</a:t>
            </a:r>
          </a:p>
          <a:p>
            <a:pPr lvl="1">
              <a:lnSpc>
                <a:spcPct val="80000"/>
              </a:lnSpc>
              <a:spcBef>
                <a:spcPts val="600"/>
              </a:spcBef>
            </a:pPr>
            <a:r>
              <a:rPr lang="en-US" sz="2000" dirty="0" smtClean="0"/>
              <a:t>Unavoidable by design but need to be anticipated and addressed by the designer</a:t>
            </a:r>
          </a:p>
        </p:txBody>
      </p:sp>
      <p:sp>
        <p:nvSpPr>
          <p:cNvPr id="4" name="Footer Placeholder 3"/>
          <p:cNvSpPr>
            <a:spLocks noGrp="1"/>
          </p:cNvSpPr>
          <p:nvPr>
            <p:ph type="ftr" sz="quarter" idx="10"/>
          </p:nvPr>
        </p:nvSpPr>
        <p:spPr/>
        <p:txBody>
          <a:bodyPr/>
          <a:lstStyle/>
          <a:p>
            <a:pPr>
              <a:defRPr/>
            </a:pPr>
            <a:r>
              <a:rPr lang="en-US"/>
              <a:t>User-Centered Design </a:t>
            </a:r>
            <a:r>
              <a:rPr lang="en-US">
                <a:sym typeface="Symbol" pitchFamily="18" charset="2"/>
              </a:rPr>
              <a:t> </a:t>
            </a:r>
            <a:r>
              <a:rPr lang="en-US" i="1"/>
              <a:t>www.user-centereddesign.com</a:t>
            </a:r>
          </a:p>
        </p:txBody>
      </p:sp>
      <p:sp>
        <p:nvSpPr>
          <p:cNvPr id="5" name="Slide Number Placeholder 4"/>
          <p:cNvSpPr>
            <a:spLocks noGrp="1"/>
          </p:cNvSpPr>
          <p:nvPr>
            <p:ph type="sldNum" sz="quarter" idx="11"/>
          </p:nvPr>
        </p:nvSpPr>
        <p:spPr/>
        <p:txBody>
          <a:bodyPr/>
          <a:lstStyle/>
          <a:p>
            <a:fld id="{244BD5FA-F0D0-8B41-86BB-04B7F44E2519}" type="slidenum">
              <a:rPr lang="en-US"/>
              <a:pPr/>
              <a:t>36</a:t>
            </a:fld>
            <a:endParaRPr lang="en-US"/>
          </a:p>
        </p:txBody>
      </p:sp>
    </p:spTree>
    <p:extLst>
      <p:ext uri="{BB962C8B-B14F-4D97-AF65-F5344CB8AC3E}">
        <p14:creationId xmlns:p14="http://schemas.microsoft.com/office/powerpoint/2010/main" val="3600532417"/>
      </p:ext>
    </p:extLst>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8723">
                                            <p:txEl>
                                              <p:pRg st="0" end="0"/>
                                            </p:txEl>
                                          </p:spTgt>
                                        </p:tgtEl>
                                        <p:attrNameLst>
                                          <p:attrName>style.visibility</p:attrName>
                                        </p:attrNameLst>
                                      </p:cBhvr>
                                      <p:to>
                                        <p:strVal val="visible"/>
                                      </p:to>
                                    </p:set>
                                    <p:animEffect transition="in" filter="blinds(horizontal)">
                                      <p:cBhvr>
                                        <p:cTn id="7" dur="500"/>
                                        <p:tgtEl>
                                          <p:spTgt spid="15872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8723">
                                            <p:txEl>
                                              <p:pRg st="1" end="1"/>
                                            </p:txEl>
                                          </p:spTgt>
                                        </p:tgtEl>
                                        <p:attrNameLst>
                                          <p:attrName>style.visibility</p:attrName>
                                        </p:attrNameLst>
                                      </p:cBhvr>
                                      <p:to>
                                        <p:strVal val="visible"/>
                                      </p:to>
                                    </p:set>
                                    <p:animEffect transition="in" filter="blinds(horizontal)">
                                      <p:cBhvr>
                                        <p:cTn id="10" dur="500"/>
                                        <p:tgtEl>
                                          <p:spTgt spid="15872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58723">
                                            <p:txEl>
                                              <p:pRg st="2" end="2"/>
                                            </p:txEl>
                                          </p:spTgt>
                                        </p:tgtEl>
                                        <p:attrNameLst>
                                          <p:attrName>style.visibility</p:attrName>
                                        </p:attrNameLst>
                                      </p:cBhvr>
                                      <p:to>
                                        <p:strVal val="visible"/>
                                      </p:to>
                                    </p:set>
                                    <p:animEffect transition="in" filter="blinds(horizontal)">
                                      <p:cBhvr>
                                        <p:cTn id="13" dur="500"/>
                                        <p:tgtEl>
                                          <p:spTgt spid="15872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58723">
                                            <p:txEl>
                                              <p:pRg st="3" end="3"/>
                                            </p:txEl>
                                          </p:spTgt>
                                        </p:tgtEl>
                                        <p:attrNameLst>
                                          <p:attrName>style.visibility</p:attrName>
                                        </p:attrNameLst>
                                      </p:cBhvr>
                                      <p:to>
                                        <p:strVal val="visible"/>
                                      </p:to>
                                    </p:set>
                                    <p:animEffect transition="in" filter="blinds(horizontal)">
                                      <p:cBhvr>
                                        <p:cTn id="16" dur="500"/>
                                        <p:tgtEl>
                                          <p:spTgt spid="158723">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58723">
                                            <p:txEl>
                                              <p:pRg st="4" end="4"/>
                                            </p:txEl>
                                          </p:spTgt>
                                        </p:tgtEl>
                                        <p:attrNameLst>
                                          <p:attrName>style.visibility</p:attrName>
                                        </p:attrNameLst>
                                      </p:cBhvr>
                                      <p:to>
                                        <p:strVal val="visible"/>
                                      </p:to>
                                    </p:set>
                                    <p:animEffect transition="in" filter="blinds(horizontal)">
                                      <p:cBhvr>
                                        <p:cTn id="19" dur="500"/>
                                        <p:tgtEl>
                                          <p:spTgt spid="15872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58723">
                                            <p:txEl>
                                              <p:pRg st="5" end="5"/>
                                            </p:txEl>
                                          </p:spTgt>
                                        </p:tgtEl>
                                        <p:attrNameLst>
                                          <p:attrName>style.visibility</p:attrName>
                                        </p:attrNameLst>
                                      </p:cBhvr>
                                      <p:to>
                                        <p:strVal val="visible"/>
                                      </p:to>
                                    </p:set>
                                    <p:animEffect transition="in" filter="blinds(horizontal)">
                                      <p:cBhvr>
                                        <p:cTn id="24" dur="500"/>
                                        <p:tgtEl>
                                          <p:spTgt spid="158723">
                                            <p:txEl>
                                              <p:pRg st="5" end="5"/>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58723">
                                            <p:txEl>
                                              <p:pRg st="6" end="6"/>
                                            </p:txEl>
                                          </p:spTgt>
                                        </p:tgtEl>
                                        <p:attrNameLst>
                                          <p:attrName>style.visibility</p:attrName>
                                        </p:attrNameLst>
                                      </p:cBhvr>
                                      <p:to>
                                        <p:strVal val="visible"/>
                                      </p:to>
                                    </p:set>
                                    <p:animEffect transition="in" filter="blinds(horizontal)">
                                      <p:cBhvr>
                                        <p:cTn id="27" dur="500"/>
                                        <p:tgtEl>
                                          <p:spTgt spid="158723">
                                            <p:txEl>
                                              <p:pRg st="6" end="6"/>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58723">
                                            <p:txEl>
                                              <p:pRg st="7" end="7"/>
                                            </p:txEl>
                                          </p:spTgt>
                                        </p:tgtEl>
                                        <p:attrNameLst>
                                          <p:attrName>style.visibility</p:attrName>
                                        </p:attrNameLst>
                                      </p:cBhvr>
                                      <p:to>
                                        <p:strVal val="visible"/>
                                      </p:to>
                                    </p:set>
                                    <p:animEffect transition="in" filter="blinds(horizontal)">
                                      <p:cBhvr>
                                        <p:cTn id="30" dur="500"/>
                                        <p:tgtEl>
                                          <p:spTgt spid="158723">
                                            <p:txEl>
                                              <p:pRg st="7" end="7"/>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58723">
                                            <p:txEl>
                                              <p:pRg st="8" end="8"/>
                                            </p:txEl>
                                          </p:spTgt>
                                        </p:tgtEl>
                                        <p:attrNameLst>
                                          <p:attrName>style.visibility</p:attrName>
                                        </p:attrNameLst>
                                      </p:cBhvr>
                                      <p:to>
                                        <p:strVal val="visible"/>
                                      </p:to>
                                    </p:set>
                                    <p:animEffect transition="in" filter="blinds(horizontal)">
                                      <p:cBhvr>
                                        <p:cTn id="33" dur="500"/>
                                        <p:tgtEl>
                                          <p:spTgt spid="1587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ctrTitle"/>
          </p:nvPr>
        </p:nvSpPr>
        <p:spPr>
          <a:xfrm>
            <a:off x="228600" y="2590800"/>
            <a:ext cx="8686800" cy="1143000"/>
          </a:xfrm>
        </p:spPr>
        <p:txBody>
          <a:bodyPr/>
          <a:lstStyle/>
          <a:p>
            <a:pPr eaLnBrk="1" hangingPunct="1"/>
            <a:r>
              <a:rPr lang="en-US" sz="6000"/>
              <a:t>User Based Testing</a:t>
            </a:r>
          </a:p>
        </p:txBody>
      </p:sp>
      <p:sp>
        <p:nvSpPr>
          <p:cNvPr id="3" name="Rectangle 4"/>
          <p:cNvSpPr>
            <a:spLocks noGrp="1" noChangeArrowheads="1"/>
          </p:cNvSpPr>
          <p:nvPr>
            <p:ph type="ftr" sz="quarter" idx="3"/>
          </p:nvPr>
        </p:nvSpPr>
        <p:spPr/>
        <p:txBody>
          <a:bodyPr/>
          <a:lstStyle/>
          <a:p>
            <a:pPr>
              <a:defRPr/>
            </a:pPr>
            <a:r>
              <a:rPr lang="en-US"/>
              <a:t>User-Centered Design </a:t>
            </a:r>
            <a:r>
              <a:rPr lang="en-US">
                <a:sym typeface="Symbol" pitchFamily="18" charset="2"/>
              </a:rPr>
              <a:t> </a:t>
            </a:r>
            <a:r>
              <a:rPr lang="en-US" i="1"/>
              <a:t>www.user-centereddesign.com</a:t>
            </a:r>
          </a:p>
        </p:txBody>
      </p:sp>
      <p:sp>
        <p:nvSpPr>
          <p:cNvPr id="4" name="Slide Number Placeholder 4"/>
          <p:cNvSpPr txBox="1">
            <a:spLocks/>
          </p:cNvSpPr>
          <p:nvPr/>
        </p:nvSpPr>
        <p:spPr bwMode="auto">
          <a:xfrm>
            <a:off x="381000" y="6307138"/>
            <a:ext cx="762000" cy="3984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fld id="{6BDA73DC-173D-C141-A251-E2CE6FD82130}" type="slidenum">
              <a:rPr kumimoji="0" lang="en-US" sz="1400" b="1" i="0" u="none" strike="noStrike" kern="1200" cap="none" spc="0" normalizeH="0" baseline="0" noProof="0" smtClean="0">
                <a:ln>
                  <a:noFill/>
                </a:ln>
                <a:solidFill>
                  <a:schemeClr val="bg1"/>
                </a:solidFill>
                <a:effectLst/>
                <a:uLnTx/>
                <a:uFillTx/>
                <a:latin typeface="+mj-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37</a:t>
            </a:fld>
            <a:endParaRPr kumimoji="0" lang="en-US" sz="1400" b="1" i="0" u="none" strike="noStrike" kern="1200" cap="none" spc="0" normalizeH="0" baseline="0" noProof="0" dirty="0">
              <a:ln>
                <a:noFill/>
              </a:ln>
              <a:solidFill>
                <a:schemeClr val="bg1"/>
              </a:solidFill>
              <a:effectLst/>
              <a:uLnTx/>
              <a:uFillTx/>
              <a:latin typeface="+mj-lt"/>
              <a:ea typeface="+mn-ea"/>
              <a:cs typeface="+mn-cs"/>
            </a:endParaRPr>
          </a:p>
        </p:txBody>
      </p:sp>
    </p:spTree>
    <p:extLst>
      <p:ext uri="{BB962C8B-B14F-4D97-AF65-F5344CB8AC3E}">
        <p14:creationId xmlns:p14="http://schemas.microsoft.com/office/powerpoint/2010/main" val="1746464898"/>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ctrTitle"/>
          </p:nvPr>
        </p:nvSpPr>
        <p:spPr>
          <a:xfrm>
            <a:off x="228600" y="2590800"/>
            <a:ext cx="8686800" cy="1143000"/>
          </a:xfrm>
        </p:spPr>
        <p:txBody>
          <a:bodyPr/>
          <a:lstStyle/>
          <a:p>
            <a:pPr eaLnBrk="1" hangingPunct="1"/>
            <a:r>
              <a:rPr lang="en-US" sz="4400" dirty="0" smtClean="0"/>
              <a:t>Statistics: A Primer</a:t>
            </a:r>
            <a:endParaRPr lang="en-US" sz="4400" dirty="0"/>
          </a:p>
        </p:txBody>
      </p:sp>
      <p:sp>
        <p:nvSpPr>
          <p:cNvPr id="3" name="Rectangle 4"/>
          <p:cNvSpPr>
            <a:spLocks noGrp="1" noChangeArrowheads="1"/>
          </p:cNvSpPr>
          <p:nvPr>
            <p:ph type="ftr" sz="quarter" idx="3"/>
          </p:nvPr>
        </p:nvSpPr>
        <p:spPr/>
        <p:txBody>
          <a:bodyPr/>
          <a:lstStyle/>
          <a:p>
            <a:pPr>
              <a:defRPr/>
            </a:pPr>
            <a:r>
              <a:rPr lang="en-US"/>
              <a:t>User-Centered Design </a:t>
            </a:r>
            <a:r>
              <a:rPr lang="en-US">
                <a:sym typeface="Symbol" pitchFamily="18" charset="2"/>
              </a:rPr>
              <a:t> </a:t>
            </a:r>
            <a:r>
              <a:rPr lang="en-US" i="1"/>
              <a:t>www.user-centereddesign.com</a:t>
            </a:r>
          </a:p>
        </p:txBody>
      </p:sp>
      <p:sp>
        <p:nvSpPr>
          <p:cNvPr id="4" name="Slide Number Placeholder 4"/>
          <p:cNvSpPr txBox="1">
            <a:spLocks/>
          </p:cNvSpPr>
          <p:nvPr/>
        </p:nvSpPr>
        <p:spPr bwMode="auto">
          <a:xfrm>
            <a:off x="381000" y="6307138"/>
            <a:ext cx="762000" cy="3984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fld id="{6BDA73DC-173D-C141-A251-E2CE6FD82130}" type="slidenum">
              <a:rPr kumimoji="0" lang="en-US" sz="1400" b="1" i="0" u="none" strike="noStrike" kern="1200" cap="none" spc="0" normalizeH="0" baseline="0" noProof="0" smtClean="0">
                <a:ln>
                  <a:noFill/>
                </a:ln>
                <a:solidFill>
                  <a:schemeClr val="bg1"/>
                </a:solidFill>
                <a:effectLst/>
                <a:uLnTx/>
                <a:uFillTx/>
                <a:latin typeface="+mj-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38</a:t>
            </a:fld>
            <a:endParaRPr kumimoji="0" lang="en-US" sz="1400" b="1" i="0" u="none" strike="noStrike" kern="1200" cap="none" spc="0" normalizeH="0" baseline="0" noProof="0" dirty="0">
              <a:ln>
                <a:noFill/>
              </a:ln>
              <a:solidFill>
                <a:schemeClr val="bg1"/>
              </a:solidFill>
              <a:effectLst/>
              <a:uLnTx/>
              <a:uFillTx/>
              <a:latin typeface="+mj-lt"/>
              <a:ea typeface="+mn-ea"/>
              <a:cs typeface="+mn-cs"/>
            </a:endParaRPr>
          </a:p>
        </p:txBody>
      </p:sp>
    </p:spTree>
    <p:extLst>
      <p:ext uri="{BB962C8B-B14F-4D97-AF65-F5344CB8AC3E}">
        <p14:creationId xmlns:p14="http://schemas.microsoft.com/office/powerpoint/2010/main" val="3960830543"/>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ext Box 1"/>
          <p:cNvSpPr txBox="1">
            <a:spLocks noChangeArrowheads="1"/>
          </p:cNvSpPr>
          <p:nvPr/>
        </p:nvSpPr>
        <p:spPr bwMode="auto">
          <a:xfrm>
            <a:off x="228600" y="152400"/>
            <a:ext cx="876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eaLnBrk="1" hangingPunct="1">
              <a:buClr>
                <a:srgbClr val="FFFFFF"/>
              </a:buClr>
              <a:buFont typeface="Century Gothic" charset="0"/>
              <a:buNone/>
            </a:pPr>
            <a:r>
              <a:rPr lang="en-GB" sz="3600" b="1" dirty="0" smtClean="0">
                <a:solidFill>
                  <a:srgbClr val="FFFFFF"/>
                </a:solidFill>
                <a:latin typeface="Century Gothic" charset="0"/>
              </a:rPr>
              <a:t>Why Statistics?</a:t>
            </a:r>
            <a:endParaRPr lang="en-GB" sz="3600" b="1" dirty="0">
              <a:solidFill>
                <a:srgbClr val="FFFFFF"/>
              </a:solidFill>
              <a:latin typeface="Century Gothic" charset="0"/>
            </a:endParaRPr>
          </a:p>
        </p:txBody>
      </p:sp>
      <p:sp>
        <p:nvSpPr>
          <p:cNvPr id="198659" name="Text Box 2"/>
          <p:cNvSpPr txBox="1">
            <a:spLocks noChangeArrowheads="1"/>
          </p:cNvSpPr>
          <p:nvPr/>
        </p:nvSpPr>
        <p:spPr bwMode="auto">
          <a:xfrm>
            <a:off x="304800" y="1295400"/>
            <a:ext cx="8610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cs typeface="ＭＳ Ｐゴシック" charset="0"/>
              </a:defRPr>
            </a:lvl1pPr>
            <a:lvl2pPr marL="37931725" indent="-37474525"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5pPr>
            <a:lvl6pPr marL="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6pPr>
            <a:lvl7pPr marL="9144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7pPr>
            <a:lvl8pPr marL="1371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8pPr>
            <a:lvl9pPr marL="18288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9pPr>
          </a:lstStyle>
          <a:p>
            <a:pPr eaLnBrk="1" hangingPunct="1">
              <a:spcBef>
                <a:spcPts val="1050"/>
              </a:spcBef>
              <a:buClr>
                <a:srgbClr val="00425C"/>
              </a:buClr>
              <a:buFont typeface="Wingdings" charset="0"/>
              <a:buChar char=""/>
            </a:pPr>
            <a:r>
              <a:rPr lang="en-GB" dirty="0">
                <a:solidFill>
                  <a:srgbClr val="7F1E02"/>
                </a:solidFill>
                <a:latin typeface="Century" charset="0"/>
              </a:rPr>
              <a:t>Testing is used to support a </a:t>
            </a:r>
            <a:r>
              <a:rPr lang="en-GB" dirty="0" smtClean="0">
                <a:solidFill>
                  <a:srgbClr val="7F1E02"/>
                </a:solidFill>
                <a:latin typeface="Century" charset="0"/>
              </a:rPr>
              <a:t>decision</a:t>
            </a:r>
          </a:p>
          <a:p>
            <a:pPr marL="741363" lvl="1" indent="-284163" eaLnBrk="1" hangingPunct="1">
              <a:spcBef>
                <a:spcPts val="125"/>
              </a:spcBef>
              <a:buClr>
                <a:srgbClr val="00425C"/>
              </a:buClr>
              <a:buFont typeface="Arial" charset="0"/>
              <a:buChar char="–"/>
            </a:pPr>
            <a:r>
              <a:rPr lang="en-GB" sz="2000" b="1" dirty="0">
                <a:solidFill>
                  <a:srgbClr val="000000"/>
                </a:solidFill>
                <a:latin typeface="Century" charset="0"/>
              </a:rPr>
              <a:t>For example, “this design change is going to be better for users”, or “design A is better than design B”</a:t>
            </a:r>
          </a:p>
          <a:p>
            <a:pPr eaLnBrk="1" hangingPunct="1">
              <a:spcBef>
                <a:spcPts val="1050"/>
              </a:spcBef>
              <a:buClr>
                <a:srgbClr val="00425C"/>
              </a:buClr>
              <a:buFont typeface="Wingdings" charset="0"/>
              <a:buChar char=""/>
            </a:pPr>
            <a:r>
              <a:rPr lang="en-GB" dirty="0">
                <a:solidFill>
                  <a:srgbClr val="7F1E02"/>
                </a:solidFill>
                <a:latin typeface="Century" charset="0"/>
              </a:rPr>
              <a:t>Research to </a:t>
            </a:r>
            <a:r>
              <a:rPr lang="en-GB" dirty="0" smtClean="0">
                <a:solidFill>
                  <a:srgbClr val="7F1E02"/>
                </a:solidFill>
                <a:latin typeface="Century" charset="0"/>
              </a:rPr>
              <a:t>used to test a hypothesis based on a theory</a:t>
            </a:r>
          </a:p>
          <a:p>
            <a:pPr marL="741363" lvl="1" indent="-284163" eaLnBrk="1" hangingPunct="1">
              <a:spcBef>
                <a:spcPts val="125"/>
              </a:spcBef>
              <a:buClr>
                <a:srgbClr val="00425C"/>
              </a:buClr>
              <a:buFont typeface="Arial" charset="0"/>
              <a:buChar char="–"/>
            </a:pPr>
            <a:r>
              <a:rPr lang="en-GB" sz="2000" b="1" dirty="0">
                <a:solidFill>
                  <a:srgbClr val="000000"/>
                </a:solidFill>
                <a:latin typeface="Century" charset="0"/>
              </a:rPr>
              <a:t>Smoking increases the </a:t>
            </a:r>
            <a:r>
              <a:rPr lang="en-GB" sz="2000" b="1" dirty="0" smtClean="0">
                <a:solidFill>
                  <a:srgbClr val="000000"/>
                </a:solidFill>
                <a:latin typeface="Century" charset="0"/>
              </a:rPr>
              <a:t>likelihood </a:t>
            </a:r>
            <a:r>
              <a:rPr lang="en-GB" sz="2000" b="1" dirty="0">
                <a:solidFill>
                  <a:srgbClr val="000000"/>
                </a:solidFill>
                <a:latin typeface="Century" charset="0"/>
              </a:rPr>
              <a:t>of </a:t>
            </a:r>
            <a:r>
              <a:rPr lang="en-GB" sz="2000" b="1" dirty="0" smtClean="0">
                <a:solidFill>
                  <a:srgbClr val="000000"/>
                </a:solidFill>
                <a:latin typeface="Century" charset="0"/>
              </a:rPr>
              <a:t>developing </a:t>
            </a:r>
            <a:r>
              <a:rPr lang="en-GB" sz="2000" b="1" dirty="0">
                <a:solidFill>
                  <a:srgbClr val="000000"/>
                </a:solidFill>
                <a:latin typeface="Century" charset="0"/>
              </a:rPr>
              <a:t>cancer</a:t>
            </a:r>
          </a:p>
          <a:p>
            <a:pPr eaLnBrk="1" hangingPunct="1">
              <a:spcBef>
                <a:spcPts val="1050"/>
              </a:spcBef>
              <a:buClr>
                <a:srgbClr val="00425C"/>
              </a:buClr>
              <a:buFont typeface="Wingdings" charset="0"/>
              <a:buChar char=""/>
            </a:pPr>
            <a:r>
              <a:rPr lang="en-GB" dirty="0" smtClean="0">
                <a:solidFill>
                  <a:srgbClr val="7F1E02"/>
                </a:solidFill>
                <a:latin typeface="Century" charset="0"/>
              </a:rPr>
              <a:t>Usability testing is </a:t>
            </a:r>
            <a:r>
              <a:rPr lang="en-GB" dirty="0">
                <a:solidFill>
                  <a:srgbClr val="7F1E02"/>
                </a:solidFill>
                <a:latin typeface="Century" charset="0"/>
              </a:rPr>
              <a:t>generally done with small samples (mostly do to the cost associated with any alternatives)</a:t>
            </a:r>
          </a:p>
          <a:p>
            <a:pPr marL="341313" lvl="1" indent="-341313" eaLnBrk="1" hangingPunct="1">
              <a:spcBef>
                <a:spcPts val="1050"/>
              </a:spcBef>
              <a:buClr>
                <a:srgbClr val="00425C"/>
              </a:buClr>
              <a:buFont typeface="Wingdings" charset="0"/>
              <a:buChar char=""/>
            </a:pPr>
            <a:r>
              <a:rPr lang="en-GB" dirty="0">
                <a:solidFill>
                  <a:srgbClr val="7F1E02"/>
                </a:solidFill>
                <a:latin typeface="Century" charset="0"/>
                <a:cs typeface="ＭＳ Ｐゴシック" charset="0"/>
              </a:rPr>
              <a:t>Statistics are used to provide a way relate the small sample tested to the larger population</a:t>
            </a:r>
          </a:p>
          <a:p>
            <a:pPr marL="341313" lvl="1" indent="-341313" eaLnBrk="1" hangingPunct="1">
              <a:spcBef>
                <a:spcPts val="1050"/>
              </a:spcBef>
              <a:buClr>
                <a:srgbClr val="00425C"/>
              </a:buClr>
              <a:buFont typeface="Wingdings" charset="0"/>
              <a:buChar char=""/>
            </a:pPr>
            <a:r>
              <a:rPr lang="en-GB" dirty="0">
                <a:solidFill>
                  <a:srgbClr val="7F1E02"/>
                </a:solidFill>
                <a:latin typeface="Century" charset="0"/>
                <a:cs typeface="ＭＳ Ｐゴシック" charset="0"/>
              </a:rPr>
              <a:t>All statistical analysis assumes the data obtained is valid and reliable</a:t>
            </a:r>
          </a:p>
          <a:p>
            <a:pPr marL="741363" lvl="1" indent="-284163" eaLnBrk="1" hangingPunct="1">
              <a:spcBef>
                <a:spcPts val="125"/>
              </a:spcBef>
              <a:buClr>
                <a:srgbClr val="00425C"/>
              </a:buClr>
              <a:buFont typeface="Arial" charset="0"/>
              <a:buChar char="–"/>
            </a:pPr>
            <a:endParaRPr lang="en-GB" sz="2000" b="1" dirty="0">
              <a:solidFill>
                <a:srgbClr val="000000"/>
              </a:solidFill>
              <a:latin typeface="Century" charset="0"/>
            </a:endParaRPr>
          </a:p>
        </p:txBody>
      </p:sp>
      <p:sp>
        <p:nvSpPr>
          <p:cNvPr id="198660" name="Text Box 3"/>
          <p:cNvSpPr txBox="1">
            <a:spLocks noChangeArrowheads="1"/>
          </p:cNvSpPr>
          <p:nvPr/>
        </p:nvSpPr>
        <p:spPr bwMode="auto">
          <a:xfrm>
            <a:off x="1676400" y="6305550"/>
            <a:ext cx="5029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ctr" eaLnBrk="1" hangingPunct="1">
              <a:buClr>
                <a:srgbClr val="FFFFFF"/>
              </a:buClr>
              <a:buFont typeface="Century Gothic" charset="0"/>
              <a:buNone/>
            </a:pPr>
            <a:r>
              <a:rPr lang="en-GB" sz="1200">
                <a:solidFill>
                  <a:srgbClr val="FFFFFF"/>
                </a:solidFill>
                <a:latin typeface="Century Gothic" charset="0"/>
              </a:rPr>
              <a:t>User-Centered Design </a:t>
            </a:r>
            <a:r>
              <a:rPr lang="en-GB" sz="1200">
                <a:solidFill>
                  <a:srgbClr val="FFFFFF"/>
                </a:solidFill>
                <a:latin typeface="Symbol" charset="0"/>
              </a:rPr>
              <a:t></a:t>
            </a:r>
            <a:r>
              <a:rPr lang="en-GB" sz="1200">
                <a:solidFill>
                  <a:srgbClr val="FFFFFF"/>
                </a:solidFill>
                <a:latin typeface="Century Gothic" charset="0"/>
              </a:rPr>
              <a:t> </a:t>
            </a:r>
            <a:r>
              <a:rPr lang="en-GB" sz="1200" i="1">
                <a:solidFill>
                  <a:srgbClr val="FFFFFF"/>
                </a:solidFill>
                <a:latin typeface="Century Gothic" charset="0"/>
              </a:rPr>
              <a:t>www.user-centereddesign.com</a:t>
            </a:r>
          </a:p>
        </p:txBody>
      </p:sp>
      <p:sp>
        <p:nvSpPr>
          <p:cNvPr id="198661" name="Text Box 4"/>
          <p:cNvSpPr txBox="1">
            <a:spLocks noChangeArrowheads="1"/>
          </p:cNvSpPr>
          <p:nvPr/>
        </p:nvSpPr>
        <p:spPr bwMode="auto">
          <a:xfrm>
            <a:off x="381000" y="6307138"/>
            <a:ext cx="7620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eaLnBrk="1" hangingPunct="1">
              <a:buClr>
                <a:srgbClr val="FFFFFF"/>
              </a:buClr>
              <a:buFont typeface="Century Gothic" charset="0"/>
              <a:buNone/>
            </a:pPr>
            <a:fld id="{A50FBBF6-B774-6742-977B-300A7B60E408}" type="slidenum">
              <a:rPr lang="en-GB" sz="1400" b="1">
                <a:solidFill>
                  <a:srgbClr val="FFFFFF"/>
                </a:solidFill>
                <a:latin typeface="Century Gothic" charset="0"/>
              </a:rPr>
              <a:pPr eaLnBrk="1" hangingPunct="1">
                <a:buClr>
                  <a:srgbClr val="FFFFFF"/>
                </a:buClr>
                <a:buFont typeface="Century Gothic" charset="0"/>
                <a:buNone/>
              </a:pPr>
              <a:t>39</a:t>
            </a:fld>
            <a:endParaRPr lang="en-GB" sz="1400" b="1">
              <a:solidFill>
                <a:srgbClr val="FFFFFF"/>
              </a:solidFill>
              <a:latin typeface="Century Gothic" charset="0"/>
            </a:endParaRPr>
          </a:p>
        </p:txBody>
      </p:sp>
    </p:spTree>
    <p:extLst>
      <p:ext uri="{BB962C8B-B14F-4D97-AF65-F5344CB8AC3E}">
        <p14:creationId xmlns:p14="http://schemas.microsoft.com/office/powerpoint/2010/main" val="319414173"/>
      </p:ext>
    </p:extLst>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86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865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865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865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865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865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86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p>
            <a:pPr>
              <a:defRPr/>
            </a:pPr>
            <a:r>
              <a:rPr lang="en-US"/>
              <a:t>User-Centered Design </a:t>
            </a:r>
            <a:r>
              <a:rPr lang="en-US">
                <a:sym typeface="Symbol" pitchFamily="18" charset="2"/>
              </a:rPr>
              <a:t> </a:t>
            </a:r>
            <a:r>
              <a:rPr lang="en-US" i="1"/>
              <a:t>www.user-centereddesign.com</a:t>
            </a:r>
          </a:p>
        </p:txBody>
      </p:sp>
      <p:sp>
        <p:nvSpPr>
          <p:cNvPr id="5" name="Slide Number Placeholder 2"/>
          <p:cNvSpPr>
            <a:spLocks noGrp="1"/>
          </p:cNvSpPr>
          <p:nvPr>
            <p:ph type="sldNum" sz="quarter" idx="11"/>
          </p:nvPr>
        </p:nvSpPr>
        <p:spPr/>
        <p:txBody>
          <a:bodyPr/>
          <a:lstStyle/>
          <a:p>
            <a:fld id="{8AC6714B-F816-794C-9325-938C762A2EBB}" type="slidenum">
              <a:rPr lang="en-US"/>
              <a:pPr/>
              <a:t>4</a:t>
            </a:fld>
            <a:endParaRPr lang="en-US"/>
          </a:p>
        </p:txBody>
      </p:sp>
      <p:sp>
        <p:nvSpPr>
          <p:cNvPr id="10244" name="Rectangle 2"/>
          <p:cNvSpPr>
            <a:spLocks noGrp="1" noChangeArrowheads="1"/>
          </p:cNvSpPr>
          <p:nvPr>
            <p:ph type="title" idx="4294967295"/>
          </p:nvPr>
        </p:nvSpPr>
        <p:spPr>
          <a:xfrm>
            <a:off x="228600" y="152400"/>
            <a:ext cx="8915400" cy="1143000"/>
          </a:xfrm>
        </p:spPr>
        <p:txBody>
          <a:bodyPr/>
          <a:lstStyle/>
          <a:p>
            <a:pPr eaLnBrk="1" hangingPunct="1"/>
            <a:r>
              <a:rPr lang="en-US" dirty="0">
                <a:ea typeface="Times New Roman" charset="0"/>
                <a:cs typeface="Times New Roman" charset="0"/>
              </a:rPr>
              <a:t>Usability Defined </a:t>
            </a:r>
          </a:p>
        </p:txBody>
      </p:sp>
      <p:sp>
        <p:nvSpPr>
          <p:cNvPr id="452611" name="Rectangle 3"/>
          <p:cNvSpPr>
            <a:spLocks noGrp="1" noChangeArrowheads="1"/>
          </p:cNvSpPr>
          <p:nvPr>
            <p:ph type="body" idx="4294967295"/>
          </p:nvPr>
        </p:nvSpPr>
        <p:spPr>
          <a:xfrm>
            <a:off x="533400" y="1219200"/>
            <a:ext cx="8610600" cy="4953000"/>
          </a:xfrm>
        </p:spPr>
        <p:txBody>
          <a:bodyPr/>
          <a:lstStyle/>
          <a:p>
            <a:pPr eaLnBrk="1" hangingPunct="1">
              <a:lnSpc>
                <a:spcPct val="90000"/>
              </a:lnSpc>
            </a:pPr>
            <a:r>
              <a:rPr lang="en-US" sz="1600" i="1" dirty="0">
                <a:ea typeface="Times New Roman" charset="0"/>
                <a:cs typeface="Times New Roman" charset="0"/>
              </a:rPr>
              <a:t>Accessibility</a:t>
            </a:r>
          </a:p>
          <a:p>
            <a:pPr lvl="1" eaLnBrk="1" hangingPunct="1">
              <a:lnSpc>
                <a:spcPct val="90000"/>
              </a:lnSpc>
            </a:pPr>
            <a:r>
              <a:rPr lang="en-US" sz="1600" dirty="0">
                <a:ea typeface="Times New Roman" charset="0"/>
                <a:cs typeface="Times New Roman" charset="0"/>
              </a:rPr>
              <a:t>A precursor to usability: if users cannot gain access to the product, its usability is a moot point</a:t>
            </a:r>
          </a:p>
          <a:p>
            <a:pPr eaLnBrk="1" hangingPunct="1">
              <a:lnSpc>
                <a:spcPct val="90000"/>
              </a:lnSpc>
            </a:pPr>
            <a:r>
              <a:rPr lang="en-US" sz="1600" i="1" dirty="0">
                <a:ea typeface="Times New Roman" charset="0"/>
                <a:cs typeface="Times New Roman" charset="0"/>
              </a:rPr>
              <a:t>Functional Suitability</a:t>
            </a:r>
            <a:r>
              <a:rPr lang="en-US" sz="1600" dirty="0">
                <a:ea typeface="Times New Roman" charset="0"/>
                <a:cs typeface="Times New Roman" charset="0"/>
              </a:rPr>
              <a:t> </a:t>
            </a:r>
          </a:p>
          <a:p>
            <a:pPr lvl="1" eaLnBrk="1" hangingPunct="1">
              <a:lnSpc>
                <a:spcPct val="90000"/>
              </a:lnSpc>
            </a:pPr>
            <a:r>
              <a:rPr lang="en-US" sz="1600" dirty="0">
                <a:ea typeface="Times New Roman" charset="0"/>
                <a:cs typeface="Times New Roman" charset="0"/>
              </a:rPr>
              <a:t>Does the product contain the functionality required by the user?</a:t>
            </a:r>
            <a:endParaRPr lang="en-US" sz="1600" dirty="0" smtClean="0">
              <a:ea typeface="Times New Roman" charset="0"/>
              <a:cs typeface="Times New Roman" charset="0"/>
            </a:endParaRPr>
          </a:p>
          <a:p>
            <a:pPr eaLnBrk="1" hangingPunct="1">
              <a:lnSpc>
                <a:spcPct val="90000"/>
              </a:lnSpc>
            </a:pPr>
            <a:r>
              <a:rPr lang="en-US" sz="1600" i="1" dirty="0" smtClean="0">
                <a:ea typeface="Times New Roman" charset="0"/>
                <a:cs typeface="Times New Roman" charset="0"/>
              </a:rPr>
              <a:t>Functional Discoverability</a:t>
            </a:r>
            <a:endParaRPr lang="en-US" sz="1600" dirty="0" smtClean="0">
              <a:ea typeface="Times New Roman" charset="0"/>
              <a:cs typeface="Times New Roman" charset="0"/>
            </a:endParaRPr>
          </a:p>
          <a:p>
            <a:pPr lvl="1" eaLnBrk="1" hangingPunct="1">
              <a:lnSpc>
                <a:spcPct val="90000"/>
              </a:lnSpc>
            </a:pPr>
            <a:r>
              <a:rPr lang="en-US" sz="1600" dirty="0" smtClean="0">
                <a:ea typeface="Times New Roman" charset="0"/>
                <a:cs typeface="Times New Roman" charset="0"/>
              </a:rPr>
              <a:t>Can the user “discover” the functions of a product?</a:t>
            </a:r>
          </a:p>
          <a:p>
            <a:pPr eaLnBrk="1" hangingPunct="1">
              <a:lnSpc>
                <a:spcPct val="90000"/>
              </a:lnSpc>
            </a:pPr>
            <a:r>
              <a:rPr lang="en-US" sz="1600" i="1" dirty="0" smtClean="0">
                <a:ea typeface="Times New Roman" charset="0"/>
                <a:cs typeface="Times New Roman" charset="0"/>
              </a:rPr>
              <a:t>Ease</a:t>
            </a:r>
            <a:r>
              <a:rPr lang="en-US" sz="1600" i="1" dirty="0">
                <a:ea typeface="Times New Roman" charset="0"/>
                <a:cs typeface="Times New Roman" charset="0"/>
              </a:rPr>
              <a:t>-of-learning </a:t>
            </a:r>
            <a:endParaRPr lang="en-US" sz="1600" dirty="0" smtClean="0">
              <a:ea typeface="Times New Roman" charset="0"/>
              <a:cs typeface="Times New Roman" charset="0"/>
            </a:endParaRPr>
          </a:p>
          <a:p>
            <a:pPr lvl="1" eaLnBrk="1" hangingPunct="1">
              <a:lnSpc>
                <a:spcPct val="90000"/>
              </a:lnSpc>
            </a:pPr>
            <a:r>
              <a:rPr lang="en-US" sz="1600" dirty="0" smtClean="0">
                <a:ea typeface="Times New Roman" charset="0"/>
                <a:cs typeface="Times New Roman" charset="0"/>
              </a:rPr>
              <a:t>Can </a:t>
            </a:r>
            <a:r>
              <a:rPr lang="en-US" sz="1600" dirty="0">
                <a:ea typeface="Times New Roman" charset="0"/>
                <a:cs typeface="Times New Roman" charset="0"/>
              </a:rPr>
              <a:t>the user figure out how to exercise the functionality provided?</a:t>
            </a:r>
          </a:p>
          <a:p>
            <a:pPr eaLnBrk="1" hangingPunct="1">
              <a:lnSpc>
                <a:spcPct val="90000"/>
              </a:lnSpc>
            </a:pPr>
            <a:r>
              <a:rPr lang="en-US" sz="1600" i="1" dirty="0">
                <a:ea typeface="Times New Roman" charset="0"/>
                <a:cs typeface="Times New Roman" charset="0"/>
              </a:rPr>
              <a:t>Ease-of-use</a:t>
            </a:r>
            <a:r>
              <a:rPr lang="en-US" sz="1600" dirty="0">
                <a:ea typeface="Times New Roman" charset="0"/>
                <a:cs typeface="Times New Roman" charset="0"/>
              </a:rPr>
              <a:t> </a:t>
            </a:r>
          </a:p>
          <a:p>
            <a:pPr lvl="1" eaLnBrk="1" hangingPunct="1">
              <a:lnSpc>
                <a:spcPct val="90000"/>
              </a:lnSpc>
            </a:pPr>
            <a:r>
              <a:rPr lang="en-US" sz="1600" dirty="0">
                <a:ea typeface="Times New Roman" charset="0"/>
                <a:cs typeface="Times New Roman" charset="0"/>
              </a:rPr>
              <a:t>Can the user exercise the functionality accurately and efficiently once its learned (includes accessibility issues)?</a:t>
            </a:r>
          </a:p>
          <a:p>
            <a:pPr lvl="1" eaLnBrk="1" hangingPunct="1">
              <a:lnSpc>
                <a:spcPct val="90000"/>
              </a:lnSpc>
            </a:pPr>
            <a:r>
              <a:rPr lang="en-US" sz="1600" dirty="0">
                <a:ea typeface="Times New Roman" charset="0"/>
                <a:cs typeface="Times New Roman" charset="0"/>
              </a:rPr>
              <a:t>Can users use it safely?</a:t>
            </a:r>
          </a:p>
          <a:p>
            <a:pPr eaLnBrk="1" hangingPunct="1">
              <a:lnSpc>
                <a:spcPct val="90000"/>
              </a:lnSpc>
            </a:pPr>
            <a:r>
              <a:rPr lang="en-US" sz="1600" i="1" dirty="0">
                <a:ea typeface="Times New Roman" charset="0"/>
                <a:cs typeface="Times New Roman" charset="0"/>
              </a:rPr>
              <a:t>Ease-of-recall</a:t>
            </a:r>
            <a:r>
              <a:rPr lang="en-US" sz="1600" dirty="0">
                <a:ea typeface="Times New Roman" charset="0"/>
                <a:cs typeface="Times New Roman" charset="0"/>
              </a:rPr>
              <a:t> </a:t>
            </a:r>
          </a:p>
          <a:p>
            <a:pPr lvl="1" eaLnBrk="1" hangingPunct="1">
              <a:lnSpc>
                <a:spcPct val="90000"/>
              </a:lnSpc>
            </a:pPr>
            <a:r>
              <a:rPr lang="en-US" sz="1600" dirty="0">
                <a:ea typeface="Times New Roman" charset="0"/>
                <a:cs typeface="Times New Roman" charset="0"/>
              </a:rPr>
              <a:t>Can the knowledge of operation be easily maintained over time?</a:t>
            </a:r>
            <a:endParaRPr lang="en-US" sz="1600" dirty="0" smtClean="0">
              <a:ea typeface="Times New Roman" charset="0"/>
              <a:cs typeface="Times New Roman" charset="0"/>
            </a:endParaRPr>
          </a:p>
          <a:p>
            <a:pPr eaLnBrk="1" hangingPunct="1">
              <a:lnSpc>
                <a:spcPct val="90000"/>
              </a:lnSpc>
            </a:pPr>
            <a:r>
              <a:rPr lang="en-US" sz="1600" i="1" dirty="0" smtClean="0">
                <a:ea typeface="Times New Roman" charset="0"/>
                <a:cs typeface="Times New Roman" charset="0"/>
              </a:rPr>
              <a:t>Safety</a:t>
            </a:r>
            <a:endParaRPr lang="en-US" sz="1600" dirty="0" smtClean="0">
              <a:ea typeface="Times New Roman" charset="0"/>
              <a:cs typeface="Times New Roman" charset="0"/>
            </a:endParaRPr>
          </a:p>
          <a:p>
            <a:pPr lvl="1" eaLnBrk="1" hangingPunct="1">
              <a:lnSpc>
                <a:spcPct val="90000"/>
              </a:lnSpc>
            </a:pPr>
            <a:r>
              <a:rPr lang="en-US" sz="1600" dirty="0" smtClean="0">
                <a:ea typeface="Times New Roman" charset="0"/>
                <a:cs typeface="Times New Roman" charset="0"/>
              </a:rPr>
              <a:t>Can the user operate the system in relative safety, and recover from errors?</a:t>
            </a:r>
          </a:p>
          <a:p>
            <a:pPr eaLnBrk="1" hangingPunct="1">
              <a:lnSpc>
                <a:spcPct val="90000"/>
              </a:lnSpc>
            </a:pPr>
            <a:r>
              <a:rPr lang="en-US" sz="1600" i="1" dirty="0" smtClean="0">
                <a:ea typeface="Times New Roman" charset="0"/>
                <a:cs typeface="Times New Roman" charset="0"/>
              </a:rPr>
              <a:t>Subjective Preference</a:t>
            </a:r>
          </a:p>
          <a:p>
            <a:pPr lvl="1" eaLnBrk="1" hangingPunct="1">
              <a:lnSpc>
                <a:spcPct val="90000"/>
              </a:lnSpc>
            </a:pPr>
            <a:r>
              <a:rPr lang="en-US" sz="1600" i="1" dirty="0" smtClean="0">
                <a:ea typeface="Times New Roman" charset="0"/>
                <a:cs typeface="Times New Roman" charset="0"/>
              </a:rPr>
              <a:t>Do </a:t>
            </a:r>
            <a:r>
              <a:rPr lang="en-US" sz="1600" i="1" dirty="0">
                <a:ea typeface="Times New Roman" charset="0"/>
                <a:cs typeface="Times New Roman" charset="0"/>
              </a:rPr>
              <a:t>user’s like using it?</a:t>
            </a:r>
          </a:p>
        </p:txBody>
      </p:sp>
    </p:spTree>
  </p:cSld>
  <p:clrMapOvr>
    <a:masterClrMapping/>
  </p:clrMapOvr>
  <p:transition xmlns:p14="http://schemas.microsoft.com/office/powerpoint/2010/main">
    <p:blinds/>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2611">
                                            <p:txEl>
                                              <p:pRg st="0" end="0"/>
                                            </p:txEl>
                                          </p:spTgt>
                                        </p:tgtEl>
                                        <p:attrNameLst>
                                          <p:attrName>style.visibility</p:attrName>
                                        </p:attrNameLst>
                                      </p:cBhvr>
                                      <p:to>
                                        <p:strVal val="visible"/>
                                      </p:to>
                                    </p:set>
                                    <p:animEffect transition="in" filter="blinds(horizontal)">
                                      <p:cBhvr>
                                        <p:cTn id="7" dur="500"/>
                                        <p:tgtEl>
                                          <p:spTgt spid="452611">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52611">
                                            <p:txEl>
                                              <p:pRg st="1" end="1"/>
                                            </p:txEl>
                                          </p:spTgt>
                                        </p:tgtEl>
                                        <p:attrNameLst>
                                          <p:attrName>style.visibility</p:attrName>
                                        </p:attrNameLst>
                                      </p:cBhvr>
                                      <p:to>
                                        <p:strVal val="visible"/>
                                      </p:to>
                                    </p:set>
                                    <p:animEffect transition="in" filter="blinds(horizontal)">
                                      <p:cBhvr>
                                        <p:cTn id="10" dur="500"/>
                                        <p:tgtEl>
                                          <p:spTgt spid="45261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52611">
                                            <p:txEl>
                                              <p:pRg st="2" end="2"/>
                                            </p:txEl>
                                          </p:spTgt>
                                        </p:tgtEl>
                                        <p:attrNameLst>
                                          <p:attrName>style.visibility</p:attrName>
                                        </p:attrNameLst>
                                      </p:cBhvr>
                                      <p:to>
                                        <p:strVal val="visible"/>
                                      </p:to>
                                    </p:set>
                                    <p:animEffect transition="in" filter="blinds(horizontal)">
                                      <p:cBhvr>
                                        <p:cTn id="15" dur="500"/>
                                        <p:tgtEl>
                                          <p:spTgt spid="452611">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52611">
                                            <p:txEl>
                                              <p:pRg st="3" end="3"/>
                                            </p:txEl>
                                          </p:spTgt>
                                        </p:tgtEl>
                                        <p:attrNameLst>
                                          <p:attrName>style.visibility</p:attrName>
                                        </p:attrNameLst>
                                      </p:cBhvr>
                                      <p:to>
                                        <p:strVal val="visible"/>
                                      </p:to>
                                    </p:set>
                                    <p:animEffect transition="in" filter="blinds(horizontal)">
                                      <p:cBhvr>
                                        <p:cTn id="18" dur="500"/>
                                        <p:tgtEl>
                                          <p:spTgt spid="45261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52611">
                                            <p:txEl>
                                              <p:pRg st="4" end="4"/>
                                            </p:txEl>
                                          </p:spTgt>
                                        </p:tgtEl>
                                        <p:attrNameLst>
                                          <p:attrName>style.visibility</p:attrName>
                                        </p:attrNameLst>
                                      </p:cBhvr>
                                      <p:to>
                                        <p:strVal val="visible"/>
                                      </p:to>
                                    </p:set>
                                    <p:animEffect transition="in" filter="blinds(horizontal)">
                                      <p:cBhvr>
                                        <p:cTn id="23" dur="500"/>
                                        <p:tgtEl>
                                          <p:spTgt spid="452611">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452611">
                                            <p:txEl>
                                              <p:pRg st="5" end="5"/>
                                            </p:txEl>
                                          </p:spTgt>
                                        </p:tgtEl>
                                        <p:attrNameLst>
                                          <p:attrName>style.visibility</p:attrName>
                                        </p:attrNameLst>
                                      </p:cBhvr>
                                      <p:to>
                                        <p:strVal val="visible"/>
                                      </p:to>
                                    </p:set>
                                    <p:animEffect transition="in" filter="blinds(horizontal)">
                                      <p:cBhvr>
                                        <p:cTn id="26" dur="500"/>
                                        <p:tgtEl>
                                          <p:spTgt spid="45261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452611">
                                            <p:txEl>
                                              <p:pRg st="6" end="6"/>
                                            </p:txEl>
                                          </p:spTgt>
                                        </p:tgtEl>
                                        <p:attrNameLst>
                                          <p:attrName>style.visibility</p:attrName>
                                        </p:attrNameLst>
                                      </p:cBhvr>
                                      <p:to>
                                        <p:strVal val="visible"/>
                                      </p:to>
                                    </p:set>
                                    <p:animEffect transition="in" filter="blinds(horizontal)">
                                      <p:cBhvr>
                                        <p:cTn id="31" dur="500"/>
                                        <p:tgtEl>
                                          <p:spTgt spid="452611">
                                            <p:txEl>
                                              <p:pRg st="6" end="6"/>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452611">
                                            <p:txEl>
                                              <p:pRg st="7" end="7"/>
                                            </p:txEl>
                                          </p:spTgt>
                                        </p:tgtEl>
                                        <p:attrNameLst>
                                          <p:attrName>style.visibility</p:attrName>
                                        </p:attrNameLst>
                                      </p:cBhvr>
                                      <p:to>
                                        <p:strVal val="visible"/>
                                      </p:to>
                                    </p:set>
                                    <p:animEffect transition="in" filter="blinds(horizontal)">
                                      <p:cBhvr>
                                        <p:cTn id="34" dur="500"/>
                                        <p:tgtEl>
                                          <p:spTgt spid="452611">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452611">
                                            <p:txEl>
                                              <p:pRg st="8" end="8"/>
                                            </p:txEl>
                                          </p:spTgt>
                                        </p:tgtEl>
                                        <p:attrNameLst>
                                          <p:attrName>style.visibility</p:attrName>
                                        </p:attrNameLst>
                                      </p:cBhvr>
                                      <p:to>
                                        <p:strVal val="visible"/>
                                      </p:to>
                                    </p:set>
                                    <p:animEffect transition="in" filter="blinds(horizontal)">
                                      <p:cBhvr>
                                        <p:cTn id="39" dur="500"/>
                                        <p:tgtEl>
                                          <p:spTgt spid="452611">
                                            <p:txEl>
                                              <p:pRg st="8" end="8"/>
                                            </p:txEl>
                                          </p:spTgt>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452611">
                                            <p:txEl>
                                              <p:pRg st="9" end="9"/>
                                            </p:txEl>
                                          </p:spTgt>
                                        </p:tgtEl>
                                        <p:attrNameLst>
                                          <p:attrName>style.visibility</p:attrName>
                                        </p:attrNameLst>
                                      </p:cBhvr>
                                      <p:to>
                                        <p:strVal val="visible"/>
                                      </p:to>
                                    </p:set>
                                    <p:animEffect transition="in" filter="blinds(horizontal)">
                                      <p:cBhvr>
                                        <p:cTn id="42" dur="500"/>
                                        <p:tgtEl>
                                          <p:spTgt spid="452611">
                                            <p:txEl>
                                              <p:pRg st="9" end="9"/>
                                            </p:txEl>
                                          </p:spTgt>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452611">
                                            <p:txEl>
                                              <p:pRg st="10" end="10"/>
                                            </p:txEl>
                                          </p:spTgt>
                                        </p:tgtEl>
                                        <p:attrNameLst>
                                          <p:attrName>style.visibility</p:attrName>
                                        </p:attrNameLst>
                                      </p:cBhvr>
                                      <p:to>
                                        <p:strVal val="visible"/>
                                      </p:to>
                                    </p:set>
                                    <p:animEffect transition="in" filter="blinds(horizontal)">
                                      <p:cBhvr>
                                        <p:cTn id="45" dur="500"/>
                                        <p:tgtEl>
                                          <p:spTgt spid="452611">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452611">
                                            <p:txEl>
                                              <p:pRg st="11" end="11"/>
                                            </p:txEl>
                                          </p:spTgt>
                                        </p:tgtEl>
                                        <p:attrNameLst>
                                          <p:attrName>style.visibility</p:attrName>
                                        </p:attrNameLst>
                                      </p:cBhvr>
                                      <p:to>
                                        <p:strVal val="visible"/>
                                      </p:to>
                                    </p:set>
                                    <p:animEffect transition="in" filter="blinds(horizontal)">
                                      <p:cBhvr>
                                        <p:cTn id="50" dur="500"/>
                                        <p:tgtEl>
                                          <p:spTgt spid="452611">
                                            <p:txEl>
                                              <p:pRg st="11" end="11"/>
                                            </p:txEl>
                                          </p:spTgt>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452611">
                                            <p:txEl>
                                              <p:pRg st="12" end="12"/>
                                            </p:txEl>
                                          </p:spTgt>
                                        </p:tgtEl>
                                        <p:attrNameLst>
                                          <p:attrName>style.visibility</p:attrName>
                                        </p:attrNameLst>
                                      </p:cBhvr>
                                      <p:to>
                                        <p:strVal val="visible"/>
                                      </p:to>
                                    </p:set>
                                    <p:animEffect transition="in" filter="blinds(horizontal)">
                                      <p:cBhvr>
                                        <p:cTn id="53" dur="500"/>
                                        <p:tgtEl>
                                          <p:spTgt spid="452611">
                                            <p:txEl>
                                              <p:pRg st="12" end="1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452611">
                                            <p:txEl>
                                              <p:pRg st="13" end="13"/>
                                            </p:txEl>
                                          </p:spTgt>
                                        </p:tgtEl>
                                        <p:attrNameLst>
                                          <p:attrName>style.visibility</p:attrName>
                                        </p:attrNameLst>
                                      </p:cBhvr>
                                      <p:to>
                                        <p:strVal val="visible"/>
                                      </p:to>
                                    </p:set>
                                    <p:animEffect transition="in" filter="blinds(horizontal)">
                                      <p:cBhvr>
                                        <p:cTn id="58" dur="500"/>
                                        <p:tgtEl>
                                          <p:spTgt spid="452611">
                                            <p:txEl>
                                              <p:pRg st="13" end="13"/>
                                            </p:txEl>
                                          </p:spTgt>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452611">
                                            <p:txEl>
                                              <p:pRg st="14" end="14"/>
                                            </p:txEl>
                                          </p:spTgt>
                                        </p:tgtEl>
                                        <p:attrNameLst>
                                          <p:attrName>style.visibility</p:attrName>
                                        </p:attrNameLst>
                                      </p:cBhvr>
                                      <p:to>
                                        <p:strVal val="visible"/>
                                      </p:to>
                                    </p:set>
                                    <p:animEffect transition="in" filter="blinds(horizontal)">
                                      <p:cBhvr>
                                        <p:cTn id="61" dur="500"/>
                                        <p:tgtEl>
                                          <p:spTgt spid="452611">
                                            <p:txEl>
                                              <p:pRg st="14" end="1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452611">
                                            <p:txEl>
                                              <p:pRg st="15" end="15"/>
                                            </p:txEl>
                                          </p:spTgt>
                                        </p:tgtEl>
                                        <p:attrNameLst>
                                          <p:attrName>style.visibility</p:attrName>
                                        </p:attrNameLst>
                                      </p:cBhvr>
                                      <p:to>
                                        <p:strVal val="visible"/>
                                      </p:to>
                                    </p:set>
                                    <p:animEffect transition="in" filter="blinds(horizontal)">
                                      <p:cBhvr>
                                        <p:cTn id="66" dur="500"/>
                                        <p:tgtEl>
                                          <p:spTgt spid="452611">
                                            <p:txEl>
                                              <p:pRg st="15" end="15"/>
                                            </p:txEl>
                                          </p:spTgt>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452611">
                                            <p:txEl>
                                              <p:pRg st="16" end="16"/>
                                            </p:txEl>
                                          </p:spTgt>
                                        </p:tgtEl>
                                        <p:attrNameLst>
                                          <p:attrName>style.visibility</p:attrName>
                                        </p:attrNameLst>
                                      </p:cBhvr>
                                      <p:to>
                                        <p:strVal val="visible"/>
                                      </p:to>
                                    </p:set>
                                    <p:animEffect transition="in" filter="blinds(horizontal)">
                                      <p:cBhvr>
                                        <p:cTn id="69" dur="500"/>
                                        <p:tgtEl>
                                          <p:spTgt spid="452611">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ext Box 1"/>
          <p:cNvSpPr txBox="1">
            <a:spLocks noChangeArrowheads="1"/>
          </p:cNvSpPr>
          <p:nvPr/>
        </p:nvSpPr>
        <p:spPr bwMode="auto">
          <a:xfrm>
            <a:off x="228600" y="152400"/>
            <a:ext cx="876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eaLnBrk="1" hangingPunct="1">
              <a:buClr>
                <a:srgbClr val="FFFFFF"/>
              </a:buClr>
              <a:buFont typeface="Century Gothic" charset="0"/>
              <a:buNone/>
            </a:pPr>
            <a:r>
              <a:rPr lang="en-GB" sz="3600" b="1" dirty="0">
                <a:solidFill>
                  <a:srgbClr val="FFFFFF"/>
                </a:solidFill>
                <a:latin typeface="Century Gothic" charset="0"/>
              </a:rPr>
              <a:t>Validity</a:t>
            </a:r>
          </a:p>
        </p:txBody>
      </p:sp>
      <p:sp>
        <p:nvSpPr>
          <p:cNvPr id="198659" name="Text Box 2"/>
          <p:cNvSpPr txBox="1">
            <a:spLocks noChangeArrowheads="1"/>
          </p:cNvSpPr>
          <p:nvPr/>
        </p:nvSpPr>
        <p:spPr bwMode="auto">
          <a:xfrm>
            <a:off x="304800" y="1371600"/>
            <a:ext cx="8610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cs typeface="ＭＳ Ｐゴシック" charset="0"/>
              </a:defRPr>
            </a:lvl1pPr>
            <a:lvl2pPr marL="37931725" indent="-37474525"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5pPr>
            <a:lvl6pPr marL="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6pPr>
            <a:lvl7pPr marL="9144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7pPr>
            <a:lvl8pPr marL="1371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8pPr>
            <a:lvl9pPr marL="18288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9pPr>
          </a:lstStyle>
          <a:p>
            <a:pPr eaLnBrk="1" hangingPunct="1">
              <a:spcBef>
                <a:spcPts val="1050"/>
              </a:spcBef>
              <a:buClr>
                <a:srgbClr val="00425C"/>
              </a:buClr>
              <a:buFont typeface="Wingdings" charset="0"/>
              <a:buChar char=""/>
            </a:pPr>
            <a:r>
              <a:rPr lang="en-GB" dirty="0">
                <a:solidFill>
                  <a:srgbClr val="7F1E02"/>
                </a:solidFill>
                <a:latin typeface="Century" charset="0"/>
              </a:rPr>
              <a:t>Validity is the degree to which the results of a research study provide trustworthy information about the truth or falsity of the </a:t>
            </a:r>
            <a:r>
              <a:rPr lang="en-GB" dirty="0" smtClean="0">
                <a:solidFill>
                  <a:srgbClr val="7F1E02"/>
                </a:solidFill>
                <a:latin typeface="Century" charset="0"/>
              </a:rPr>
              <a:t>hypothesis*</a:t>
            </a:r>
          </a:p>
          <a:p>
            <a:pPr eaLnBrk="1" hangingPunct="1">
              <a:spcBef>
                <a:spcPts val="963"/>
              </a:spcBef>
              <a:buClr>
                <a:srgbClr val="00425C"/>
              </a:buClr>
              <a:buFont typeface="Wingdings" charset="0"/>
              <a:buChar char=""/>
            </a:pPr>
            <a:r>
              <a:rPr lang="en-GB" sz="2200" b="1" dirty="0">
                <a:solidFill>
                  <a:srgbClr val="7F1E02"/>
                </a:solidFill>
                <a:latin typeface="Century" charset="0"/>
              </a:rPr>
              <a:t>Internal validity </a:t>
            </a:r>
            <a:r>
              <a:rPr lang="en-GB" sz="2200" dirty="0">
                <a:solidFill>
                  <a:srgbClr val="7F1E02"/>
                </a:solidFill>
                <a:latin typeface="Century" charset="0"/>
              </a:rPr>
              <a:t>refers to the situation where </a:t>
            </a:r>
            <a:r>
              <a:rPr lang="en-GB" sz="2200" dirty="0" smtClean="0">
                <a:solidFill>
                  <a:srgbClr val="7F1E02"/>
                </a:solidFill>
                <a:latin typeface="Century" charset="0"/>
              </a:rPr>
              <a:t>the “</a:t>
            </a:r>
            <a:r>
              <a:rPr lang="en-GB" sz="2200" dirty="0">
                <a:solidFill>
                  <a:srgbClr val="7F1E02"/>
                </a:solidFill>
                <a:latin typeface="Century" charset="0"/>
              </a:rPr>
              <a:t>experimental treatments make a difference in this specific experimental instance” (from </a:t>
            </a:r>
            <a:r>
              <a:rPr lang="en-GB" sz="2200" dirty="0" err="1">
                <a:solidFill>
                  <a:srgbClr val="7F1E02"/>
                </a:solidFill>
                <a:latin typeface="Century" charset="0"/>
              </a:rPr>
              <a:t>Cambell</a:t>
            </a:r>
            <a:r>
              <a:rPr lang="en-GB" sz="2200" dirty="0">
                <a:solidFill>
                  <a:srgbClr val="7F1E02"/>
                </a:solidFill>
                <a:latin typeface="Century" charset="0"/>
              </a:rPr>
              <a:t>, D.T. &amp; Stanley, J.C. (1963) </a:t>
            </a:r>
            <a:r>
              <a:rPr lang="en-GB" sz="2200" i="1" dirty="0">
                <a:solidFill>
                  <a:srgbClr val="7F1E02"/>
                </a:solidFill>
                <a:latin typeface="Century" charset="0"/>
              </a:rPr>
              <a:t>Experimental and Quasi-experimental Designs for </a:t>
            </a:r>
            <a:r>
              <a:rPr lang="en-GB" sz="2200" i="1" dirty="0" smtClean="0">
                <a:solidFill>
                  <a:srgbClr val="7F1E02"/>
                </a:solidFill>
                <a:latin typeface="Century" charset="0"/>
              </a:rPr>
              <a:t>Research</a:t>
            </a:r>
            <a:endParaRPr lang="en-GB" sz="1800" dirty="0" smtClean="0">
              <a:solidFill>
                <a:srgbClr val="000000"/>
              </a:solidFill>
              <a:latin typeface="Century" charset="0"/>
            </a:endParaRPr>
          </a:p>
          <a:p>
            <a:pPr eaLnBrk="1" hangingPunct="1">
              <a:spcBef>
                <a:spcPts val="963"/>
              </a:spcBef>
              <a:buClr>
                <a:srgbClr val="00425C"/>
              </a:buClr>
              <a:buFont typeface="Wingdings" charset="0"/>
              <a:buChar char=""/>
            </a:pPr>
            <a:r>
              <a:rPr lang="en-GB" sz="2200" b="1" dirty="0">
                <a:solidFill>
                  <a:srgbClr val="7F1E02"/>
                </a:solidFill>
                <a:latin typeface="Century" charset="0"/>
              </a:rPr>
              <a:t>External validity </a:t>
            </a:r>
            <a:r>
              <a:rPr lang="en-GB" sz="2200" dirty="0">
                <a:solidFill>
                  <a:srgbClr val="7F1E02"/>
                </a:solidFill>
                <a:latin typeface="Century" charset="0"/>
              </a:rPr>
              <a:t>asks the question of “generalizability”</a:t>
            </a:r>
          </a:p>
          <a:p>
            <a:pPr marL="0" indent="0" eaLnBrk="1" hangingPunct="1">
              <a:spcBef>
                <a:spcPts val="963"/>
              </a:spcBef>
              <a:buClr>
                <a:srgbClr val="00425C"/>
              </a:buClr>
            </a:pPr>
            <a:endParaRPr lang="en-GB" sz="2200" i="1" dirty="0">
              <a:solidFill>
                <a:srgbClr val="7F1E02"/>
              </a:solidFill>
              <a:latin typeface="Century" charset="0"/>
            </a:endParaRPr>
          </a:p>
        </p:txBody>
      </p:sp>
      <p:sp>
        <p:nvSpPr>
          <p:cNvPr id="198660" name="Text Box 3"/>
          <p:cNvSpPr txBox="1">
            <a:spLocks noChangeArrowheads="1"/>
          </p:cNvSpPr>
          <p:nvPr/>
        </p:nvSpPr>
        <p:spPr bwMode="auto">
          <a:xfrm>
            <a:off x="1676400" y="6305550"/>
            <a:ext cx="5029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ctr" eaLnBrk="1" hangingPunct="1">
              <a:buClr>
                <a:srgbClr val="FFFFFF"/>
              </a:buClr>
              <a:buFont typeface="Century Gothic" charset="0"/>
              <a:buNone/>
            </a:pPr>
            <a:r>
              <a:rPr lang="en-GB" sz="1200">
                <a:solidFill>
                  <a:srgbClr val="FFFFFF"/>
                </a:solidFill>
                <a:latin typeface="Century Gothic" charset="0"/>
              </a:rPr>
              <a:t>User-Centered Design </a:t>
            </a:r>
            <a:r>
              <a:rPr lang="en-GB" sz="1200">
                <a:solidFill>
                  <a:srgbClr val="FFFFFF"/>
                </a:solidFill>
                <a:latin typeface="Symbol" charset="0"/>
              </a:rPr>
              <a:t></a:t>
            </a:r>
            <a:r>
              <a:rPr lang="en-GB" sz="1200">
                <a:solidFill>
                  <a:srgbClr val="FFFFFF"/>
                </a:solidFill>
                <a:latin typeface="Century Gothic" charset="0"/>
              </a:rPr>
              <a:t> </a:t>
            </a:r>
            <a:r>
              <a:rPr lang="en-GB" sz="1200" i="1">
                <a:solidFill>
                  <a:srgbClr val="FFFFFF"/>
                </a:solidFill>
                <a:latin typeface="Century Gothic" charset="0"/>
              </a:rPr>
              <a:t>www.user-centereddesign.com</a:t>
            </a:r>
          </a:p>
        </p:txBody>
      </p:sp>
      <p:sp>
        <p:nvSpPr>
          <p:cNvPr id="198661" name="Text Box 4"/>
          <p:cNvSpPr txBox="1">
            <a:spLocks noChangeArrowheads="1"/>
          </p:cNvSpPr>
          <p:nvPr/>
        </p:nvSpPr>
        <p:spPr bwMode="auto">
          <a:xfrm>
            <a:off x="381000" y="6307138"/>
            <a:ext cx="7620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eaLnBrk="1" hangingPunct="1">
              <a:buClr>
                <a:srgbClr val="FFFFFF"/>
              </a:buClr>
              <a:buFont typeface="Century Gothic" charset="0"/>
              <a:buNone/>
            </a:pPr>
            <a:fld id="{A50FBBF6-B774-6742-977B-300A7B60E408}" type="slidenum">
              <a:rPr lang="en-GB" sz="1400" b="1">
                <a:solidFill>
                  <a:srgbClr val="FFFFFF"/>
                </a:solidFill>
                <a:latin typeface="Century Gothic" charset="0"/>
              </a:rPr>
              <a:pPr eaLnBrk="1" hangingPunct="1">
                <a:buClr>
                  <a:srgbClr val="FFFFFF"/>
                </a:buClr>
                <a:buFont typeface="Century Gothic" charset="0"/>
                <a:buNone/>
              </a:pPr>
              <a:t>40</a:t>
            </a:fld>
            <a:endParaRPr lang="en-GB" sz="1400" b="1">
              <a:solidFill>
                <a:srgbClr val="FFFFFF"/>
              </a:solidFill>
              <a:latin typeface="Century Gothic" charset="0"/>
            </a:endParaRPr>
          </a:p>
        </p:txBody>
      </p:sp>
      <p:sp>
        <p:nvSpPr>
          <p:cNvPr id="2" name="TextBox 1"/>
          <p:cNvSpPr txBox="1"/>
          <p:nvPr/>
        </p:nvSpPr>
        <p:spPr>
          <a:xfrm>
            <a:off x="838200" y="5562600"/>
            <a:ext cx="7035800" cy="523220"/>
          </a:xfrm>
          <a:prstGeom prst="rect">
            <a:avLst/>
          </a:prstGeom>
          <a:noFill/>
        </p:spPr>
        <p:txBody>
          <a:bodyPr wrap="none" rtlCol="0">
            <a:spAutoFit/>
          </a:bodyPr>
          <a:lstStyle/>
          <a:p>
            <a:r>
              <a:rPr lang="en-GB" sz="1400" dirty="0" smtClean="0">
                <a:solidFill>
                  <a:srgbClr val="7F1E02"/>
                </a:solidFill>
                <a:latin typeface="Century" charset="0"/>
              </a:rPr>
              <a:t>*</a:t>
            </a:r>
            <a:r>
              <a:rPr lang="en-GB" sz="1400" dirty="0" err="1" smtClean="0">
                <a:solidFill>
                  <a:srgbClr val="7F1E02"/>
                </a:solidFill>
                <a:latin typeface="Century" charset="0"/>
              </a:rPr>
              <a:t>Cherulnik</a:t>
            </a:r>
            <a:r>
              <a:rPr lang="en-GB" sz="1400" dirty="0">
                <a:solidFill>
                  <a:srgbClr val="7F1E02"/>
                </a:solidFill>
                <a:latin typeface="Century" charset="0"/>
              </a:rPr>
              <a:t>, P.D. 2001.</a:t>
            </a:r>
            <a:r>
              <a:rPr lang="en-GB" sz="1400" i="1" dirty="0">
                <a:solidFill>
                  <a:srgbClr val="7F1E02"/>
                </a:solidFill>
                <a:latin typeface="Century" charset="0"/>
              </a:rPr>
              <a:t> Methods for Behavioural Research: A Systematic Approach</a:t>
            </a:r>
          </a:p>
          <a:p>
            <a:endParaRPr lang="en-US" sz="1400" dirty="0"/>
          </a:p>
        </p:txBody>
      </p:sp>
    </p:spTree>
    <p:extLst>
      <p:ext uri="{BB962C8B-B14F-4D97-AF65-F5344CB8AC3E}">
        <p14:creationId xmlns:p14="http://schemas.microsoft.com/office/powerpoint/2010/main" val="640652652"/>
      </p:ext>
    </p:extLst>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86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86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ext Box 1"/>
          <p:cNvSpPr txBox="1">
            <a:spLocks noChangeArrowheads="1"/>
          </p:cNvSpPr>
          <p:nvPr/>
        </p:nvSpPr>
        <p:spPr bwMode="auto">
          <a:xfrm>
            <a:off x="228600" y="152400"/>
            <a:ext cx="876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eaLnBrk="1" hangingPunct="1">
              <a:buClr>
                <a:srgbClr val="FFFFFF"/>
              </a:buClr>
              <a:buFont typeface="Century Gothic" charset="0"/>
              <a:buNone/>
            </a:pPr>
            <a:r>
              <a:rPr lang="en-GB" sz="3600" b="1">
                <a:solidFill>
                  <a:srgbClr val="FFFFFF"/>
                </a:solidFill>
                <a:latin typeface="Century Gothic" charset="0"/>
              </a:rPr>
              <a:t>Reliability</a:t>
            </a:r>
          </a:p>
        </p:txBody>
      </p:sp>
      <p:sp>
        <p:nvSpPr>
          <p:cNvPr id="204803" name="Text Box 2"/>
          <p:cNvSpPr txBox="1">
            <a:spLocks noChangeArrowheads="1"/>
          </p:cNvSpPr>
          <p:nvPr/>
        </p:nvSpPr>
        <p:spPr bwMode="auto">
          <a:xfrm>
            <a:off x="304800" y="14478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cs typeface="ＭＳ Ｐゴシック" charset="0"/>
              </a:defRPr>
            </a:lvl1pPr>
            <a:lvl2pPr marL="741363" indent="-28416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5pPr>
            <a:lvl6pPr marL="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6pPr>
            <a:lvl7pPr marL="9144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7pPr>
            <a:lvl8pPr marL="1371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8pPr>
            <a:lvl9pPr marL="18288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9pPr>
          </a:lstStyle>
          <a:p>
            <a:pPr eaLnBrk="1" hangingPunct="1">
              <a:spcBef>
                <a:spcPts val="1050"/>
              </a:spcBef>
              <a:buClr>
                <a:srgbClr val="00425C"/>
              </a:buClr>
              <a:buFont typeface="Wingdings" charset="0"/>
              <a:buChar char=""/>
            </a:pPr>
            <a:r>
              <a:rPr lang="en-GB">
                <a:solidFill>
                  <a:srgbClr val="7F1E02"/>
                </a:solidFill>
                <a:latin typeface="Century" charset="0"/>
              </a:rPr>
              <a:t>Reliability is the ability of a test to show the same results if conducted multiple times</a:t>
            </a:r>
          </a:p>
          <a:p>
            <a:pPr lvl="1" eaLnBrk="1" hangingPunct="1">
              <a:spcBef>
                <a:spcPts val="125"/>
              </a:spcBef>
              <a:buClr>
                <a:srgbClr val="00425C"/>
              </a:buClr>
              <a:buFont typeface="Arial" charset="0"/>
              <a:buChar char="–"/>
            </a:pPr>
            <a:r>
              <a:rPr lang="en-GB" sz="2000">
                <a:solidFill>
                  <a:srgbClr val="000000"/>
                </a:solidFill>
                <a:latin typeface="Century" charset="0"/>
              </a:rPr>
              <a:t>Test-retest reliability</a:t>
            </a:r>
          </a:p>
          <a:p>
            <a:pPr lvl="1" eaLnBrk="1" hangingPunct="1">
              <a:spcBef>
                <a:spcPts val="125"/>
              </a:spcBef>
              <a:buClr>
                <a:srgbClr val="00425C"/>
              </a:buClr>
              <a:buFont typeface="Arial" charset="0"/>
              <a:buChar char="–"/>
            </a:pPr>
            <a:r>
              <a:rPr lang="en-GB" sz="2000">
                <a:solidFill>
                  <a:srgbClr val="000000"/>
                </a:solidFill>
                <a:latin typeface="Century" charset="0"/>
              </a:rPr>
              <a:t>Repeatability</a:t>
            </a:r>
          </a:p>
          <a:p>
            <a:pPr lvl="1" eaLnBrk="1" hangingPunct="1">
              <a:spcBef>
                <a:spcPts val="125"/>
              </a:spcBef>
              <a:buClr>
                <a:srgbClr val="00425C"/>
              </a:buClr>
              <a:buFont typeface="Arial" charset="0"/>
              <a:buChar char="–"/>
            </a:pPr>
            <a:r>
              <a:rPr lang="en-GB" sz="2000">
                <a:solidFill>
                  <a:srgbClr val="000000"/>
                </a:solidFill>
                <a:latin typeface="Century" charset="0"/>
              </a:rPr>
              <a:t>Reproducibility</a:t>
            </a:r>
          </a:p>
        </p:txBody>
      </p:sp>
      <p:sp>
        <p:nvSpPr>
          <p:cNvPr id="204804" name="Text Box 3"/>
          <p:cNvSpPr txBox="1">
            <a:spLocks noChangeArrowheads="1"/>
          </p:cNvSpPr>
          <p:nvPr/>
        </p:nvSpPr>
        <p:spPr bwMode="auto">
          <a:xfrm>
            <a:off x="1676400" y="6305550"/>
            <a:ext cx="5029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ctr" eaLnBrk="1" hangingPunct="1">
              <a:buClr>
                <a:srgbClr val="FFFFFF"/>
              </a:buClr>
              <a:buFont typeface="Century Gothic" charset="0"/>
              <a:buNone/>
            </a:pPr>
            <a:r>
              <a:rPr lang="en-GB" sz="1200">
                <a:solidFill>
                  <a:srgbClr val="FFFFFF"/>
                </a:solidFill>
                <a:latin typeface="Century Gothic" charset="0"/>
              </a:rPr>
              <a:t>User-Centered Design </a:t>
            </a:r>
            <a:r>
              <a:rPr lang="en-GB" sz="1200">
                <a:solidFill>
                  <a:srgbClr val="FFFFFF"/>
                </a:solidFill>
                <a:latin typeface="Symbol" charset="0"/>
              </a:rPr>
              <a:t></a:t>
            </a:r>
            <a:r>
              <a:rPr lang="en-GB" sz="1200">
                <a:solidFill>
                  <a:srgbClr val="FFFFFF"/>
                </a:solidFill>
                <a:latin typeface="Century Gothic" charset="0"/>
              </a:rPr>
              <a:t> </a:t>
            </a:r>
            <a:r>
              <a:rPr lang="en-GB" sz="1200" i="1">
                <a:solidFill>
                  <a:srgbClr val="FFFFFF"/>
                </a:solidFill>
                <a:latin typeface="Century Gothic" charset="0"/>
              </a:rPr>
              <a:t>www.user-centereddesign.com</a:t>
            </a:r>
          </a:p>
        </p:txBody>
      </p:sp>
      <p:sp>
        <p:nvSpPr>
          <p:cNvPr id="204805" name="Text Box 4"/>
          <p:cNvSpPr txBox="1">
            <a:spLocks noChangeArrowheads="1"/>
          </p:cNvSpPr>
          <p:nvPr/>
        </p:nvSpPr>
        <p:spPr bwMode="auto">
          <a:xfrm>
            <a:off x="381000" y="6307138"/>
            <a:ext cx="7620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eaLnBrk="1" hangingPunct="1">
              <a:buClr>
                <a:srgbClr val="FFFFFF"/>
              </a:buClr>
              <a:buFont typeface="Century Gothic" charset="0"/>
              <a:buNone/>
            </a:pPr>
            <a:fld id="{DFAB030D-E896-E546-A57A-06AEA63FC7E3}" type="slidenum">
              <a:rPr lang="en-GB" sz="1400" b="1">
                <a:solidFill>
                  <a:srgbClr val="FFFFFF"/>
                </a:solidFill>
                <a:latin typeface="Century Gothic" charset="0"/>
              </a:rPr>
              <a:pPr eaLnBrk="1" hangingPunct="1">
                <a:buClr>
                  <a:srgbClr val="FFFFFF"/>
                </a:buClr>
                <a:buFont typeface="Century Gothic" charset="0"/>
                <a:buNone/>
              </a:pPr>
              <a:t>41</a:t>
            </a:fld>
            <a:endParaRPr lang="en-GB" sz="1400" b="1">
              <a:solidFill>
                <a:srgbClr val="FFFFFF"/>
              </a:solidFill>
              <a:latin typeface="Century Gothic" charset="0"/>
            </a:endParaRPr>
          </a:p>
        </p:txBody>
      </p:sp>
    </p:spTree>
    <p:extLst>
      <p:ext uri="{BB962C8B-B14F-4D97-AF65-F5344CB8AC3E}">
        <p14:creationId xmlns:p14="http://schemas.microsoft.com/office/powerpoint/2010/main" val="2777404290"/>
      </p:ext>
    </p:extLst>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ctrTitle"/>
          </p:nvPr>
        </p:nvSpPr>
        <p:spPr>
          <a:xfrm>
            <a:off x="914400" y="2057400"/>
            <a:ext cx="7543800" cy="1470025"/>
          </a:xfrm>
        </p:spPr>
        <p:txBody>
          <a:bodyPr/>
          <a:lstStyle/>
          <a:p>
            <a:pPr eaLnBrk="1" hangingPunct="1"/>
            <a:r>
              <a:rPr lang="en-US" sz="4000" dirty="0" smtClean="0"/>
              <a:t>Humans </a:t>
            </a:r>
            <a:r>
              <a:rPr lang="en-US" sz="4000" dirty="0"/>
              <a:t>a</a:t>
            </a:r>
            <a:r>
              <a:rPr lang="en-US" sz="4000" dirty="0" smtClean="0"/>
              <a:t>re </a:t>
            </a:r>
            <a:r>
              <a:rPr lang="en-US" sz="4000" dirty="0"/>
              <a:t>c</a:t>
            </a:r>
            <a:r>
              <a:rPr lang="en-US" sz="4000" dirty="0" smtClean="0"/>
              <a:t>omplex </a:t>
            </a:r>
            <a:r>
              <a:rPr lang="en-US" sz="4000" dirty="0"/>
              <a:t>p</a:t>
            </a:r>
            <a:r>
              <a:rPr lang="en-US" sz="4000" dirty="0" smtClean="0"/>
              <a:t>rocessing </a:t>
            </a:r>
            <a:r>
              <a:rPr lang="en-US" sz="4000" dirty="0"/>
              <a:t>s</a:t>
            </a:r>
            <a:r>
              <a:rPr lang="en-US" sz="4000" dirty="0" smtClean="0"/>
              <a:t>ystems, dynamic and highly affected by context, and all different</a:t>
            </a:r>
            <a:endParaRPr lang="en-US" sz="4000" dirty="0"/>
          </a:p>
        </p:txBody>
      </p:sp>
      <p:sp>
        <p:nvSpPr>
          <p:cNvPr id="3" name="Rectangle 4"/>
          <p:cNvSpPr>
            <a:spLocks noGrp="1" noChangeArrowheads="1"/>
          </p:cNvSpPr>
          <p:nvPr>
            <p:ph type="ftr" sz="quarter" idx="3"/>
          </p:nvPr>
        </p:nvSpPr>
        <p:spPr/>
        <p:txBody>
          <a:bodyPr/>
          <a:lstStyle/>
          <a:p>
            <a:pPr>
              <a:defRPr/>
            </a:pPr>
            <a:r>
              <a:rPr lang="en-US"/>
              <a:t>User-Centered Design </a:t>
            </a:r>
            <a:r>
              <a:rPr lang="en-US">
                <a:sym typeface="Symbol" pitchFamily="18" charset="2"/>
              </a:rPr>
              <a:t> </a:t>
            </a:r>
            <a:r>
              <a:rPr lang="en-US" i="1"/>
              <a:t>www.user-centereddesign.com</a:t>
            </a:r>
          </a:p>
        </p:txBody>
      </p:sp>
      <p:sp>
        <p:nvSpPr>
          <p:cNvPr id="4" name="Slide Number Placeholder 4"/>
          <p:cNvSpPr txBox="1">
            <a:spLocks/>
          </p:cNvSpPr>
          <p:nvPr/>
        </p:nvSpPr>
        <p:spPr bwMode="auto">
          <a:xfrm>
            <a:off x="381000" y="6307138"/>
            <a:ext cx="762000" cy="3984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fld id="{6BDA73DC-173D-C141-A251-E2CE6FD82130}" type="slidenum">
              <a:rPr kumimoji="0" lang="en-US" sz="1400" b="1" i="0" u="none" strike="noStrike" kern="1200" cap="none" spc="0" normalizeH="0" baseline="0" noProof="0" smtClean="0">
                <a:ln>
                  <a:noFill/>
                </a:ln>
                <a:solidFill>
                  <a:schemeClr val="bg1"/>
                </a:solidFill>
                <a:effectLst/>
                <a:uLnTx/>
                <a:uFillTx/>
                <a:latin typeface="+mj-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42</a:t>
            </a:fld>
            <a:endParaRPr kumimoji="0" lang="en-US" sz="1400" b="1" i="0" u="none" strike="noStrike" kern="1200" cap="none" spc="0" normalizeH="0" baseline="0" noProof="0" dirty="0">
              <a:ln>
                <a:noFill/>
              </a:ln>
              <a:solidFill>
                <a:schemeClr val="bg1"/>
              </a:solidFill>
              <a:effectLst/>
              <a:uLnTx/>
              <a:uFillTx/>
              <a:latin typeface="+mj-lt"/>
              <a:ea typeface="+mn-ea"/>
              <a:cs typeface="+mn-cs"/>
            </a:endParaRPr>
          </a:p>
        </p:txBody>
      </p:sp>
    </p:spTree>
    <p:extLst>
      <p:ext uri="{BB962C8B-B14F-4D97-AF65-F5344CB8AC3E}">
        <p14:creationId xmlns:p14="http://schemas.microsoft.com/office/powerpoint/2010/main" val="589446069"/>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ctrTitle"/>
          </p:nvPr>
        </p:nvSpPr>
        <p:spPr>
          <a:xfrm>
            <a:off x="0" y="2644775"/>
            <a:ext cx="9144000" cy="1470025"/>
          </a:xfrm>
        </p:spPr>
        <p:txBody>
          <a:bodyPr/>
          <a:lstStyle/>
          <a:p>
            <a:pPr eaLnBrk="1" hangingPunct="1"/>
            <a:r>
              <a:rPr lang="en-US" sz="4000" dirty="0" smtClean="0"/>
              <a:t>Perceptual </a:t>
            </a:r>
            <a:r>
              <a:rPr lang="en-US" sz="4000" dirty="0"/>
              <a:t>issues</a:t>
            </a:r>
            <a:br>
              <a:rPr lang="en-US" sz="4000" dirty="0"/>
            </a:br>
            <a:r>
              <a:rPr lang="en-US" sz="4000" dirty="0"/>
              <a:t>(our brain’s</a:t>
            </a:r>
            <a:r>
              <a:rPr lang="en-US" sz="4000" dirty="0" smtClean="0"/>
              <a:t> versus our </a:t>
            </a:r>
            <a:r>
              <a:rPr lang="en-US" sz="4000" dirty="0"/>
              <a:t>senses)…</a:t>
            </a:r>
          </a:p>
        </p:txBody>
      </p:sp>
      <p:sp>
        <p:nvSpPr>
          <p:cNvPr id="3" name="Rectangle 4"/>
          <p:cNvSpPr>
            <a:spLocks noGrp="1" noChangeArrowheads="1"/>
          </p:cNvSpPr>
          <p:nvPr>
            <p:ph type="ftr" sz="quarter" idx="3"/>
          </p:nvPr>
        </p:nvSpPr>
        <p:spPr/>
        <p:txBody>
          <a:bodyPr/>
          <a:lstStyle/>
          <a:p>
            <a:pPr>
              <a:defRPr/>
            </a:pPr>
            <a:r>
              <a:rPr lang="en-US"/>
              <a:t>User-Centered Design </a:t>
            </a:r>
            <a:r>
              <a:rPr lang="en-US">
                <a:sym typeface="Symbol" pitchFamily="18" charset="2"/>
              </a:rPr>
              <a:t> </a:t>
            </a:r>
            <a:r>
              <a:rPr lang="en-US" i="1"/>
              <a:t>www.user-centereddesign.com</a:t>
            </a:r>
          </a:p>
        </p:txBody>
      </p:sp>
      <p:sp>
        <p:nvSpPr>
          <p:cNvPr id="4" name="Slide Number Placeholder 4"/>
          <p:cNvSpPr txBox="1">
            <a:spLocks/>
          </p:cNvSpPr>
          <p:nvPr/>
        </p:nvSpPr>
        <p:spPr bwMode="auto">
          <a:xfrm>
            <a:off x="381000" y="6307138"/>
            <a:ext cx="762000" cy="3984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fld id="{6BDA73DC-173D-C141-A251-E2CE6FD82130}" type="slidenum">
              <a:rPr kumimoji="0" lang="en-US" sz="1400" b="1" i="0" u="none" strike="noStrike" kern="1200" cap="none" spc="0" normalizeH="0" baseline="0" noProof="0" smtClean="0">
                <a:ln>
                  <a:noFill/>
                </a:ln>
                <a:solidFill>
                  <a:schemeClr val="bg1"/>
                </a:solidFill>
                <a:effectLst/>
                <a:uLnTx/>
                <a:uFillTx/>
                <a:latin typeface="+mj-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43</a:t>
            </a:fld>
            <a:endParaRPr kumimoji="0" lang="en-US" sz="1400" b="1" i="0" u="none" strike="noStrike" kern="1200" cap="none" spc="0" normalizeH="0" baseline="0" noProof="0" dirty="0">
              <a:ln>
                <a:noFill/>
              </a:ln>
              <a:solidFill>
                <a:schemeClr val="bg1"/>
              </a:solidFill>
              <a:effectLst/>
              <a:uLnTx/>
              <a:uFillTx/>
              <a:latin typeface="+mj-lt"/>
              <a:ea typeface="+mn-ea"/>
              <a:cs typeface="+mn-cs"/>
            </a:endParaRPr>
          </a:p>
        </p:txBody>
      </p:sp>
    </p:spTree>
    <p:extLst>
      <p:ext uri="{BB962C8B-B14F-4D97-AF65-F5344CB8AC3E}">
        <p14:creationId xmlns:p14="http://schemas.microsoft.com/office/powerpoint/2010/main" val="3534608037"/>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idx="1"/>
          </p:nvPr>
        </p:nvSpPr>
        <p:spPr>
          <a:xfrm>
            <a:off x="2667000" y="2743200"/>
            <a:ext cx="4343400" cy="1752600"/>
          </a:xfrm>
        </p:spPr>
        <p:txBody>
          <a:bodyPr/>
          <a:lstStyle/>
          <a:p>
            <a:pPr>
              <a:buFontTx/>
              <a:buNone/>
            </a:pPr>
            <a:r>
              <a:rPr lang="en-US" sz="7200">
                <a:ea typeface="Times New Roman" charset="0"/>
                <a:cs typeface="Times New Roman" charset="0"/>
              </a:rPr>
              <a:t>+			•</a:t>
            </a:r>
            <a:endParaRPr lang="en-US" sz="7200"/>
          </a:p>
        </p:txBody>
      </p:sp>
      <p:sp>
        <p:nvSpPr>
          <p:cNvPr id="3" name="Slide Number Placeholder 4"/>
          <p:cNvSpPr>
            <a:spLocks noGrp="1"/>
          </p:cNvSpPr>
          <p:nvPr>
            <p:ph type="sldNum" sz="quarter" idx="11"/>
          </p:nvPr>
        </p:nvSpPr>
        <p:spPr>
          <a:xfrm>
            <a:off x="381000" y="6307138"/>
            <a:ext cx="762000" cy="398462"/>
          </a:xfrm>
        </p:spPr>
        <p:txBody>
          <a:bodyPr/>
          <a:lstStyle/>
          <a:p>
            <a:fld id="{6BDA73DC-173D-C141-A251-E2CE6FD82130}" type="slidenum">
              <a:rPr lang="en-US"/>
              <a:pPr/>
              <a:t>44</a:t>
            </a:fld>
            <a:endParaRPr lang="en-US" dirty="0"/>
          </a:p>
        </p:txBody>
      </p:sp>
    </p:spTree>
    <p:extLst>
      <p:ext uri="{BB962C8B-B14F-4D97-AF65-F5344CB8AC3E}">
        <p14:creationId xmlns:p14="http://schemas.microsoft.com/office/powerpoint/2010/main" val="1215160194"/>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idx="1"/>
          </p:nvPr>
        </p:nvSpPr>
        <p:spPr>
          <a:xfrm>
            <a:off x="2667000" y="2743200"/>
            <a:ext cx="4343400" cy="1752600"/>
          </a:xfrm>
        </p:spPr>
        <p:txBody>
          <a:bodyPr/>
          <a:lstStyle/>
          <a:p>
            <a:pPr>
              <a:buFontTx/>
              <a:buNone/>
            </a:pPr>
            <a:r>
              <a:rPr lang="en-US" sz="7200">
                <a:ea typeface="Times New Roman" charset="0"/>
                <a:cs typeface="Times New Roman" charset="0"/>
              </a:rPr>
              <a:t>+			</a:t>
            </a:r>
            <a:endParaRPr lang="en-US" sz="7200"/>
          </a:p>
        </p:txBody>
      </p:sp>
      <p:cxnSp>
        <p:nvCxnSpPr>
          <p:cNvPr id="15363" name="Straight Connector 3"/>
          <p:cNvCxnSpPr>
            <a:cxnSpLocks noChangeShapeType="1"/>
          </p:cNvCxnSpPr>
          <p:nvPr/>
        </p:nvCxnSpPr>
        <p:spPr bwMode="auto">
          <a:xfrm rot="5400000">
            <a:off x="4876007" y="2437606"/>
            <a:ext cx="1676400" cy="1587"/>
          </a:xfrm>
          <a:prstGeom prst="line">
            <a:avLst/>
          </a:prstGeom>
          <a:noFill/>
          <a:ln w="152400">
            <a:solidFill>
              <a:schemeClr val="tx1"/>
            </a:solidFill>
            <a:round/>
            <a:headEnd/>
            <a:tailEnd/>
          </a:ln>
        </p:spPr>
      </p:cxnSp>
      <p:cxnSp>
        <p:nvCxnSpPr>
          <p:cNvPr id="15364" name="Straight Connector 4"/>
          <p:cNvCxnSpPr>
            <a:cxnSpLocks noChangeShapeType="1"/>
          </p:cNvCxnSpPr>
          <p:nvPr/>
        </p:nvCxnSpPr>
        <p:spPr bwMode="auto">
          <a:xfrm rot="5400000">
            <a:off x="4874419" y="4342606"/>
            <a:ext cx="1676400" cy="1588"/>
          </a:xfrm>
          <a:prstGeom prst="line">
            <a:avLst/>
          </a:prstGeom>
          <a:noFill/>
          <a:ln w="152400">
            <a:solidFill>
              <a:schemeClr val="tx1"/>
            </a:solidFill>
            <a:round/>
            <a:headEnd/>
            <a:tailEnd/>
          </a:ln>
        </p:spPr>
      </p:cxnSp>
      <p:sp>
        <p:nvSpPr>
          <p:cNvPr id="5" name="Slide Number Placeholder 4"/>
          <p:cNvSpPr>
            <a:spLocks noGrp="1"/>
          </p:cNvSpPr>
          <p:nvPr>
            <p:ph type="sldNum" sz="quarter" idx="11"/>
          </p:nvPr>
        </p:nvSpPr>
        <p:spPr>
          <a:xfrm>
            <a:off x="381000" y="6307138"/>
            <a:ext cx="762000" cy="398462"/>
          </a:xfrm>
        </p:spPr>
        <p:txBody>
          <a:bodyPr/>
          <a:lstStyle/>
          <a:p>
            <a:fld id="{6BDA73DC-173D-C141-A251-E2CE6FD82130}" type="slidenum">
              <a:rPr lang="en-US"/>
              <a:pPr/>
              <a:t>45</a:t>
            </a:fld>
            <a:endParaRPr lang="en-US" dirty="0"/>
          </a:p>
        </p:txBody>
      </p:sp>
    </p:spTree>
    <p:extLst>
      <p:ext uri="{BB962C8B-B14F-4D97-AF65-F5344CB8AC3E}">
        <p14:creationId xmlns:p14="http://schemas.microsoft.com/office/powerpoint/2010/main" val="2110738759"/>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t="17143" b="24490"/>
          <a:stretch>
            <a:fillRect/>
          </a:stretch>
        </p:blipFill>
        <p:spPr bwMode="auto">
          <a:xfrm>
            <a:off x="1447800" y="1295400"/>
            <a:ext cx="5638800" cy="4794698"/>
          </a:xfrm>
          <a:prstGeom prst="rect">
            <a:avLst/>
          </a:prstGeom>
          <a:noFill/>
          <a:ln w="9525">
            <a:noFill/>
            <a:miter lim="800000"/>
            <a:headEnd/>
            <a:tailEnd/>
          </a:ln>
        </p:spPr>
      </p:pic>
      <p:sp>
        <p:nvSpPr>
          <p:cNvPr id="3" name="Slide Number Placeholder 4"/>
          <p:cNvSpPr>
            <a:spLocks noGrp="1"/>
          </p:cNvSpPr>
          <p:nvPr>
            <p:ph type="sldNum" sz="quarter" idx="11"/>
          </p:nvPr>
        </p:nvSpPr>
        <p:spPr>
          <a:xfrm>
            <a:off x="381000" y="6307138"/>
            <a:ext cx="762000" cy="398462"/>
          </a:xfrm>
        </p:spPr>
        <p:txBody>
          <a:bodyPr/>
          <a:lstStyle/>
          <a:p>
            <a:fld id="{6BDA73DC-173D-C141-A251-E2CE6FD82130}" type="slidenum">
              <a:rPr lang="en-US"/>
              <a:pPr/>
              <a:t>46</a:t>
            </a:fld>
            <a:endParaRPr lang="en-US" dirty="0"/>
          </a:p>
        </p:txBody>
      </p:sp>
    </p:spTree>
    <p:extLst>
      <p:ext uri="{BB962C8B-B14F-4D97-AF65-F5344CB8AC3E}">
        <p14:creationId xmlns:p14="http://schemas.microsoft.com/office/powerpoint/2010/main" val="4151746546"/>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Slide11"/>
          <p:cNvPicPr>
            <a:picLocks noChangeAspect="1" noChangeArrowheads="1"/>
          </p:cNvPicPr>
          <p:nvPr/>
        </p:nvPicPr>
        <p:blipFill>
          <a:blip r:embed="rId2"/>
          <a:srcRect/>
          <a:stretch>
            <a:fillRect/>
          </a:stretch>
        </p:blipFill>
        <p:spPr bwMode="auto">
          <a:xfrm>
            <a:off x="-228600" y="0"/>
            <a:ext cx="9677400" cy="7258050"/>
          </a:xfrm>
          <a:prstGeom prst="rect">
            <a:avLst/>
          </a:prstGeom>
          <a:noFill/>
          <a:ln w="9525">
            <a:noFill/>
            <a:miter lim="800000"/>
            <a:headEnd/>
            <a:tailEnd/>
          </a:ln>
        </p:spPr>
      </p:pic>
      <p:sp>
        <p:nvSpPr>
          <p:cNvPr id="3" name="Slide Number Placeholder 4"/>
          <p:cNvSpPr>
            <a:spLocks noGrp="1"/>
          </p:cNvSpPr>
          <p:nvPr>
            <p:ph type="sldNum" sz="quarter" idx="11"/>
          </p:nvPr>
        </p:nvSpPr>
        <p:spPr>
          <a:xfrm>
            <a:off x="381000" y="6307138"/>
            <a:ext cx="762000" cy="398462"/>
          </a:xfrm>
        </p:spPr>
        <p:txBody>
          <a:bodyPr/>
          <a:lstStyle/>
          <a:p>
            <a:fld id="{6BDA73DC-173D-C141-A251-E2CE6FD82130}" type="slidenum">
              <a:rPr lang="en-US"/>
              <a:pPr/>
              <a:t>47</a:t>
            </a:fld>
            <a:endParaRPr lang="en-US" dirty="0"/>
          </a:p>
        </p:txBody>
      </p:sp>
    </p:spTree>
    <p:extLst>
      <p:ext uri="{BB962C8B-B14F-4D97-AF65-F5344CB8AC3E}">
        <p14:creationId xmlns:p14="http://schemas.microsoft.com/office/powerpoint/2010/main" val="1369026002"/>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00400" y="2667000"/>
            <a:ext cx="2514600" cy="1885950"/>
          </a:xfrm>
          <a:prstGeom prst="rect">
            <a:avLst/>
          </a:prstGeom>
          <a:noFill/>
          <a:ln w="9525">
            <a:noFill/>
            <a:miter lim="800000"/>
            <a:headEnd/>
            <a:tailEnd/>
          </a:ln>
        </p:spPr>
      </p:pic>
      <p:sp>
        <p:nvSpPr>
          <p:cNvPr id="3" name="Slide Number Placeholder 4"/>
          <p:cNvSpPr>
            <a:spLocks noGrp="1"/>
          </p:cNvSpPr>
          <p:nvPr>
            <p:ph type="sldNum" sz="quarter" idx="11"/>
          </p:nvPr>
        </p:nvSpPr>
        <p:spPr>
          <a:xfrm>
            <a:off x="381000" y="6307138"/>
            <a:ext cx="762000" cy="398462"/>
          </a:xfrm>
        </p:spPr>
        <p:txBody>
          <a:bodyPr/>
          <a:lstStyle/>
          <a:p>
            <a:fld id="{6BDA73DC-173D-C141-A251-E2CE6FD82130}" type="slidenum">
              <a:rPr lang="en-US"/>
              <a:pPr/>
              <a:t>48</a:t>
            </a:fld>
            <a:endParaRPr lang="en-US" dirty="0"/>
          </a:p>
        </p:txBody>
      </p:sp>
    </p:spTree>
    <p:extLst>
      <p:ext uri="{BB962C8B-B14F-4D97-AF65-F5344CB8AC3E}">
        <p14:creationId xmlns:p14="http://schemas.microsoft.com/office/powerpoint/2010/main" val="414165900"/>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srcRect/>
          <a:stretch>
            <a:fillRect/>
          </a:stretch>
        </p:blipFill>
        <p:spPr bwMode="auto">
          <a:xfrm>
            <a:off x="533400" y="228600"/>
            <a:ext cx="7848600" cy="5886450"/>
          </a:xfrm>
          <a:prstGeom prst="rect">
            <a:avLst/>
          </a:prstGeom>
          <a:noFill/>
          <a:ln w="9525">
            <a:noFill/>
            <a:miter lim="800000"/>
            <a:headEnd/>
            <a:tailEnd/>
          </a:ln>
        </p:spPr>
      </p:pic>
      <p:sp>
        <p:nvSpPr>
          <p:cNvPr id="3" name="Slide Number Placeholder 4"/>
          <p:cNvSpPr>
            <a:spLocks noGrp="1"/>
          </p:cNvSpPr>
          <p:nvPr>
            <p:ph type="sldNum" sz="quarter" idx="11"/>
          </p:nvPr>
        </p:nvSpPr>
        <p:spPr>
          <a:xfrm>
            <a:off x="381000" y="6307138"/>
            <a:ext cx="762000" cy="398462"/>
          </a:xfrm>
        </p:spPr>
        <p:txBody>
          <a:bodyPr/>
          <a:lstStyle/>
          <a:p>
            <a:fld id="{6BDA73DC-173D-C141-A251-E2CE6FD82130}" type="slidenum">
              <a:rPr lang="en-US"/>
              <a:pPr/>
              <a:t>49</a:t>
            </a:fld>
            <a:endParaRPr lang="en-US" dirty="0"/>
          </a:p>
        </p:txBody>
      </p:sp>
    </p:spTree>
    <p:extLst>
      <p:ext uri="{BB962C8B-B14F-4D97-AF65-F5344CB8AC3E}">
        <p14:creationId xmlns:p14="http://schemas.microsoft.com/office/powerpoint/2010/main" val="1941338434"/>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p>
            <a:pPr>
              <a:defRPr/>
            </a:pPr>
            <a:r>
              <a:rPr lang="en-US"/>
              <a:t>User-Centered Design </a:t>
            </a:r>
            <a:r>
              <a:rPr lang="en-US">
                <a:sym typeface="Symbol" pitchFamily="18" charset="2"/>
              </a:rPr>
              <a:t> </a:t>
            </a:r>
            <a:r>
              <a:rPr lang="en-US" i="1"/>
              <a:t>www.user-centereddesign.com</a:t>
            </a:r>
          </a:p>
        </p:txBody>
      </p:sp>
      <p:sp>
        <p:nvSpPr>
          <p:cNvPr id="5" name="Slide Number Placeholder 2"/>
          <p:cNvSpPr>
            <a:spLocks noGrp="1"/>
          </p:cNvSpPr>
          <p:nvPr>
            <p:ph type="sldNum" sz="quarter" idx="11"/>
          </p:nvPr>
        </p:nvSpPr>
        <p:spPr/>
        <p:txBody>
          <a:bodyPr/>
          <a:lstStyle/>
          <a:p>
            <a:fld id="{47F55F32-7360-4341-BA9D-14023AF32C27}" type="slidenum">
              <a:rPr lang="en-US"/>
              <a:pPr/>
              <a:t>5</a:t>
            </a:fld>
            <a:endParaRPr lang="en-US"/>
          </a:p>
        </p:txBody>
      </p:sp>
      <p:sp>
        <p:nvSpPr>
          <p:cNvPr id="8196" name="Rectangle 2"/>
          <p:cNvSpPr>
            <a:spLocks noGrp="1" noChangeArrowheads="1"/>
          </p:cNvSpPr>
          <p:nvPr>
            <p:ph type="title" idx="4294967295"/>
          </p:nvPr>
        </p:nvSpPr>
        <p:spPr>
          <a:xfrm>
            <a:off x="152400" y="152400"/>
            <a:ext cx="8153400" cy="1143000"/>
          </a:xfrm>
        </p:spPr>
        <p:txBody>
          <a:bodyPr/>
          <a:lstStyle/>
          <a:p>
            <a:r>
              <a:rPr lang="en-US" sz="3200" dirty="0">
                <a:ea typeface="Times New Roman" charset="0"/>
                <a:cs typeface="Times New Roman" charset="0"/>
              </a:rPr>
              <a:t>What does “usability” mean? </a:t>
            </a:r>
          </a:p>
        </p:txBody>
      </p:sp>
      <p:sp>
        <p:nvSpPr>
          <p:cNvPr id="563203" name="Rectangle 3"/>
          <p:cNvSpPr>
            <a:spLocks noGrp="1" noChangeArrowheads="1"/>
          </p:cNvSpPr>
          <p:nvPr>
            <p:ph type="body" idx="4294967295"/>
          </p:nvPr>
        </p:nvSpPr>
        <p:spPr>
          <a:xfrm>
            <a:off x="228600" y="1371600"/>
            <a:ext cx="8686800" cy="3657600"/>
          </a:xfrm>
        </p:spPr>
        <p:txBody>
          <a:bodyPr/>
          <a:lstStyle/>
          <a:p>
            <a:pPr>
              <a:lnSpc>
                <a:spcPct val="90000"/>
              </a:lnSpc>
            </a:pPr>
            <a:r>
              <a:rPr lang="en-US" sz="2800" dirty="0" smtClean="0">
                <a:ea typeface="Times New Roman" charset="0"/>
                <a:cs typeface="Times New Roman" charset="0"/>
              </a:rPr>
              <a:t>ISO 9126 </a:t>
            </a:r>
          </a:p>
          <a:p>
            <a:pPr lvl="1">
              <a:lnSpc>
                <a:spcPct val="90000"/>
              </a:lnSpc>
            </a:pPr>
            <a:r>
              <a:rPr lang="en-US" sz="2400" dirty="0" smtClean="0"/>
              <a:t>“A set of attributes that bear on the effort needed for use, and on the individual assessment of such use, by a stated or implied set of users”</a:t>
            </a:r>
          </a:p>
          <a:p>
            <a:pPr>
              <a:lnSpc>
                <a:spcPct val="90000"/>
              </a:lnSpc>
            </a:pPr>
            <a:r>
              <a:rPr lang="en-US" sz="2800" dirty="0" smtClean="0">
                <a:ea typeface="Times New Roman" charset="0"/>
                <a:cs typeface="Times New Roman" charset="0"/>
              </a:rPr>
              <a:t>ISO 9241</a:t>
            </a:r>
          </a:p>
          <a:p>
            <a:pPr lvl="1">
              <a:lnSpc>
                <a:spcPct val="90000"/>
              </a:lnSpc>
            </a:pPr>
            <a:r>
              <a:rPr lang="en-US" sz="2400" dirty="0" smtClean="0"/>
              <a:t>“Extent to which a product can be used by specified users to achieve specified goals with effectiveness, efficiency and satisfaction in a specified context of use.”</a:t>
            </a:r>
          </a:p>
          <a:p>
            <a:pPr eaLnBrk="1" hangingPunct="1">
              <a:lnSpc>
                <a:spcPct val="90000"/>
              </a:lnSpc>
              <a:buNone/>
            </a:pPr>
            <a:endParaRPr lang="en-US" sz="2400" dirty="0"/>
          </a:p>
        </p:txBody>
      </p:sp>
    </p:spTree>
  </p:cSld>
  <p:clrMapOvr>
    <a:masterClrMapping/>
  </p:clrMapOvr>
  <p:transition xmlns:p14="http://schemas.microsoft.com/office/powerpoint/2010/main">
    <p:blinds/>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3203">
                                            <p:txEl>
                                              <p:pRg st="0" end="0"/>
                                            </p:txEl>
                                          </p:spTgt>
                                        </p:tgtEl>
                                        <p:attrNameLst>
                                          <p:attrName>style.visibility</p:attrName>
                                        </p:attrNameLst>
                                      </p:cBhvr>
                                      <p:to>
                                        <p:strVal val="visible"/>
                                      </p:to>
                                    </p:set>
                                    <p:animEffect transition="in" filter="blinds(horizontal)">
                                      <p:cBhvr>
                                        <p:cTn id="7" dur="500"/>
                                        <p:tgtEl>
                                          <p:spTgt spid="56320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63203">
                                            <p:txEl>
                                              <p:pRg st="1" end="1"/>
                                            </p:txEl>
                                          </p:spTgt>
                                        </p:tgtEl>
                                        <p:attrNameLst>
                                          <p:attrName>style.visibility</p:attrName>
                                        </p:attrNameLst>
                                      </p:cBhvr>
                                      <p:to>
                                        <p:strVal val="visible"/>
                                      </p:to>
                                    </p:set>
                                    <p:animEffect transition="in" filter="blinds(horizontal)">
                                      <p:cBhvr>
                                        <p:cTn id="10" dur="500"/>
                                        <p:tgtEl>
                                          <p:spTgt spid="56320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63203">
                                            <p:txEl>
                                              <p:pRg st="2" end="2"/>
                                            </p:txEl>
                                          </p:spTgt>
                                        </p:tgtEl>
                                        <p:attrNameLst>
                                          <p:attrName>style.visibility</p:attrName>
                                        </p:attrNameLst>
                                      </p:cBhvr>
                                      <p:to>
                                        <p:strVal val="visible"/>
                                      </p:to>
                                    </p:set>
                                    <p:animEffect transition="in" filter="blinds(horizontal)">
                                      <p:cBhvr>
                                        <p:cTn id="15" dur="500"/>
                                        <p:tgtEl>
                                          <p:spTgt spid="563203">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63203">
                                            <p:txEl>
                                              <p:pRg st="3" end="3"/>
                                            </p:txEl>
                                          </p:spTgt>
                                        </p:tgtEl>
                                        <p:attrNameLst>
                                          <p:attrName>style.visibility</p:attrName>
                                        </p:attrNameLst>
                                      </p:cBhvr>
                                      <p:to>
                                        <p:strVal val="visible"/>
                                      </p:to>
                                    </p:set>
                                    <p:animEffect transition="in" filter="blinds(horizontal)">
                                      <p:cBhvr>
                                        <p:cTn id="18" dur="500"/>
                                        <p:tgtEl>
                                          <p:spTgt spid="5632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0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23"/>
          <p:cNvPicPr>
            <a:picLocks noChangeAspect="1" noChangeArrowheads="1"/>
          </p:cNvPicPr>
          <p:nvPr/>
        </p:nvPicPr>
        <p:blipFill>
          <a:blip r:embed="rId2"/>
          <a:srcRect/>
          <a:stretch>
            <a:fillRect/>
          </a:stretch>
        </p:blipFill>
        <p:spPr bwMode="auto">
          <a:xfrm>
            <a:off x="5334000" y="2743200"/>
            <a:ext cx="2624138" cy="2895600"/>
          </a:xfrm>
          <a:prstGeom prst="rect">
            <a:avLst/>
          </a:prstGeom>
          <a:noFill/>
          <a:ln w="9525">
            <a:noFill/>
            <a:miter lim="800000"/>
            <a:headEnd/>
            <a:tailEnd/>
          </a:ln>
        </p:spPr>
      </p:pic>
      <p:pic>
        <p:nvPicPr>
          <p:cNvPr id="20484" name="Picture 24"/>
          <p:cNvPicPr>
            <a:picLocks noChangeAspect="1" noChangeArrowheads="1"/>
          </p:cNvPicPr>
          <p:nvPr/>
        </p:nvPicPr>
        <p:blipFill>
          <a:blip r:embed="rId3"/>
          <a:srcRect/>
          <a:stretch>
            <a:fillRect/>
          </a:stretch>
        </p:blipFill>
        <p:spPr bwMode="auto">
          <a:xfrm>
            <a:off x="762000" y="3429000"/>
            <a:ext cx="2819400" cy="1974850"/>
          </a:xfrm>
          <a:prstGeom prst="rect">
            <a:avLst/>
          </a:prstGeom>
          <a:noFill/>
          <a:ln w="9525">
            <a:noFill/>
            <a:miter lim="800000"/>
            <a:headEnd/>
            <a:tailEnd/>
          </a:ln>
        </p:spPr>
      </p:pic>
      <p:sp>
        <p:nvSpPr>
          <p:cNvPr id="6" name="Title 5"/>
          <p:cNvSpPr>
            <a:spLocks noGrp="1"/>
          </p:cNvSpPr>
          <p:nvPr>
            <p:ph type="title"/>
          </p:nvPr>
        </p:nvSpPr>
        <p:spPr/>
        <p:txBody>
          <a:bodyPr/>
          <a:lstStyle/>
          <a:p>
            <a:r>
              <a:rPr lang="en-US" dirty="0" err="1" smtClean="0"/>
              <a:t>Müller-Lyer</a:t>
            </a:r>
            <a:r>
              <a:rPr lang="en-US" dirty="0" smtClean="0"/>
              <a:t> Illusion</a:t>
            </a:r>
            <a:br>
              <a:rPr lang="en-US" dirty="0" smtClean="0"/>
            </a:br>
            <a:endParaRPr lang="en-US" dirty="0"/>
          </a:p>
        </p:txBody>
      </p:sp>
      <p:sp>
        <p:nvSpPr>
          <p:cNvPr id="5" name="Slide Number Placeholder 4"/>
          <p:cNvSpPr>
            <a:spLocks noGrp="1"/>
          </p:cNvSpPr>
          <p:nvPr>
            <p:ph type="sldNum" sz="quarter" idx="11"/>
          </p:nvPr>
        </p:nvSpPr>
        <p:spPr/>
        <p:txBody>
          <a:bodyPr/>
          <a:lstStyle/>
          <a:p>
            <a:fld id="{6BDA73DC-173D-C141-A251-E2CE6FD82130}" type="slidenum">
              <a:rPr lang="en-US"/>
              <a:pPr/>
              <a:t>50</a:t>
            </a:fld>
            <a:endParaRPr lang="en-US" dirty="0"/>
          </a:p>
        </p:txBody>
      </p:sp>
    </p:spTree>
    <p:extLst>
      <p:ext uri="{BB962C8B-B14F-4D97-AF65-F5344CB8AC3E}">
        <p14:creationId xmlns:p14="http://schemas.microsoft.com/office/powerpoint/2010/main" val="2687254140"/>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1"/>
          <p:cNvSpPr>
            <a:spLocks noGrp="1"/>
          </p:cNvSpPr>
          <p:nvPr>
            <p:ph type="ftr" sz="quarter" idx="10"/>
          </p:nvPr>
        </p:nvSpPr>
        <p:spPr/>
        <p:txBody>
          <a:bodyPr/>
          <a:lstStyle/>
          <a:p>
            <a:pPr>
              <a:defRPr/>
            </a:pPr>
            <a:r>
              <a:rPr lang="en-US"/>
              <a:t>User-Centered Design </a:t>
            </a:r>
            <a:r>
              <a:rPr lang="en-US">
                <a:sym typeface="Symbol" pitchFamily="18" charset="2"/>
              </a:rPr>
              <a:t> </a:t>
            </a:r>
            <a:r>
              <a:rPr lang="en-US" i="1"/>
              <a:t>www.user-centereddesign.com</a:t>
            </a:r>
          </a:p>
        </p:txBody>
      </p:sp>
      <p:sp>
        <p:nvSpPr>
          <p:cNvPr id="4" name="Slide Number Placeholder 2"/>
          <p:cNvSpPr>
            <a:spLocks noGrp="1"/>
          </p:cNvSpPr>
          <p:nvPr>
            <p:ph type="sldNum" sz="quarter" idx="11"/>
          </p:nvPr>
        </p:nvSpPr>
        <p:spPr/>
        <p:txBody>
          <a:bodyPr/>
          <a:lstStyle/>
          <a:p>
            <a:fld id="{F7645F90-DC62-114C-92DC-2823E00AC094}" type="slidenum">
              <a:rPr lang="en-US"/>
              <a:pPr/>
              <a:t>51</a:t>
            </a:fld>
            <a:endParaRPr lang="en-US"/>
          </a:p>
        </p:txBody>
      </p:sp>
      <p:pic>
        <p:nvPicPr>
          <p:cNvPr id="21508" name="Picture 2" descr="scan0001"/>
          <p:cNvPicPr>
            <a:picLocks noChangeAspect="1" noChangeArrowheads="1"/>
          </p:cNvPicPr>
          <p:nvPr/>
        </p:nvPicPr>
        <p:blipFill>
          <a:blip r:embed="rId3"/>
          <a:srcRect/>
          <a:stretch>
            <a:fillRect/>
          </a:stretch>
        </p:blipFill>
        <p:spPr bwMode="auto">
          <a:xfrm>
            <a:off x="0" y="0"/>
            <a:ext cx="9144000" cy="6807200"/>
          </a:xfrm>
          <a:prstGeom prst="rect">
            <a:avLst/>
          </a:prstGeom>
          <a:noFill/>
          <a:ln w="9525">
            <a:noFill/>
            <a:miter lim="800000"/>
            <a:headEnd/>
            <a:tailEnd/>
          </a:ln>
        </p:spPr>
      </p:pic>
    </p:spTree>
    <p:extLst>
      <p:ext uri="{BB962C8B-B14F-4D97-AF65-F5344CB8AC3E}">
        <p14:creationId xmlns:p14="http://schemas.microsoft.com/office/powerpoint/2010/main" val="334892645"/>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0-05-21 at 10.48.17 AM.png"/>
          <p:cNvPicPr>
            <a:picLocks noChangeAspect="1"/>
          </p:cNvPicPr>
          <p:nvPr/>
        </p:nvPicPr>
        <p:blipFill>
          <a:blip r:embed="rId2"/>
          <a:stretch>
            <a:fillRect/>
          </a:stretch>
        </p:blipFill>
        <p:spPr>
          <a:xfrm>
            <a:off x="1371600" y="1828800"/>
            <a:ext cx="6324600" cy="3352800"/>
          </a:xfrm>
          <a:prstGeom prst="rect">
            <a:avLst/>
          </a:prstGeom>
        </p:spPr>
      </p:pic>
      <p:sp>
        <p:nvSpPr>
          <p:cNvPr id="4" name="Slide Number Placeholder 4"/>
          <p:cNvSpPr>
            <a:spLocks noGrp="1"/>
          </p:cNvSpPr>
          <p:nvPr>
            <p:ph type="sldNum" sz="quarter" idx="11"/>
          </p:nvPr>
        </p:nvSpPr>
        <p:spPr>
          <a:xfrm>
            <a:off x="381000" y="6307138"/>
            <a:ext cx="762000" cy="398462"/>
          </a:xfrm>
        </p:spPr>
        <p:txBody>
          <a:bodyPr/>
          <a:lstStyle/>
          <a:p>
            <a:fld id="{6BDA73DC-173D-C141-A251-E2CE6FD82130}" type="slidenum">
              <a:rPr lang="en-US"/>
              <a:pPr/>
              <a:t>52</a:t>
            </a:fld>
            <a:endParaRPr lang="en-US" dirty="0"/>
          </a:p>
        </p:txBody>
      </p:sp>
    </p:spTree>
    <p:extLst>
      <p:ext uri="{BB962C8B-B14F-4D97-AF65-F5344CB8AC3E}">
        <p14:creationId xmlns:p14="http://schemas.microsoft.com/office/powerpoint/2010/main" val="1446047298"/>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vinenko.jpg"/>
          <p:cNvPicPr>
            <a:picLocks noChangeAspect="1"/>
          </p:cNvPicPr>
          <p:nvPr/>
        </p:nvPicPr>
        <p:blipFill>
          <a:blip r:embed="rId2"/>
          <a:stretch>
            <a:fillRect/>
          </a:stretch>
        </p:blipFill>
        <p:spPr>
          <a:xfrm>
            <a:off x="1066800" y="533400"/>
            <a:ext cx="6654800" cy="5689854"/>
          </a:xfrm>
          <a:prstGeom prst="rect">
            <a:avLst/>
          </a:prstGeom>
        </p:spPr>
      </p:pic>
      <p:sp>
        <p:nvSpPr>
          <p:cNvPr id="3" name="Slide Number Placeholder 4"/>
          <p:cNvSpPr>
            <a:spLocks noGrp="1"/>
          </p:cNvSpPr>
          <p:nvPr>
            <p:ph type="sldNum" sz="quarter" idx="11"/>
          </p:nvPr>
        </p:nvSpPr>
        <p:spPr>
          <a:xfrm>
            <a:off x="381000" y="6307138"/>
            <a:ext cx="762000" cy="398462"/>
          </a:xfrm>
        </p:spPr>
        <p:txBody>
          <a:bodyPr/>
          <a:lstStyle/>
          <a:p>
            <a:fld id="{6BDA73DC-173D-C141-A251-E2CE6FD82130}" type="slidenum">
              <a:rPr lang="en-US"/>
              <a:pPr/>
              <a:t>53</a:t>
            </a:fld>
            <a:endParaRPr lang="en-US" dirty="0"/>
          </a:p>
        </p:txBody>
      </p:sp>
    </p:spTree>
    <p:extLst>
      <p:ext uri="{BB962C8B-B14F-4D97-AF65-F5344CB8AC3E}">
        <p14:creationId xmlns:p14="http://schemas.microsoft.com/office/powerpoint/2010/main" val="2102225191"/>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vinenko2.jpg"/>
          <p:cNvPicPr>
            <a:picLocks noChangeAspect="1"/>
          </p:cNvPicPr>
          <p:nvPr/>
        </p:nvPicPr>
        <p:blipFill>
          <a:blip r:embed="rId2"/>
          <a:stretch>
            <a:fillRect/>
          </a:stretch>
        </p:blipFill>
        <p:spPr>
          <a:xfrm>
            <a:off x="1066800" y="685799"/>
            <a:ext cx="6629400" cy="5668137"/>
          </a:xfrm>
          <a:prstGeom prst="rect">
            <a:avLst/>
          </a:prstGeom>
        </p:spPr>
      </p:pic>
      <p:sp>
        <p:nvSpPr>
          <p:cNvPr id="3" name="Slide Number Placeholder 4"/>
          <p:cNvSpPr>
            <a:spLocks noGrp="1"/>
          </p:cNvSpPr>
          <p:nvPr>
            <p:ph type="sldNum" sz="quarter" idx="11"/>
          </p:nvPr>
        </p:nvSpPr>
        <p:spPr>
          <a:xfrm>
            <a:off x="381000" y="6307138"/>
            <a:ext cx="762000" cy="398462"/>
          </a:xfrm>
        </p:spPr>
        <p:txBody>
          <a:bodyPr/>
          <a:lstStyle/>
          <a:p>
            <a:fld id="{6BDA73DC-173D-C141-A251-E2CE6FD82130}" type="slidenum">
              <a:rPr lang="en-US"/>
              <a:pPr/>
              <a:t>54</a:t>
            </a:fld>
            <a:endParaRPr lang="en-US" dirty="0"/>
          </a:p>
        </p:txBody>
      </p:sp>
    </p:spTree>
    <p:extLst>
      <p:ext uri="{BB962C8B-B14F-4D97-AF65-F5344CB8AC3E}">
        <p14:creationId xmlns:p14="http://schemas.microsoft.com/office/powerpoint/2010/main" val="3928258192"/>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1"/>
          <p:cNvSpPr>
            <a:spLocks noGrp="1"/>
          </p:cNvSpPr>
          <p:nvPr>
            <p:ph type="ftr" sz="quarter" idx="10"/>
          </p:nvPr>
        </p:nvSpPr>
        <p:spPr/>
        <p:txBody>
          <a:bodyPr/>
          <a:lstStyle/>
          <a:p>
            <a:pPr>
              <a:defRPr/>
            </a:pPr>
            <a:r>
              <a:rPr lang="en-US"/>
              <a:t>User-Centered Design </a:t>
            </a:r>
            <a:r>
              <a:rPr lang="en-US">
                <a:sym typeface="Symbol" pitchFamily="18" charset="2"/>
              </a:rPr>
              <a:t> </a:t>
            </a:r>
            <a:r>
              <a:rPr lang="en-US" i="1"/>
              <a:t>www.user-centereddesign.com</a:t>
            </a:r>
          </a:p>
        </p:txBody>
      </p:sp>
      <p:sp>
        <p:nvSpPr>
          <p:cNvPr id="4" name="Slide Number Placeholder 2"/>
          <p:cNvSpPr>
            <a:spLocks noGrp="1"/>
          </p:cNvSpPr>
          <p:nvPr>
            <p:ph type="sldNum" sz="quarter" idx="11"/>
          </p:nvPr>
        </p:nvSpPr>
        <p:spPr/>
        <p:txBody>
          <a:bodyPr/>
          <a:lstStyle/>
          <a:p>
            <a:fld id="{9091EAE2-E867-194E-B952-6D5D83F0D0E0}" type="slidenum">
              <a:rPr lang="en-US"/>
              <a:pPr/>
              <a:t>55</a:t>
            </a:fld>
            <a:endParaRPr lang="en-US"/>
          </a:p>
        </p:txBody>
      </p:sp>
      <p:pic>
        <p:nvPicPr>
          <p:cNvPr id="23556" name="Picture 2" descr="scan0003"/>
          <p:cNvPicPr>
            <a:picLocks noChangeAspect="1" noChangeArrowheads="1"/>
          </p:cNvPicPr>
          <p:nvPr/>
        </p:nvPicPr>
        <p:blipFill>
          <a:blip r:embed="rId3"/>
          <a:srcRect/>
          <a:stretch>
            <a:fillRect/>
          </a:stretch>
        </p:blipFill>
        <p:spPr bwMode="auto">
          <a:xfrm>
            <a:off x="0" y="812800"/>
            <a:ext cx="9144000" cy="5511800"/>
          </a:xfrm>
          <a:prstGeom prst="rect">
            <a:avLst/>
          </a:prstGeom>
          <a:noFill/>
          <a:ln w="9525">
            <a:noFill/>
            <a:miter lim="800000"/>
            <a:headEnd/>
            <a:tailEnd/>
          </a:ln>
        </p:spPr>
      </p:pic>
    </p:spTree>
    <p:extLst>
      <p:ext uri="{BB962C8B-B14F-4D97-AF65-F5344CB8AC3E}">
        <p14:creationId xmlns:p14="http://schemas.microsoft.com/office/powerpoint/2010/main" val="3779663063"/>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p>
            <a:pPr>
              <a:defRPr/>
            </a:pPr>
            <a:r>
              <a:rPr lang="en-US"/>
              <a:t>User-Centered Design </a:t>
            </a:r>
            <a:r>
              <a:rPr lang="en-US">
                <a:sym typeface="Symbol" pitchFamily="18" charset="2"/>
              </a:rPr>
              <a:t> </a:t>
            </a:r>
            <a:r>
              <a:rPr lang="en-US" i="1"/>
              <a:t>www.user-centereddesign.com</a:t>
            </a:r>
          </a:p>
        </p:txBody>
      </p:sp>
      <p:sp>
        <p:nvSpPr>
          <p:cNvPr id="5" name="Slide Number Placeholder 2"/>
          <p:cNvSpPr>
            <a:spLocks noGrp="1"/>
          </p:cNvSpPr>
          <p:nvPr>
            <p:ph type="sldNum" sz="quarter" idx="11"/>
          </p:nvPr>
        </p:nvSpPr>
        <p:spPr/>
        <p:txBody>
          <a:bodyPr/>
          <a:lstStyle/>
          <a:p>
            <a:fld id="{771B7FFA-DB2D-0243-89E7-E435D1DC5542}" type="slidenum">
              <a:rPr lang="en-US"/>
              <a:pPr/>
              <a:t>56</a:t>
            </a:fld>
            <a:endParaRPr lang="en-US"/>
          </a:p>
        </p:txBody>
      </p:sp>
      <p:pic>
        <p:nvPicPr>
          <p:cNvPr id="24580" name="Picture 2" descr="scan0003"/>
          <p:cNvPicPr>
            <a:picLocks noChangeAspect="1" noChangeArrowheads="1"/>
          </p:cNvPicPr>
          <p:nvPr/>
        </p:nvPicPr>
        <p:blipFill>
          <a:blip r:embed="rId3"/>
          <a:srcRect/>
          <a:stretch>
            <a:fillRect/>
          </a:stretch>
        </p:blipFill>
        <p:spPr bwMode="auto">
          <a:xfrm>
            <a:off x="0" y="812800"/>
            <a:ext cx="9144000" cy="5511800"/>
          </a:xfrm>
          <a:prstGeom prst="rect">
            <a:avLst/>
          </a:prstGeom>
          <a:noFill/>
          <a:ln w="9525">
            <a:noFill/>
            <a:miter lim="800000"/>
            <a:headEnd/>
            <a:tailEnd/>
          </a:ln>
        </p:spPr>
      </p:pic>
      <p:sp>
        <p:nvSpPr>
          <p:cNvPr id="24581" name="Rectangle 3"/>
          <p:cNvSpPr>
            <a:spLocks noChangeArrowheads="1"/>
          </p:cNvSpPr>
          <p:nvPr/>
        </p:nvSpPr>
        <p:spPr bwMode="auto">
          <a:xfrm>
            <a:off x="2667000" y="3200400"/>
            <a:ext cx="3505200" cy="914400"/>
          </a:xfrm>
          <a:prstGeom prst="rect">
            <a:avLst/>
          </a:prstGeom>
          <a:solidFill>
            <a:schemeClr val="accent1"/>
          </a:solidFill>
          <a:ln w="12700" cap="sq">
            <a:solidFill>
              <a:schemeClr val="tx1"/>
            </a:solidFill>
            <a:miter lim="800000"/>
            <a:headEnd type="none" w="sm" len="sm"/>
            <a:tailEnd type="none" w="sm" len="sm"/>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1744452185"/>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a:blip r:embed="rId3"/>
          <a:stretch>
            <a:fillRect/>
          </a:stretch>
        </p:blipFill>
        <p:spPr>
          <a:xfrm>
            <a:off x="3352800" y="2209800"/>
            <a:ext cx="2159000" cy="2159000"/>
          </a:xfrm>
          <a:prstGeom prst="rect">
            <a:avLst/>
          </a:prstGeom>
        </p:spPr>
      </p:pic>
      <p:sp>
        <p:nvSpPr>
          <p:cNvPr id="3" name="Slide Number Placeholder 4"/>
          <p:cNvSpPr>
            <a:spLocks noGrp="1"/>
          </p:cNvSpPr>
          <p:nvPr>
            <p:ph type="sldNum" sz="quarter" idx="11"/>
          </p:nvPr>
        </p:nvSpPr>
        <p:spPr>
          <a:xfrm>
            <a:off x="381000" y="6307138"/>
            <a:ext cx="762000" cy="398462"/>
          </a:xfrm>
        </p:spPr>
        <p:txBody>
          <a:bodyPr/>
          <a:lstStyle/>
          <a:p>
            <a:fld id="{6BDA73DC-173D-C141-A251-E2CE6FD82130}" type="slidenum">
              <a:rPr lang="en-US"/>
              <a:pPr/>
              <a:t>57</a:t>
            </a:fld>
            <a:endParaRPr lang="en-US" dirty="0"/>
          </a:p>
        </p:txBody>
      </p:sp>
    </p:spTree>
    <p:extLst>
      <p:ext uri="{BB962C8B-B14F-4D97-AF65-F5344CB8AC3E}">
        <p14:creationId xmlns:p14="http://schemas.microsoft.com/office/powerpoint/2010/main" val="2721381187"/>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663825"/>
            <a:ext cx="7772400" cy="1146175"/>
          </a:xfrm>
        </p:spPr>
        <p:txBody>
          <a:bodyPr/>
          <a:lstStyle/>
          <a:p>
            <a:r>
              <a:rPr lang="en-US" dirty="0" smtClean="0"/>
              <a:t>The Gestalt Principles</a:t>
            </a:r>
            <a:endParaRPr lang="en-US" dirty="0"/>
          </a:p>
        </p:txBody>
      </p:sp>
      <p:sp>
        <p:nvSpPr>
          <p:cNvPr id="2" name="Footer Placeholder 1"/>
          <p:cNvSpPr>
            <a:spLocks noGrp="1"/>
          </p:cNvSpPr>
          <p:nvPr>
            <p:ph type="ftr" sz="quarter" idx="3"/>
          </p:nvPr>
        </p:nvSpPr>
        <p:spPr/>
        <p:txBody>
          <a:bodyPr/>
          <a:lstStyle/>
          <a:p>
            <a:pPr>
              <a:defRPr/>
            </a:pPr>
            <a:r>
              <a:rPr lang="en-US" smtClean="0"/>
              <a:t>User-Centered Design </a:t>
            </a:r>
            <a:r>
              <a:rPr lang="en-US" smtClean="0">
                <a:sym typeface="Symbol" pitchFamily="18" charset="2"/>
              </a:rPr>
              <a:t> </a:t>
            </a:r>
            <a:r>
              <a:rPr lang="en-US" i="1" smtClean="0"/>
              <a:t>www.user-centereddesign.com</a:t>
            </a:r>
            <a:endParaRPr lang="en-US" i="1"/>
          </a:p>
        </p:txBody>
      </p:sp>
      <p:sp>
        <p:nvSpPr>
          <p:cNvPr id="5" name="Slide Number Placeholder 4"/>
          <p:cNvSpPr txBox="1">
            <a:spLocks/>
          </p:cNvSpPr>
          <p:nvPr/>
        </p:nvSpPr>
        <p:spPr bwMode="auto">
          <a:xfrm>
            <a:off x="381000" y="6307138"/>
            <a:ext cx="762000" cy="3984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fld id="{6BDA73DC-173D-C141-A251-E2CE6FD82130}" type="slidenum">
              <a:rPr kumimoji="0" lang="en-US" sz="1400" b="1" i="0" u="none" strike="noStrike" kern="1200" cap="none" spc="0" normalizeH="0" baseline="0" noProof="0" smtClean="0">
                <a:ln>
                  <a:noFill/>
                </a:ln>
                <a:solidFill>
                  <a:schemeClr val="bg1"/>
                </a:solidFill>
                <a:effectLst/>
                <a:uLnTx/>
                <a:uFillTx/>
                <a:latin typeface="+mj-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58</a:t>
            </a:fld>
            <a:endParaRPr kumimoji="0" lang="en-US" sz="1400" b="1" i="0" u="none" strike="noStrike" kern="1200" cap="none" spc="0" normalizeH="0" baseline="0" noProof="0" dirty="0">
              <a:ln>
                <a:noFill/>
              </a:ln>
              <a:solidFill>
                <a:schemeClr val="bg1"/>
              </a:solidFill>
              <a:effectLst/>
              <a:uLnTx/>
              <a:uFillTx/>
              <a:latin typeface="+mj-lt"/>
              <a:ea typeface="+mn-ea"/>
              <a:cs typeface="+mn-cs"/>
            </a:endParaRPr>
          </a:p>
        </p:txBody>
      </p:sp>
    </p:spTree>
    <p:extLst>
      <p:ext uri="{BB962C8B-B14F-4D97-AF65-F5344CB8AC3E}">
        <p14:creationId xmlns:p14="http://schemas.microsoft.com/office/powerpoint/2010/main" val="3109241331"/>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0"/>
          <p:cNvGrpSpPr>
            <a:grpSpLocks/>
          </p:cNvGrpSpPr>
          <p:nvPr/>
        </p:nvGrpSpPr>
        <p:grpSpPr bwMode="auto">
          <a:xfrm>
            <a:off x="3810000" y="3048000"/>
            <a:ext cx="1828800" cy="1676400"/>
            <a:chOff x="2256" y="1536"/>
            <a:chExt cx="1392" cy="1392"/>
          </a:xfrm>
        </p:grpSpPr>
        <p:sp>
          <p:nvSpPr>
            <p:cNvPr id="24654" name="Oval 4"/>
            <p:cNvSpPr>
              <a:spLocks noChangeArrowheads="1"/>
            </p:cNvSpPr>
            <p:nvPr/>
          </p:nvSpPr>
          <p:spPr bwMode="auto">
            <a:xfrm>
              <a:off x="2256" y="153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55" name="Oval 5"/>
            <p:cNvSpPr>
              <a:spLocks noChangeArrowheads="1"/>
            </p:cNvSpPr>
            <p:nvPr/>
          </p:nvSpPr>
          <p:spPr bwMode="auto">
            <a:xfrm>
              <a:off x="2496" y="153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56" name="Oval 6"/>
            <p:cNvSpPr>
              <a:spLocks noChangeArrowheads="1"/>
            </p:cNvSpPr>
            <p:nvPr/>
          </p:nvSpPr>
          <p:spPr bwMode="auto">
            <a:xfrm>
              <a:off x="2736" y="153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57" name="Oval 7"/>
            <p:cNvSpPr>
              <a:spLocks noChangeArrowheads="1"/>
            </p:cNvSpPr>
            <p:nvPr/>
          </p:nvSpPr>
          <p:spPr bwMode="auto">
            <a:xfrm>
              <a:off x="2976" y="153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58" name="Oval 8"/>
            <p:cNvSpPr>
              <a:spLocks noChangeArrowheads="1"/>
            </p:cNvSpPr>
            <p:nvPr/>
          </p:nvSpPr>
          <p:spPr bwMode="auto">
            <a:xfrm>
              <a:off x="3216" y="153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59" name="Oval 9"/>
            <p:cNvSpPr>
              <a:spLocks noChangeArrowheads="1"/>
            </p:cNvSpPr>
            <p:nvPr/>
          </p:nvSpPr>
          <p:spPr bwMode="auto">
            <a:xfrm>
              <a:off x="3456" y="153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60" name="Oval 14"/>
            <p:cNvSpPr>
              <a:spLocks noChangeArrowheads="1"/>
            </p:cNvSpPr>
            <p:nvPr/>
          </p:nvSpPr>
          <p:spPr bwMode="auto">
            <a:xfrm>
              <a:off x="2256" y="177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61" name="Oval 15"/>
            <p:cNvSpPr>
              <a:spLocks noChangeArrowheads="1"/>
            </p:cNvSpPr>
            <p:nvPr/>
          </p:nvSpPr>
          <p:spPr bwMode="auto">
            <a:xfrm>
              <a:off x="2496" y="177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62" name="Oval 16"/>
            <p:cNvSpPr>
              <a:spLocks noChangeArrowheads="1"/>
            </p:cNvSpPr>
            <p:nvPr/>
          </p:nvSpPr>
          <p:spPr bwMode="auto">
            <a:xfrm>
              <a:off x="2736" y="177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63" name="Oval 17"/>
            <p:cNvSpPr>
              <a:spLocks noChangeArrowheads="1"/>
            </p:cNvSpPr>
            <p:nvPr/>
          </p:nvSpPr>
          <p:spPr bwMode="auto">
            <a:xfrm>
              <a:off x="2976" y="177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64" name="Oval 18"/>
            <p:cNvSpPr>
              <a:spLocks noChangeArrowheads="1"/>
            </p:cNvSpPr>
            <p:nvPr/>
          </p:nvSpPr>
          <p:spPr bwMode="auto">
            <a:xfrm>
              <a:off x="3216" y="177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65" name="Oval 19"/>
            <p:cNvSpPr>
              <a:spLocks noChangeArrowheads="1"/>
            </p:cNvSpPr>
            <p:nvPr/>
          </p:nvSpPr>
          <p:spPr bwMode="auto">
            <a:xfrm>
              <a:off x="3456" y="177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66" name="Oval 23"/>
            <p:cNvSpPr>
              <a:spLocks noChangeArrowheads="1"/>
            </p:cNvSpPr>
            <p:nvPr/>
          </p:nvSpPr>
          <p:spPr bwMode="auto">
            <a:xfrm>
              <a:off x="2256" y="201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67" name="Oval 24"/>
            <p:cNvSpPr>
              <a:spLocks noChangeArrowheads="1"/>
            </p:cNvSpPr>
            <p:nvPr/>
          </p:nvSpPr>
          <p:spPr bwMode="auto">
            <a:xfrm>
              <a:off x="2496" y="201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68" name="Oval 25"/>
            <p:cNvSpPr>
              <a:spLocks noChangeArrowheads="1"/>
            </p:cNvSpPr>
            <p:nvPr/>
          </p:nvSpPr>
          <p:spPr bwMode="auto">
            <a:xfrm>
              <a:off x="2736" y="201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69" name="Oval 26"/>
            <p:cNvSpPr>
              <a:spLocks noChangeArrowheads="1"/>
            </p:cNvSpPr>
            <p:nvPr/>
          </p:nvSpPr>
          <p:spPr bwMode="auto">
            <a:xfrm>
              <a:off x="2976" y="201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70" name="Oval 27"/>
            <p:cNvSpPr>
              <a:spLocks noChangeArrowheads="1"/>
            </p:cNvSpPr>
            <p:nvPr/>
          </p:nvSpPr>
          <p:spPr bwMode="auto">
            <a:xfrm>
              <a:off x="3216" y="201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71" name="Oval 28"/>
            <p:cNvSpPr>
              <a:spLocks noChangeArrowheads="1"/>
            </p:cNvSpPr>
            <p:nvPr/>
          </p:nvSpPr>
          <p:spPr bwMode="auto">
            <a:xfrm>
              <a:off x="3456" y="201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72" name="Oval 32"/>
            <p:cNvSpPr>
              <a:spLocks noChangeArrowheads="1"/>
            </p:cNvSpPr>
            <p:nvPr/>
          </p:nvSpPr>
          <p:spPr bwMode="auto">
            <a:xfrm>
              <a:off x="2256" y="225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73" name="Oval 33"/>
            <p:cNvSpPr>
              <a:spLocks noChangeArrowheads="1"/>
            </p:cNvSpPr>
            <p:nvPr/>
          </p:nvSpPr>
          <p:spPr bwMode="auto">
            <a:xfrm>
              <a:off x="2496" y="225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74" name="Oval 34"/>
            <p:cNvSpPr>
              <a:spLocks noChangeArrowheads="1"/>
            </p:cNvSpPr>
            <p:nvPr/>
          </p:nvSpPr>
          <p:spPr bwMode="auto">
            <a:xfrm>
              <a:off x="2736" y="225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75" name="Oval 35"/>
            <p:cNvSpPr>
              <a:spLocks noChangeArrowheads="1"/>
            </p:cNvSpPr>
            <p:nvPr/>
          </p:nvSpPr>
          <p:spPr bwMode="auto">
            <a:xfrm>
              <a:off x="2976" y="225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76" name="Oval 36"/>
            <p:cNvSpPr>
              <a:spLocks noChangeArrowheads="1"/>
            </p:cNvSpPr>
            <p:nvPr/>
          </p:nvSpPr>
          <p:spPr bwMode="auto">
            <a:xfrm>
              <a:off x="3216" y="225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77" name="Oval 37"/>
            <p:cNvSpPr>
              <a:spLocks noChangeArrowheads="1"/>
            </p:cNvSpPr>
            <p:nvPr/>
          </p:nvSpPr>
          <p:spPr bwMode="auto">
            <a:xfrm>
              <a:off x="3456" y="225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78" name="Oval 41"/>
            <p:cNvSpPr>
              <a:spLocks noChangeArrowheads="1"/>
            </p:cNvSpPr>
            <p:nvPr/>
          </p:nvSpPr>
          <p:spPr bwMode="auto">
            <a:xfrm>
              <a:off x="2256" y="249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79" name="Oval 42"/>
            <p:cNvSpPr>
              <a:spLocks noChangeArrowheads="1"/>
            </p:cNvSpPr>
            <p:nvPr/>
          </p:nvSpPr>
          <p:spPr bwMode="auto">
            <a:xfrm>
              <a:off x="2496" y="249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80" name="Oval 43"/>
            <p:cNvSpPr>
              <a:spLocks noChangeArrowheads="1"/>
            </p:cNvSpPr>
            <p:nvPr/>
          </p:nvSpPr>
          <p:spPr bwMode="auto">
            <a:xfrm>
              <a:off x="2736" y="249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81" name="Oval 44"/>
            <p:cNvSpPr>
              <a:spLocks noChangeArrowheads="1"/>
            </p:cNvSpPr>
            <p:nvPr/>
          </p:nvSpPr>
          <p:spPr bwMode="auto">
            <a:xfrm>
              <a:off x="2976" y="249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82" name="Oval 45"/>
            <p:cNvSpPr>
              <a:spLocks noChangeArrowheads="1"/>
            </p:cNvSpPr>
            <p:nvPr/>
          </p:nvSpPr>
          <p:spPr bwMode="auto">
            <a:xfrm>
              <a:off x="3216" y="249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83" name="Oval 46"/>
            <p:cNvSpPr>
              <a:spLocks noChangeArrowheads="1"/>
            </p:cNvSpPr>
            <p:nvPr/>
          </p:nvSpPr>
          <p:spPr bwMode="auto">
            <a:xfrm>
              <a:off x="3456" y="249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84" name="Oval 50"/>
            <p:cNvSpPr>
              <a:spLocks noChangeArrowheads="1"/>
            </p:cNvSpPr>
            <p:nvPr/>
          </p:nvSpPr>
          <p:spPr bwMode="auto">
            <a:xfrm>
              <a:off x="2256" y="273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85" name="Oval 51"/>
            <p:cNvSpPr>
              <a:spLocks noChangeArrowheads="1"/>
            </p:cNvSpPr>
            <p:nvPr/>
          </p:nvSpPr>
          <p:spPr bwMode="auto">
            <a:xfrm>
              <a:off x="2496" y="273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86" name="Oval 52"/>
            <p:cNvSpPr>
              <a:spLocks noChangeArrowheads="1"/>
            </p:cNvSpPr>
            <p:nvPr/>
          </p:nvSpPr>
          <p:spPr bwMode="auto">
            <a:xfrm>
              <a:off x="2736" y="273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87" name="Oval 53"/>
            <p:cNvSpPr>
              <a:spLocks noChangeArrowheads="1"/>
            </p:cNvSpPr>
            <p:nvPr/>
          </p:nvSpPr>
          <p:spPr bwMode="auto">
            <a:xfrm>
              <a:off x="2976" y="273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88" name="Oval 54"/>
            <p:cNvSpPr>
              <a:spLocks noChangeArrowheads="1"/>
            </p:cNvSpPr>
            <p:nvPr/>
          </p:nvSpPr>
          <p:spPr bwMode="auto">
            <a:xfrm>
              <a:off x="3216" y="273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89" name="Oval 55"/>
            <p:cNvSpPr>
              <a:spLocks noChangeArrowheads="1"/>
            </p:cNvSpPr>
            <p:nvPr/>
          </p:nvSpPr>
          <p:spPr bwMode="auto">
            <a:xfrm>
              <a:off x="3456" y="273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grpSp>
        <p:nvGrpSpPr>
          <p:cNvPr id="3" name="Group 158"/>
          <p:cNvGrpSpPr>
            <a:grpSpLocks/>
          </p:cNvGrpSpPr>
          <p:nvPr/>
        </p:nvGrpSpPr>
        <p:grpSpPr bwMode="auto">
          <a:xfrm>
            <a:off x="381000" y="2971800"/>
            <a:ext cx="2362200" cy="1828800"/>
            <a:chOff x="0" y="1536"/>
            <a:chExt cx="1872" cy="1392"/>
          </a:xfrm>
        </p:grpSpPr>
        <p:sp>
          <p:nvSpPr>
            <p:cNvPr id="24618" name="Oval 86"/>
            <p:cNvSpPr>
              <a:spLocks noChangeArrowheads="1"/>
            </p:cNvSpPr>
            <p:nvPr/>
          </p:nvSpPr>
          <p:spPr bwMode="auto">
            <a:xfrm>
              <a:off x="0" y="153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19" name="Oval 87"/>
            <p:cNvSpPr>
              <a:spLocks noChangeArrowheads="1"/>
            </p:cNvSpPr>
            <p:nvPr/>
          </p:nvSpPr>
          <p:spPr bwMode="auto">
            <a:xfrm>
              <a:off x="336" y="153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20" name="Oval 88"/>
            <p:cNvSpPr>
              <a:spLocks noChangeArrowheads="1"/>
            </p:cNvSpPr>
            <p:nvPr/>
          </p:nvSpPr>
          <p:spPr bwMode="auto">
            <a:xfrm>
              <a:off x="672" y="153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21" name="Oval 89"/>
            <p:cNvSpPr>
              <a:spLocks noChangeArrowheads="1"/>
            </p:cNvSpPr>
            <p:nvPr/>
          </p:nvSpPr>
          <p:spPr bwMode="auto">
            <a:xfrm>
              <a:off x="1008" y="153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22" name="Oval 90"/>
            <p:cNvSpPr>
              <a:spLocks noChangeArrowheads="1"/>
            </p:cNvSpPr>
            <p:nvPr/>
          </p:nvSpPr>
          <p:spPr bwMode="auto">
            <a:xfrm>
              <a:off x="1344" y="153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23" name="Oval 91"/>
            <p:cNvSpPr>
              <a:spLocks noChangeArrowheads="1"/>
            </p:cNvSpPr>
            <p:nvPr/>
          </p:nvSpPr>
          <p:spPr bwMode="auto">
            <a:xfrm>
              <a:off x="1680" y="153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24" name="Oval 92"/>
            <p:cNvSpPr>
              <a:spLocks noChangeArrowheads="1"/>
            </p:cNvSpPr>
            <p:nvPr/>
          </p:nvSpPr>
          <p:spPr bwMode="auto">
            <a:xfrm>
              <a:off x="0" y="177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25" name="Oval 93"/>
            <p:cNvSpPr>
              <a:spLocks noChangeArrowheads="1"/>
            </p:cNvSpPr>
            <p:nvPr/>
          </p:nvSpPr>
          <p:spPr bwMode="auto">
            <a:xfrm>
              <a:off x="336" y="177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26" name="Oval 94"/>
            <p:cNvSpPr>
              <a:spLocks noChangeArrowheads="1"/>
            </p:cNvSpPr>
            <p:nvPr/>
          </p:nvSpPr>
          <p:spPr bwMode="auto">
            <a:xfrm>
              <a:off x="672" y="177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27" name="Oval 95"/>
            <p:cNvSpPr>
              <a:spLocks noChangeArrowheads="1"/>
            </p:cNvSpPr>
            <p:nvPr/>
          </p:nvSpPr>
          <p:spPr bwMode="auto">
            <a:xfrm>
              <a:off x="1008" y="177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28" name="Oval 96"/>
            <p:cNvSpPr>
              <a:spLocks noChangeArrowheads="1"/>
            </p:cNvSpPr>
            <p:nvPr/>
          </p:nvSpPr>
          <p:spPr bwMode="auto">
            <a:xfrm>
              <a:off x="1344" y="177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29" name="Oval 97"/>
            <p:cNvSpPr>
              <a:spLocks noChangeArrowheads="1"/>
            </p:cNvSpPr>
            <p:nvPr/>
          </p:nvSpPr>
          <p:spPr bwMode="auto">
            <a:xfrm>
              <a:off x="1680" y="177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30" name="Oval 98"/>
            <p:cNvSpPr>
              <a:spLocks noChangeArrowheads="1"/>
            </p:cNvSpPr>
            <p:nvPr/>
          </p:nvSpPr>
          <p:spPr bwMode="auto">
            <a:xfrm>
              <a:off x="0" y="201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31" name="Oval 99"/>
            <p:cNvSpPr>
              <a:spLocks noChangeArrowheads="1"/>
            </p:cNvSpPr>
            <p:nvPr/>
          </p:nvSpPr>
          <p:spPr bwMode="auto">
            <a:xfrm>
              <a:off x="336" y="201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32" name="Oval 100"/>
            <p:cNvSpPr>
              <a:spLocks noChangeArrowheads="1"/>
            </p:cNvSpPr>
            <p:nvPr/>
          </p:nvSpPr>
          <p:spPr bwMode="auto">
            <a:xfrm>
              <a:off x="672" y="201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33" name="Oval 101"/>
            <p:cNvSpPr>
              <a:spLocks noChangeArrowheads="1"/>
            </p:cNvSpPr>
            <p:nvPr/>
          </p:nvSpPr>
          <p:spPr bwMode="auto">
            <a:xfrm>
              <a:off x="1008" y="201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34" name="Oval 102"/>
            <p:cNvSpPr>
              <a:spLocks noChangeArrowheads="1"/>
            </p:cNvSpPr>
            <p:nvPr/>
          </p:nvSpPr>
          <p:spPr bwMode="auto">
            <a:xfrm>
              <a:off x="1344" y="201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35" name="Oval 103"/>
            <p:cNvSpPr>
              <a:spLocks noChangeArrowheads="1"/>
            </p:cNvSpPr>
            <p:nvPr/>
          </p:nvSpPr>
          <p:spPr bwMode="auto">
            <a:xfrm>
              <a:off x="1680" y="201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36" name="Oval 104"/>
            <p:cNvSpPr>
              <a:spLocks noChangeArrowheads="1"/>
            </p:cNvSpPr>
            <p:nvPr/>
          </p:nvSpPr>
          <p:spPr bwMode="auto">
            <a:xfrm>
              <a:off x="0" y="225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37" name="Oval 105"/>
            <p:cNvSpPr>
              <a:spLocks noChangeArrowheads="1"/>
            </p:cNvSpPr>
            <p:nvPr/>
          </p:nvSpPr>
          <p:spPr bwMode="auto">
            <a:xfrm>
              <a:off x="336" y="225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38" name="Oval 106"/>
            <p:cNvSpPr>
              <a:spLocks noChangeArrowheads="1"/>
            </p:cNvSpPr>
            <p:nvPr/>
          </p:nvSpPr>
          <p:spPr bwMode="auto">
            <a:xfrm>
              <a:off x="672" y="225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39" name="Oval 107"/>
            <p:cNvSpPr>
              <a:spLocks noChangeArrowheads="1"/>
            </p:cNvSpPr>
            <p:nvPr/>
          </p:nvSpPr>
          <p:spPr bwMode="auto">
            <a:xfrm>
              <a:off x="1008" y="225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40" name="Oval 108"/>
            <p:cNvSpPr>
              <a:spLocks noChangeArrowheads="1"/>
            </p:cNvSpPr>
            <p:nvPr/>
          </p:nvSpPr>
          <p:spPr bwMode="auto">
            <a:xfrm>
              <a:off x="1344" y="225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41" name="Oval 109"/>
            <p:cNvSpPr>
              <a:spLocks noChangeArrowheads="1"/>
            </p:cNvSpPr>
            <p:nvPr/>
          </p:nvSpPr>
          <p:spPr bwMode="auto">
            <a:xfrm>
              <a:off x="1680" y="225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42" name="Oval 110"/>
            <p:cNvSpPr>
              <a:spLocks noChangeArrowheads="1"/>
            </p:cNvSpPr>
            <p:nvPr/>
          </p:nvSpPr>
          <p:spPr bwMode="auto">
            <a:xfrm>
              <a:off x="0" y="249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43" name="Oval 111"/>
            <p:cNvSpPr>
              <a:spLocks noChangeArrowheads="1"/>
            </p:cNvSpPr>
            <p:nvPr/>
          </p:nvSpPr>
          <p:spPr bwMode="auto">
            <a:xfrm>
              <a:off x="336" y="249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44" name="Oval 112"/>
            <p:cNvSpPr>
              <a:spLocks noChangeArrowheads="1"/>
            </p:cNvSpPr>
            <p:nvPr/>
          </p:nvSpPr>
          <p:spPr bwMode="auto">
            <a:xfrm>
              <a:off x="672" y="249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45" name="Oval 113"/>
            <p:cNvSpPr>
              <a:spLocks noChangeArrowheads="1"/>
            </p:cNvSpPr>
            <p:nvPr/>
          </p:nvSpPr>
          <p:spPr bwMode="auto">
            <a:xfrm>
              <a:off x="1008" y="249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46" name="Oval 114"/>
            <p:cNvSpPr>
              <a:spLocks noChangeArrowheads="1"/>
            </p:cNvSpPr>
            <p:nvPr/>
          </p:nvSpPr>
          <p:spPr bwMode="auto">
            <a:xfrm>
              <a:off x="1344" y="249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47" name="Oval 115"/>
            <p:cNvSpPr>
              <a:spLocks noChangeArrowheads="1"/>
            </p:cNvSpPr>
            <p:nvPr/>
          </p:nvSpPr>
          <p:spPr bwMode="auto">
            <a:xfrm>
              <a:off x="1680" y="249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48" name="Oval 116"/>
            <p:cNvSpPr>
              <a:spLocks noChangeArrowheads="1"/>
            </p:cNvSpPr>
            <p:nvPr/>
          </p:nvSpPr>
          <p:spPr bwMode="auto">
            <a:xfrm>
              <a:off x="0" y="273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49" name="Oval 117"/>
            <p:cNvSpPr>
              <a:spLocks noChangeArrowheads="1"/>
            </p:cNvSpPr>
            <p:nvPr/>
          </p:nvSpPr>
          <p:spPr bwMode="auto">
            <a:xfrm>
              <a:off x="336" y="273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50" name="Oval 118"/>
            <p:cNvSpPr>
              <a:spLocks noChangeArrowheads="1"/>
            </p:cNvSpPr>
            <p:nvPr/>
          </p:nvSpPr>
          <p:spPr bwMode="auto">
            <a:xfrm>
              <a:off x="672" y="273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51" name="Oval 119"/>
            <p:cNvSpPr>
              <a:spLocks noChangeArrowheads="1"/>
            </p:cNvSpPr>
            <p:nvPr/>
          </p:nvSpPr>
          <p:spPr bwMode="auto">
            <a:xfrm>
              <a:off x="1008" y="273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52" name="Oval 120"/>
            <p:cNvSpPr>
              <a:spLocks noChangeArrowheads="1"/>
            </p:cNvSpPr>
            <p:nvPr/>
          </p:nvSpPr>
          <p:spPr bwMode="auto">
            <a:xfrm>
              <a:off x="1344" y="273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53" name="Oval 121"/>
            <p:cNvSpPr>
              <a:spLocks noChangeArrowheads="1"/>
            </p:cNvSpPr>
            <p:nvPr/>
          </p:nvSpPr>
          <p:spPr bwMode="auto">
            <a:xfrm>
              <a:off x="1680" y="273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grpSp>
        <p:nvGrpSpPr>
          <p:cNvPr id="4" name="Group 159"/>
          <p:cNvGrpSpPr>
            <a:grpSpLocks/>
          </p:cNvGrpSpPr>
          <p:nvPr/>
        </p:nvGrpSpPr>
        <p:grpSpPr bwMode="auto">
          <a:xfrm>
            <a:off x="7010400" y="2514600"/>
            <a:ext cx="1676400" cy="2438400"/>
            <a:chOff x="4080" y="1536"/>
            <a:chExt cx="1392" cy="1872"/>
          </a:xfrm>
        </p:grpSpPr>
        <p:sp>
          <p:nvSpPr>
            <p:cNvPr id="24582" name="Oval 122"/>
            <p:cNvSpPr>
              <a:spLocks noChangeArrowheads="1"/>
            </p:cNvSpPr>
            <p:nvPr/>
          </p:nvSpPr>
          <p:spPr bwMode="auto">
            <a:xfrm>
              <a:off x="4080" y="153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583" name="Oval 123"/>
            <p:cNvSpPr>
              <a:spLocks noChangeArrowheads="1"/>
            </p:cNvSpPr>
            <p:nvPr/>
          </p:nvSpPr>
          <p:spPr bwMode="auto">
            <a:xfrm>
              <a:off x="4320" y="153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584" name="Oval 124"/>
            <p:cNvSpPr>
              <a:spLocks noChangeArrowheads="1"/>
            </p:cNvSpPr>
            <p:nvPr/>
          </p:nvSpPr>
          <p:spPr bwMode="auto">
            <a:xfrm>
              <a:off x="4560" y="153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585" name="Oval 125"/>
            <p:cNvSpPr>
              <a:spLocks noChangeArrowheads="1"/>
            </p:cNvSpPr>
            <p:nvPr/>
          </p:nvSpPr>
          <p:spPr bwMode="auto">
            <a:xfrm>
              <a:off x="4800" y="153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586" name="Oval 126"/>
            <p:cNvSpPr>
              <a:spLocks noChangeArrowheads="1"/>
            </p:cNvSpPr>
            <p:nvPr/>
          </p:nvSpPr>
          <p:spPr bwMode="auto">
            <a:xfrm>
              <a:off x="5040" y="153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587" name="Oval 127"/>
            <p:cNvSpPr>
              <a:spLocks noChangeArrowheads="1"/>
            </p:cNvSpPr>
            <p:nvPr/>
          </p:nvSpPr>
          <p:spPr bwMode="auto">
            <a:xfrm>
              <a:off x="5280" y="153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588" name="Oval 128"/>
            <p:cNvSpPr>
              <a:spLocks noChangeArrowheads="1"/>
            </p:cNvSpPr>
            <p:nvPr/>
          </p:nvSpPr>
          <p:spPr bwMode="auto">
            <a:xfrm>
              <a:off x="4080" y="1872"/>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589" name="Oval 129"/>
            <p:cNvSpPr>
              <a:spLocks noChangeArrowheads="1"/>
            </p:cNvSpPr>
            <p:nvPr/>
          </p:nvSpPr>
          <p:spPr bwMode="auto">
            <a:xfrm>
              <a:off x="4320" y="1872"/>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590" name="Oval 130"/>
            <p:cNvSpPr>
              <a:spLocks noChangeArrowheads="1"/>
            </p:cNvSpPr>
            <p:nvPr/>
          </p:nvSpPr>
          <p:spPr bwMode="auto">
            <a:xfrm>
              <a:off x="4560" y="1872"/>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591" name="Oval 131"/>
            <p:cNvSpPr>
              <a:spLocks noChangeArrowheads="1"/>
            </p:cNvSpPr>
            <p:nvPr/>
          </p:nvSpPr>
          <p:spPr bwMode="auto">
            <a:xfrm>
              <a:off x="4800" y="1872"/>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592" name="Oval 132"/>
            <p:cNvSpPr>
              <a:spLocks noChangeArrowheads="1"/>
            </p:cNvSpPr>
            <p:nvPr/>
          </p:nvSpPr>
          <p:spPr bwMode="auto">
            <a:xfrm>
              <a:off x="5040" y="1872"/>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593" name="Oval 133"/>
            <p:cNvSpPr>
              <a:spLocks noChangeArrowheads="1"/>
            </p:cNvSpPr>
            <p:nvPr/>
          </p:nvSpPr>
          <p:spPr bwMode="auto">
            <a:xfrm>
              <a:off x="5280" y="1872"/>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594" name="Oval 134"/>
            <p:cNvSpPr>
              <a:spLocks noChangeArrowheads="1"/>
            </p:cNvSpPr>
            <p:nvPr/>
          </p:nvSpPr>
          <p:spPr bwMode="auto">
            <a:xfrm>
              <a:off x="4080" y="2208"/>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595" name="Oval 135"/>
            <p:cNvSpPr>
              <a:spLocks noChangeArrowheads="1"/>
            </p:cNvSpPr>
            <p:nvPr/>
          </p:nvSpPr>
          <p:spPr bwMode="auto">
            <a:xfrm>
              <a:off x="4320" y="2208"/>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596" name="Oval 136"/>
            <p:cNvSpPr>
              <a:spLocks noChangeArrowheads="1"/>
            </p:cNvSpPr>
            <p:nvPr/>
          </p:nvSpPr>
          <p:spPr bwMode="auto">
            <a:xfrm>
              <a:off x="4560" y="2208"/>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597" name="Oval 137"/>
            <p:cNvSpPr>
              <a:spLocks noChangeArrowheads="1"/>
            </p:cNvSpPr>
            <p:nvPr/>
          </p:nvSpPr>
          <p:spPr bwMode="auto">
            <a:xfrm>
              <a:off x="4800" y="2208"/>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598" name="Oval 138"/>
            <p:cNvSpPr>
              <a:spLocks noChangeArrowheads="1"/>
            </p:cNvSpPr>
            <p:nvPr/>
          </p:nvSpPr>
          <p:spPr bwMode="auto">
            <a:xfrm>
              <a:off x="5040" y="2208"/>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599" name="Oval 139"/>
            <p:cNvSpPr>
              <a:spLocks noChangeArrowheads="1"/>
            </p:cNvSpPr>
            <p:nvPr/>
          </p:nvSpPr>
          <p:spPr bwMode="auto">
            <a:xfrm>
              <a:off x="5280" y="2208"/>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00" name="Oval 140"/>
            <p:cNvSpPr>
              <a:spLocks noChangeArrowheads="1"/>
            </p:cNvSpPr>
            <p:nvPr/>
          </p:nvSpPr>
          <p:spPr bwMode="auto">
            <a:xfrm>
              <a:off x="4080" y="2544"/>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01" name="Oval 141"/>
            <p:cNvSpPr>
              <a:spLocks noChangeArrowheads="1"/>
            </p:cNvSpPr>
            <p:nvPr/>
          </p:nvSpPr>
          <p:spPr bwMode="auto">
            <a:xfrm>
              <a:off x="4320" y="2544"/>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02" name="Oval 142"/>
            <p:cNvSpPr>
              <a:spLocks noChangeArrowheads="1"/>
            </p:cNvSpPr>
            <p:nvPr/>
          </p:nvSpPr>
          <p:spPr bwMode="auto">
            <a:xfrm>
              <a:off x="4560" y="2544"/>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03" name="Oval 143"/>
            <p:cNvSpPr>
              <a:spLocks noChangeArrowheads="1"/>
            </p:cNvSpPr>
            <p:nvPr/>
          </p:nvSpPr>
          <p:spPr bwMode="auto">
            <a:xfrm>
              <a:off x="4800" y="2544"/>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04" name="Oval 144"/>
            <p:cNvSpPr>
              <a:spLocks noChangeArrowheads="1"/>
            </p:cNvSpPr>
            <p:nvPr/>
          </p:nvSpPr>
          <p:spPr bwMode="auto">
            <a:xfrm>
              <a:off x="5040" y="2544"/>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05" name="Oval 145"/>
            <p:cNvSpPr>
              <a:spLocks noChangeArrowheads="1"/>
            </p:cNvSpPr>
            <p:nvPr/>
          </p:nvSpPr>
          <p:spPr bwMode="auto">
            <a:xfrm>
              <a:off x="5280" y="2544"/>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06" name="Oval 146"/>
            <p:cNvSpPr>
              <a:spLocks noChangeArrowheads="1"/>
            </p:cNvSpPr>
            <p:nvPr/>
          </p:nvSpPr>
          <p:spPr bwMode="auto">
            <a:xfrm>
              <a:off x="4080" y="2880"/>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07" name="Oval 147"/>
            <p:cNvSpPr>
              <a:spLocks noChangeArrowheads="1"/>
            </p:cNvSpPr>
            <p:nvPr/>
          </p:nvSpPr>
          <p:spPr bwMode="auto">
            <a:xfrm>
              <a:off x="4320" y="2880"/>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08" name="Oval 148"/>
            <p:cNvSpPr>
              <a:spLocks noChangeArrowheads="1"/>
            </p:cNvSpPr>
            <p:nvPr/>
          </p:nvSpPr>
          <p:spPr bwMode="auto">
            <a:xfrm>
              <a:off x="4560" y="2880"/>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09" name="Oval 149"/>
            <p:cNvSpPr>
              <a:spLocks noChangeArrowheads="1"/>
            </p:cNvSpPr>
            <p:nvPr/>
          </p:nvSpPr>
          <p:spPr bwMode="auto">
            <a:xfrm>
              <a:off x="4800" y="2880"/>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10" name="Oval 150"/>
            <p:cNvSpPr>
              <a:spLocks noChangeArrowheads="1"/>
            </p:cNvSpPr>
            <p:nvPr/>
          </p:nvSpPr>
          <p:spPr bwMode="auto">
            <a:xfrm>
              <a:off x="5040" y="2880"/>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11" name="Oval 151"/>
            <p:cNvSpPr>
              <a:spLocks noChangeArrowheads="1"/>
            </p:cNvSpPr>
            <p:nvPr/>
          </p:nvSpPr>
          <p:spPr bwMode="auto">
            <a:xfrm>
              <a:off x="5280" y="2880"/>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12" name="Oval 152"/>
            <p:cNvSpPr>
              <a:spLocks noChangeArrowheads="1"/>
            </p:cNvSpPr>
            <p:nvPr/>
          </p:nvSpPr>
          <p:spPr bwMode="auto">
            <a:xfrm>
              <a:off x="4080" y="321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13" name="Oval 153"/>
            <p:cNvSpPr>
              <a:spLocks noChangeArrowheads="1"/>
            </p:cNvSpPr>
            <p:nvPr/>
          </p:nvSpPr>
          <p:spPr bwMode="auto">
            <a:xfrm>
              <a:off x="4320" y="321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14" name="Oval 154"/>
            <p:cNvSpPr>
              <a:spLocks noChangeArrowheads="1"/>
            </p:cNvSpPr>
            <p:nvPr/>
          </p:nvSpPr>
          <p:spPr bwMode="auto">
            <a:xfrm>
              <a:off x="4560" y="321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15" name="Oval 155"/>
            <p:cNvSpPr>
              <a:spLocks noChangeArrowheads="1"/>
            </p:cNvSpPr>
            <p:nvPr/>
          </p:nvSpPr>
          <p:spPr bwMode="auto">
            <a:xfrm>
              <a:off x="4800" y="321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16" name="Oval 156"/>
            <p:cNvSpPr>
              <a:spLocks noChangeArrowheads="1"/>
            </p:cNvSpPr>
            <p:nvPr/>
          </p:nvSpPr>
          <p:spPr bwMode="auto">
            <a:xfrm>
              <a:off x="5040" y="321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4617" name="Oval 157"/>
            <p:cNvSpPr>
              <a:spLocks noChangeArrowheads="1"/>
            </p:cNvSpPr>
            <p:nvPr/>
          </p:nvSpPr>
          <p:spPr bwMode="auto">
            <a:xfrm>
              <a:off x="5280" y="3216"/>
              <a:ext cx="192" cy="19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sp>
        <p:nvSpPr>
          <p:cNvPr id="114" name="Title 113"/>
          <p:cNvSpPr>
            <a:spLocks noGrp="1"/>
          </p:cNvSpPr>
          <p:nvPr>
            <p:ph type="title"/>
          </p:nvPr>
        </p:nvSpPr>
        <p:spPr/>
        <p:txBody>
          <a:bodyPr/>
          <a:lstStyle/>
          <a:p>
            <a:r>
              <a:rPr lang="en-US" dirty="0" smtClean="0"/>
              <a:t>Proximity</a:t>
            </a:r>
            <a:endParaRPr lang="en-US" dirty="0"/>
          </a:p>
        </p:txBody>
      </p:sp>
      <p:sp>
        <p:nvSpPr>
          <p:cNvPr id="115" name="Slide Number Placeholder 4"/>
          <p:cNvSpPr>
            <a:spLocks noGrp="1"/>
          </p:cNvSpPr>
          <p:nvPr>
            <p:ph type="sldNum" sz="quarter" idx="11"/>
          </p:nvPr>
        </p:nvSpPr>
        <p:spPr>
          <a:xfrm>
            <a:off x="381000" y="6307138"/>
            <a:ext cx="762000" cy="398462"/>
          </a:xfrm>
        </p:spPr>
        <p:txBody>
          <a:bodyPr/>
          <a:lstStyle/>
          <a:p>
            <a:fld id="{6BDA73DC-173D-C141-A251-E2CE6FD82130}" type="slidenum">
              <a:rPr lang="en-US"/>
              <a:pPr/>
              <a:t>59</a:t>
            </a:fld>
            <a:endParaRPr lang="en-US" dirty="0"/>
          </a:p>
        </p:txBody>
      </p:sp>
    </p:spTree>
    <p:extLst>
      <p:ext uri="{BB962C8B-B14F-4D97-AF65-F5344CB8AC3E}">
        <p14:creationId xmlns:p14="http://schemas.microsoft.com/office/powerpoint/2010/main" val="1926493363"/>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p>
            <a:pPr>
              <a:defRPr/>
            </a:pPr>
            <a:r>
              <a:rPr lang="en-US"/>
              <a:t>User-Centered Design </a:t>
            </a:r>
            <a:r>
              <a:rPr lang="en-US">
                <a:sym typeface="Symbol" pitchFamily="18" charset="2"/>
              </a:rPr>
              <a:t> </a:t>
            </a:r>
            <a:r>
              <a:rPr lang="en-US" i="1"/>
              <a:t>www.user-centereddesign.com</a:t>
            </a:r>
          </a:p>
        </p:txBody>
      </p:sp>
      <p:sp>
        <p:nvSpPr>
          <p:cNvPr id="5" name="Slide Number Placeholder 2"/>
          <p:cNvSpPr>
            <a:spLocks noGrp="1"/>
          </p:cNvSpPr>
          <p:nvPr>
            <p:ph type="sldNum" sz="quarter" idx="11"/>
          </p:nvPr>
        </p:nvSpPr>
        <p:spPr/>
        <p:txBody>
          <a:bodyPr/>
          <a:lstStyle/>
          <a:p>
            <a:fld id="{83242A1B-432D-D94F-BE2A-17787953F166}" type="slidenum">
              <a:rPr lang="en-US"/>
              <a:pPr/>
              <a:t>6</a:t>
            </a:fld>
            <a:endParaRPr lang="en-US"/>
          </a:p>
        </p:txBody>
      </p:sp>
      <p:sp>
        <p:nvSpPr>
          <p:cNvPr id="9220" name="Rectangle 2"/>
          <p:cNvSpPr>
            <a:spLocks noGrp="1" noChangeArrowheads="1"/>
          </p:cNvSpPr>
          <p:nvPr>
            <p:ph type="title" idx="4294967295"/>
          </p:nvPr>
        </p:nvSpPr>
        <p:spPr>
          <a:xfrm>
            <a:off x="152400" y="152400"/>
            <a:ext cx="8991600" cy="1143000"/>
          </a:xfrm>
        </p:spPr>
        <p:txBody>
          <a:bodyPr/>
          <a:lstStyle/>
          <a:p>
            <a:pPr eaLnBrk="1" hangingPunct="1"/>
            <a:r>
              <a:rPr lang="en-US" sz="3200" dirty="0">
                <a:ea typeface="Times New Roman" charset="0"/>
                <a:cs typeface="Times New Roman" charset="0"/>
              </a:rPr>
              <a:t>What does “usability” mean?</a:t>
            </a:r>
            <a:r>
              <a:rPr lang="en-US" sz="3200" dirty="0" smtClean="0">
                <a:ea typeface="Times New Roman" charset="0"/>
                <a:cs typeface="Times New Roman" charset="0"/>
              </a:rPr>
              <a:t> (concluded)</a:t>
            </a:r>
            <a:endParaRPr lang="en-US" sz="3200" dirty="0">
              <a:ea typeface="Times New Roman" charset="0"/>
              <a:cs typeface="Times New Roman" charset="0"/>
            </a:endParaRPr>
          </a:p>
        </p:txBody>
      </p:sp>
      <p:sp>
        <p:nvSpPr>
          <p:cNvPr id="9221" name="Rectangle 3"/>
          <p:cNvSpPr>
            <a:spLocks noGrp="1" noChangeArrowheads="1"/>
          </p:cNvSpPr>
          <p:nvPr>
            <p:ph type="body" idx="4294967295"/>
          </p:nvPr>
        </p:nvSpPr>
        <p:spPr>
          <a:xfrm>
            <a:off x="533400" y="1447800"/>
            <a:ext cx="8610600" cy="4419600"/>
          </a:xfrm>
        </p:spPr>
        <p:txBody>
          <a:bodyPr/>
          <a:lstStyle/>
          <a:p>
            <a:pPr eaLnBrk="1" hangingPunct="1">
              <a:lnSpc>
                <a:spcPct val="80000"/>
              </a:lnSpc>
            </a:pPr>
            <a:r>
              <a:rPr lang="en-US" sz="2800"/>
              <a:t>Jakob Neilson</a:t>
            </a:r>
          </a:p>
          <a:p>
            <a:pPr lvl="1" eaLnBrk="1" hangingPunct="1">
              <a:lnSpc>
                <a:spcPct val="80000"/>
              </a:lnSpc>
            </a:pPr>
            <a:r>
              <a:rPr lang="en-US" sz="2400"/>
              <a:t>Satisfaction</a:t>
            </a:r>
          </a:p>
          <a:p>
            <a:pPr lvl="1" eaLnBrk="1" hangingPunct="1">
              <a:lnSpc>
                <a:spcPct val="80000"/>
              </a:lnSpc>
            </a:pPr>
            <a:r>
              <a:rPr lang="en-US" sz="2400"/>
              <a:t>Efficiency</a:t>
            </a:r>
          </a:p>
          <a:p>
            <a:pPr lvl="1" eaLnBrk="1" hangingPunct="1">
              <a:lnSpc>
                <a:spcPct val="80000"/>
              </a:lnSpc>
            </a:pPr>
            <a:r>
              <a:rPr lang="en-US" sz="2400"/>
              <a:t>Learnability</a:t>
            </a:r>
          </a:p>
          <a:p>
            <a:pPr lvl="1" eaLnBrk="1" hangingPunct="1">
              <a:lnSpc>
                <a:spcPct val="80000"/>
              </a:lnSpc>
            </a:pPr>
            <a:r>
              <a:rPr lang="en-US" sz="2400"/>
              <a:t>Low Errors</a:t>
            </a:r>
          </a:p>
          <a:p>
            <a:pPr lvl="1" eaLnBrk="1" hangingPunct="1">
              <a:lnSpc>
                <a:spcPct val="80000"/>
              </a:lnSpc>
            </a:pPr>
            <a:r>
              <a:rPr lang="en-US" sz="2400"/>
              <a:t>Memorability</a:t>
            </a:r>
          </a:p>
          <a:p>
            <a:pPr eaLnBrk="1" hangingPunct="1">
              <a:lnSpc>
                <a:spcPct val="80000"/>
              </a:lnSpc>
            </a:pPr>
            <a:r>
              <a:rPr lang="en-US" sz="2800"/>
              <a:t>Ben Shneiderman</a:t>
            </a:r>
          </a:p>
          <a:p>
            <a:pPr lvl="1" eaLnBrk="1" hangingPunct="1">
              <a:lnSpc>
                <a:spcPct val="80000"/>
              </a:lnSpc>
            </a:pPr>
            <a:r>
              <a:rPr lang="en-US" sz="2400"/>
              <a:t>Ease of learning </a:t>
            </a:r>
          </a:p>
          <a:p>
            <a:pPr lvl="1" eaLnBrk="1" hangingPunct="1">
              <a:lnSpc>
                <a:spcPct val="80000"/>
              </a:lnSpc>
            </a:pPr>
            <a:r>
              <a:rPr lang="en-US" sz="2400"/>
              <a:t>Speed of task completion </a:t>
            </a:r>
          </a:p>
          <a:p>
            <a:pPr lvl="1" eaLnBrk="1" hangingPunct="1">
              <a:lnSpc>
                <a:spcPct val="80000"/>
              </a:lnSpc>
            </a:pPr>
            <a:r>
              <a:rPr lang="en-US" sz="2400"/>
              <a:t>Low error rate </a:t>
            </a:r>
          </a:p>
          <a:p>
            <a:pPr lvl="1" eaLnBrk="1" hangingPunct="1">
              <a:lnSpc>
                <a:spcPct val="80000"/>
              </a:lnSpc>
            </a:pPr>
            <a:r>
              <a:rPr lang="en-US" sz="2400"/>
              <a:t>Retention of knowledge over time </a:t>
            </a:r>
          </a:p>
          <a:p>
            <a:pPr lvl="1" eaLnBrk="1" hangingPunct="1">
              <a:lnSpc>
                <a:spcPct val="80000"/>
              </a:lnSpc>
            </a:pPr>
            <a:r>
              <a:rPr lang="en-US" sz="2400"/>
              <a:t>User satisfaction</a:t>
            </a:r>
          </a:p>
          <a:p>
            <a:pPr lvl="1" eaLnBrk="1" hangingPunct="1">
              <a:lnSpc>
                <a:spcPct val="80000"/>
              </a:lnSpc>
            </a:pPr>
            <a:endParaRPr lang="en-US" sz="2400"/>
          </a:p>
        </p:txBody>
      </p:sp>
    </p:spTree>
  </p:cSld>
  <p:clrMapOvr>
    <a:masterClrMapping/>
  </p:clrMapOvr>
  <p:transition xmlns:p14="http://schemas.microsoft.com/office/powerpoint/2010/main">
    <p:blinds/>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Similarity</a:t>
            </a:r>
            <a:endParaRPr lang="en-US" dirty="0"/>
          </a:p>
        </p:txBody>
      </p:sp>
      <p:sp>
        <p:nvSpPr>
          <p:cNvPr id="5" name="Slide Number Placeholder 4"/>
          <p:cNvSpPr>
            <a:spLocks noGrp="1"/>
          </p:cNvSpPr>
          <p:nvPr>
            <p:ph type="sldNum" sz="quarter" idx="11"/>
          </p:nvPr>
        </p:nvSpPr>
        <p:spPr>
          <a:xfrm>
            <a:off x="381000" y="6307138"/>
            <a:ext cx="762000" cy="398462"/>
          </a:xfrm>
        </p:spPr>
        <p:txBody>
          <a:bodyPr/>
          <a:lstStyle/>
          <a:p>
            <a:fld id="{6BDA73DC-173D-C141-A251-E2CE6FD82130}" type="slidenum">
              <a:rPr lang="en-US"/>
              <a:pPr/>
              <a:t>60</a:t>
            </a:fld>
            <a:endParaRPr lang="en-US"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rcRect b="21600"/>
          <a:stretch>
            <a:fillRect/>
          </a:stretch>
        </p:blipFill>
        <p:spPr>
          <a:xfrm>
            <a:off x="1752600" y="1676400"/>
            <a:ext cx="5080000" cy="3982720"/>
          </a:xfrm>
          <a:prstGeom prst="rect">
            <a:avLst/>
          </a:prstGeom>
        </p:spPr>
      </p:pic>
    </p:spTree>
    <p:extLst>
      <p:ext uri="{BB962C8B-B14F-4D97-AF65-F5344CB8AC3E}">
        <p14:creationId xmlns:p14="http://schemas.microsoft.com/office/powerpoint/2010/main" val="364529759"/>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14" name="Rectangle 114"/>
          <p:cNvSpPr>
            <a:spLocks noGrp="1" noChangeArrowheads="1"/>
          </p:cNvSpPr>
          <p:nvPr>
            <p:ph type="title"/>
          </p:nvPr>
        </p:nvSpPr>
        <p:spPr/>
        <p:txBody>
          <a:bodyPr/>
          <a:lstStyle/>
          <a:p>
            <a:r>
              <a:rPr lang="en-US" dirty="0" smtClean="0"/>
              <a:t>Parallelism (Similarity)</a:t>
            </a:r>
            <a:endParaRPr lang="en-US" dirty="0"/>
          </a:p>
        </p:txBody>
      </p:sp>
      <p:sp>
        <p:nvSpPr>
          <p:cNvPr id="116" name="Content Placeholder 115"/>
          <p:cNvSpPr>
            <a:spLocks noGrp="1"/>
          </p:cNvSpPr>
          <p:nvPr>
            <p:ph idx="1"/>
          </p:nvPr>
        </p:nvSpPr>
        <p:spPr/>
        <p:txBody>
          <a:bodyPr/>
          <a:lstStyle/>
          <a:p>
            <a:r>
              <a:rPr lang="en-US" i="1" dirty="0" smtClean="0"/>
              <a:t>Elements that are parallel to each other appear more related than elements not parallel to each other.</a:t>
            </a:r>
            <a:endParaRPr lang="en-US" dirty="0"/>
          </a:p>
        </p:txBody>
      </p:sp>
      <p:sp>
        <p:nvSpPr>
          <p:cNvPr id="115" name="Footer Placeholder 3"/>
          <p:cNvSpPr>
            <a:spLocks noGrp="1"/>
          </p:cNvSpPr>
          <p:nvPr>
            <p:ph type="ftr" sz="quarter" idx="11"/>
          </p:nvPr>
        </p:nvSpPr>
        <p:spPr/>
        <p:txBody>
          <a:bodyPr/>
          <a:lstStyle/>
          <a:p>
            <a:r>
              <a:rPr lang="en-US"/>
              <a:t>User-Centered Design</a:t>
            </a:r>
          </a:p>
          <a:p>
            <a:r>
              <a:rPr lang="en-US" b="1"/>
              <a:t>www.user-centereddesign.com</a:t>
            </a:r>
          </a:p>
        </p:txBody>
      </p:sp>
      <p:pic>
        <p:nvPicPr>
          <p:cNvPr id="117" name="Picture 116"/>
          <p:cNvPicPr>
            <a:picLocks noChangeAspect="1"/>
          </p:cNvPicPr>
          <p:nvPr/>
        </p:nvPicPr>
        <p:blipFill>
          <a:blip r:embed="rId2"/>
          <a:stretch>
            <a:fillRect/>
          </a:stretch>
        </p:blipFill>
        <p:spPr>
          <a:xfrm>
            <a:off x="2057400" y="2895600"/>
            <a:ext cx="4533900" cy="2934847"/>
          </a:xfrm>
          <a:prstGeom prst="rect">
            <a:avLst/>
          </a:prstGeom>
        </p:spPr>
      </p:pic>
    </p:spTree>
    <p:extLst>
      <p:ext uri="{BB962C8B-B14F-4D97-AF65-F5344CB8AC3E}">
        <p14:creationId xmlns:p14="http://schemas.microsoft.com/office/powerpoint/2010/main" val="236253279"/>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14" name="Rectangle 114"/>
          <p:cNvSpPr>
            <a:spLocks noGrp="1" noChangeArrowheads="1"/>
          </p:cNvSpPr>
          <p:nvPr>
            <p:ph type="title"/>
          </p:nvPr>
        </p:nvSpPr>
        <p:spPr/>
        <p:txBody>
          <a:bodyPr/>
          <a:lstStyle/>
          <a:p>
            <a:r>
              <a:rPr lang="en-US" dirty="0" smtClean="0"/>
              <a:t>Symmetry</a:t>
            </a:r>
            <a:endParaRPr lang="en-US" dirty="0"/>
          </a:p>
        </p:txBody>
      </p:sp>
      <p:sp>
        <p:nvSpPr>
          <p:cNvPr id="116" name="Content Placeholder 115"/>
          <p:cNvSpPr>
            <a:spLocks noGrp="1"/>
          </p:cNvSpPr>
          <p:nvPr>
            <p:ph idx="1"/>
          </p:nvPr>
        </p:nvSpPr>
        <p:spPr/>
        <p:txBody>
          <a:bodyPr/>
          <a:lstStyle/>
          <a:p>
            <a:r>
              <a:rPr lang="en-US" i="1" dirty="0" smtClean="0"/>
              <a:t>The idea that when we perceive objects we tend to perceive them as symmetrical shapes that form around their center (competes with proximity).</a:t>
            </a:r>
            <a:endParaRPr lang="en-US" dirty="0"/>
          </a:p>
        </p:txBody>
      </p:sp>
      <p:sp>
        <p:nvSpPr>
          <p:cNvPr id="115" name="Footer Placeholder 3"/>
          <p:cNvSpPr>
            <a:spLocks noGrp="1"/>
          </p:cNvSpPr>
          <p:nvPr>
            <p:ph type="ftr" sz="quarter" idx="11"/>
          </p:nvPr>
        </p:nvSpPr>
        <p:spPr/>
        <p:txBody>
          <a:bodyPr/>
          <a:lstStyle/>
          <a:p>
            <a:r>
              <a:rPr lang="en-US"/>
              <a:t>User-Centered Design</a:t>
            </a:r>
          </a:p>
          <a:p>
            <a:r>
              <a:rPr lang="en-US" b="1"/>
              <a:t>www.user-centereddesign.com</a:t>
            </a:r>
          </a:p>
        </p:txBody>
      </p:sp>
      <p:pic>
        <p:nvPicPr>
          <p:cNvPr id="117" name="Picture 116"/>
          <p:cNvPicPr>
            <a:picLocks noChangeAspect="1"/>
          </p:cNvPicPr>
          <p:nvPr/>
        </p:nvPicPr>
        <p:blipFill>
          <a:blip r:embed="rId2"/>
          <a:stretch>
            <a:fillRect/>
          </a:stretch>
        </p:blipFill>
        <p:spPr>
          <a:xfrm>
            <a:off x="1527372" y="3700559"/>
            <a:ext cx="5905500" cy="1079500"/>
          </a:xfrm>
          <a:prstGeom prst="rect">
            <a:avLst/>
          </a:prstGeom>
        </p:spPr>
      </p:pic>
    </p:spTree>
    <p:extLst>
      <p:ext uri="{BB962C8B-B14F-4D97-AF65-F5344CB8AC3E}">
        <p14:creationId xmlns:p14="http://schemas.microsoft.com/office/powerpoint/2010/main" val="4242995108"/>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09600" y="2209800"/>
            <a:ext cx="2971800" cy="2438400"/>
            <a:chOff x="2209800" y="1981200"/>
            <a:chExt cx="4419600" cy="3657600"/>
          </a:xfrm>
        </p:grpSpPr>
        <p:sp>
          <p:nvSpPr>
            <p:cNvPr id="26627" name="Oval 5"/>
            <p:cNvSpPr>
              <a:spLocks noChangeArrowheads="1"/>
            </p:cNvSpPr>
            <p:nvPr/>
          </p:nvSpPr>
          <p:spPr bwMode="auto">
            <a:xfrm>
              <a:off x="2209800" y="2743200"/>
              <a:ext cx="304800" cy="3048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6628" name="Oval 6"/>
            <p:cNvSpPr>
              <a:spLocks noChangeArrowheads="1"/>
            </p:cNvSpPr>
            <p:nvPr/>
          </p:nvSpPr>
          <p:spPr bwMode="auto">
            <a:xfrm>
              <a:off x="2514600" y="2971800"/>
              <a:ext cx="304800" cy="3048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6629" name="Oval 7"/>
            <p:cNvSpPr>
              <a:spLocks noChangeArrowheads="1"/>
            </p:cNvSpPr>
            <p:nvPr/>
          </p:nvSpPr>
          <p:spPr bwMode="auto">
            <a:xfrm>
              <a:off x="2819400" y="3200400"/>
              <a:ext cx="304800" cy="3048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6630" name="Oval 8"/>
            <p:cNvSpPr>
              <a:spLocks noChangeArrowheads="1"/>
            </p:cNvSpPr>
            <p:nvPr/>
          </p:nvSpPr>
          <p:spPr bwMode="auto">
            <a:xfrm>
              <a:off x="3200400" y="3200400"/>
              <a:ext cx="304800" cy="3048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6631" name="Oval 9"/>
            <p:cNvSpPr>
              <a:spLocks noChangeArrowheads="1"/>
            </p:cNvSpPr>
            <p:nvPr/>
          </p:nvSpPr>
          <p:spPr bwMode="auto">
            <a:xfrm>
              <a:off x="3581400" y="3200400"/>
              <a:ext cx="304800" cy="3048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6632" name="Oval 10"/>
            <p:cNvSpPr>
              <a:spLocks noChangeArrowheads="1"/>
            </p:cNvSpPr>
            <p:nvPr/>
          </p:nvSpPr>
          <p:spPr bwMode="auto">
            <a:xfrm>
              <a:off x="5715000" y="1981200"/>
              <a:ext cx="304800" cy="3048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6633" name="Oval 11"/>
            <p:cNvSpPr>
              <a:spLocks noChangeArrowheads="1"/>
            </p:cNvSpPr>
            <p:nvPr/>
          </p:nvSpPr>
          <p:spPr bwMode="auto">
            <a:xfrm>
              <a:off x="2438400" y="5105400"/>
              <a:ext cx="304800" cy="3048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6634" name="Oval 12"/>
            <p:cNvSpPr>
              <a:spLocks noChangeArrowheads="1"/>
            </p:cNvSpPr>
            <p:nvPr/>
          </p:nvSpPr>
          <p:spPr bwMode="auto">
            <a:xfrm>
              <a:off x="2819400" y="5029200"/>
              <a:ext cx="304800" cy="3048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6635" name="Oval 13"/>
            <p:cNvSpPr>
              <a:spLocks noChangeArrowheads="1"/>
            </p:cNvSpPr>
            <p:nvPr/>
          </p:nvSpPr>
          <p:spPr bwMode="auto">
            <a:xfrm>
              <a:off x="3200400" y="4800600"/>
              <a:ext cx="304800" cy="3048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6636" name="Oval 14"/>
            <p:cNvSpPr>
              <a:spLocks noChangeArrowheads="1"/>
            </p:cNvSpPr>
            <p:nvPr/>
          </p:nvSpPr>
          <p:spPr bwMode="auto">
            <a:xfrm>
              <a:off x="3429000" y="4495800"/>
              <a:ext cx="304800" cy="3048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6637" name="Oval 15"/>
            <p:cNvSpPr>
              <a:spLocks noChangeArrowheads="1"/>
            </p:cNvSpPr>
            <p:nvPr/>
          </p:nvSpPr>
          <p:spPr bwMode="auto">
            <a:xfrm>
              <a:off x="3657600" y="4114800"/>
              <a:ext cx="304800" cy="3048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6638" name="Oval 16"/>
            <p:cNvSpPr>
              <a:spLocks noChangeArrowheads="1"/>
            </p:cNvSpPr>
            <p:nvPr/>
          </p:nvSpPr>
          <p:spPr bwMode="auto">
            <a:xfrm>
              <a:off x="3962400" y="3810000"/>
              <a:ext cx="304800" cy="3048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6639" name="Oval 17"/>
            <p:cNvSpPr>
              <a:spLocks noChangeArrowheads="1"/>
            </p:cNvSpPr>
            <p:nvPr/>
          </p:nvSpPr>
          <p:spPr bwMode="auto">
            <a:xfrm>
              <a:off x="5334000" y="2133600"/>
              <a:ext cx="304800" cy="3048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6640" name="Oval 18"/>
            <p:cNvSpPr>
              <a:spLocks noChangeArrowheads="1"/>
            </p:cNvSpPr>
            <p:nvPr/>
          </p:nvSpPr>
          <p:spPr bwMode="auto">
            <a:xfrm>
              <a:off x="4953000" y="2438400"/>
              <a:ext cx="304800" cy="3048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6641" name="Oval 19"/>
            <p:cNvSpPr>
              <a:spLocks noChangeArrowheads="1"/>
            </p:cNvSpPr>
            <p:nvPr/>
          </p:nvSpPr>
          <p:spPr bwMode="auto">
            <a:xfrm>
              <a:off x="4800600" y="2819400"/>
              <a:ext cx="304800" cy="3048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6642" name="Oval 20"/>
            <p:cNvSpPr>
              <a:spLocks noChangeArrowheads="1"/>
            </p:cNvSpPr>
            <p:nvPr/>
          </p:nvSpPr>
          <p:spPr bwMode="auto">
            <a:xfrm>
              <a:off x="4572000" y="3200400"/>
              <a:ext cx="304800" cy="3048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6643" name="Oval 21"/>
            <p:cNvSpPr>
              <a:spLocks noChangeArrowheads="1"/>
            </p:cNvSpPr>
            <p:nvPr/>
          </p:nvSpPr>
          <p:spPr bwMode="auto">
            <a:xfrm>
              <a:off x="4267200" y="3505200"/>
              <a:ext cx="304800" cy="3048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6644" name="Oval 22"/>
            <p:cNvSpPr>
              <a:spLocks noChangeArrowheads="1"/>
            </p:cNvSpPr>
            <p:nvPr/>
          </p:nvSpPr>
          <p:spPr bwMode="auto">
            <a:xfrm>
              <a:off x="4419600" y="3810000"/>
              <a:ext cx="304800" cy="3048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6645" name="Oval 23"/>
            <p:cNvSpPr>
              <a:spLocks noChangeArrowheads="1"/>
            </p:cNvSpPr>
            <p:nvPr/>
          </p:nvSpPr>
          <p:spPr bwMode="auto">
            <a:xfrm>
              <a:off x="4648200" y="4114800"/>
              <a:ext cx="304800" cy="3048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6646" name="Oval 24"/>
            <p:cNvSpPr>
              <a:spLocks noChangeArrowheads="1"/>
            </p:cNvSpPr>
            <p:nvPr/>
          </p:nvSpPr>
          <p:spPr bwMode="auto">
            <a:xfrm>
              <a:off x="4953000" y="4343400"/>
              <a:ext cx="304800" cy="3048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6647" name="Oval 25"/>
            <p:cNvSpPr>
              <a:spLocks noChangeArrowheads="1"/>
            </p:cNvSpPr>
            <p:nvPr/>
          </p:nvSpPr>
          <p:spPr bwMode="auto">
            <a:xfrm>
              <a:off x="5257800" y="4724400"/>
              <a:ext cx="304800" cy="3048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6648" name="Oval 26"/>
            <p:cNvSpPr>
              <a:spLocks noChangeArrowheads="1"/>
            </p:cNvSpPr>
            <p:nvPr/>
          </p:nvSpPr>
          <p:spPr bwMode="auto">
            <a:xfrm>
              <a:off x="5562600" y="5029200"/>
              <a:ext cx="304800" cy="3048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6649" name="Oval 27"/>
            <p:cNvSpPr>
              <a:spLocks noChangeArrowheads="1"/>
            </p:cNvSpPr>
            <p:nvPr/>
          </p:nvSpPr>
          <p:spPr bwMode="auto">
            <a:xfrm>
              <a:off x="5943600" y="5181600"/>
              <a:ext cx="304800" cy="3048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6650" name="Oval 28"/>
            <p:cNvSpPr>
              <a:spLocks noChangeArrowheads="1"/>
            </p:cNvSpPr>
            <p:nvPr/>
          </p:nvSpPr>
          <p:spPr bwMode="auto">
            <a:xfrm>
              <a:off x="6324600" y="5334000"/>
              <a:ext cx="304800" cy="3048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6651" name="Oval 29"/>
            <p:cNvSpPr>
              <a:spLocks noChangeArrowheads="1"/>
            </p:cNvSpPr>
            <p:nvPr/>
          </p:nvSpPr>
          <p:spPr bwMode="auto">
            <a:xfrm>
              <a:off x="3962400" y="3352800"/>
              <a:ext cx="304800" cy="3048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sp>
        <p:nvSpPr>
          <p:cNvPr id="28" name="Title 27"/>
          <p:cNvSpPr>
            <a:spLocks noGrp="1"/>
          </p:cNvSpPr>
          <p:nvPr>
            <p:ph type="title"/>
          </p:nvPr>
        </p:nvSpPr>
        <p:spPr/>
        <p:txBody>
          <a:bodyPr/>
          <a:lstStyle/>
          <a:p>
            <a:r>
              <a:rPr lang="en-US" dirty="0" smtClean="0"/>
              <a:t>Continuation</a:t>
            </a:r>
            <a:endParaRPr lang="en-US" dirty="0"/>
          </a:p>
        </p:txBody>
      </p:sp>
      <p:sp>
        <p:nvSpPr>
          <p:cNvPr id="29" name="Slide Number Placeholder 4"/>
          <p:cNvSpPr>
            <a:spLocks noGrp="1"/>
          </p:cNvSpPr>
          <p:nvPr>
            <p:ph type="sldNum" sz="quarter" idx="11"/>
          </p:nvPr>
        </p:nvSpPr>
        <p:spPr>
          <a:xfrm>
            <a:off x="381000" y="6307138"/>
            <a:ext cx="762000" cy="398462"/>
          </a:xfrm>
        </p:spPr>
        <p:txBody>
          <a:bodyPr/>
          <a:lstStyle/>
          <a:p>
            <a:fld id="{6BDA73DC-173D-C141-A251-E2CE6FD82130}" type="slidenum">
              <a:rPr lang="en-US"/>
              <a:pPr/>
              <a:t>63</a:t>
            </a:fld>
            <a:endParaRPr lang="en-US" dirty="0"/>
          </a:p>
        </p:txBody>
      </p:sp>
      <p:pic>
        <p:nvPicPr>
          <p:cNvPr id="30" name="Picture 29"/>
          <p:cNvPicPr>
            <a:picLocks noChangeAspect="1"/>
          </p:cNvPicPr>
          <p:nvPr/>
        </p:nvPicPr>
        <p:blipFill>
          <a:blip r:embed="rId2"/>
          <a:stretch>
            <a:fillRect/>
          </a:stretch>
        </p:blipFill>
        <p:spPr>
          <a:xfrm>
            <a:off x="3962400" y="2057400"/>
            <a:ext cx="4341772" cy="3277337"/>
          </a:xfrm>
          <a:prstGeom prst="rect">
            <a:avLst/>
          </a:prstGeom>
        </p:spPr>
      </p:pic>
    </p:spTree>
    <p:extLst>
      <p:ext uri="{BB962C8B-B14F-4D97-AF65-F5344CB8AC3E}">
        <p14:creationId xmlns:p14="http://schemas.microsoft.com/office/powerpoint/2010/main" val="2932910575"/>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Region</a:t>
            </a:r>
            <a:endParaRPr lang="en-US" dirty="0"/>
          </a:p>
        </p:txBody>
      </p:sp>
      <p:sp>
        <p:nvSpPr>
          <p:cNvPr id="3" name="Content Placeholder 2"/>
          <p:cNvSpPr>
            <a:spLocks noGrp="1"/>
          </p:cNvSpPr>
          <p:nvPr>
            <p:ph idx="1"/>
          </p:nvPr>
        </p:nvSpPr>
        <p:spPr/>
        <p:txBody>
          <a:bodyPr/>
          <a:lstStyle/>
          <a:p>
            <a:r>
              <a:rPr lang="en-US" i="1" dirty="0" smtClean="0"/>
              <a:t>Elements tend to be grouped together if they are located within the same closed region.</a:t>
            </a:r>
            <a:endParaRPr lang="en-US" dirty="0"/>
          </a:p>
        </p:txBody>
      </p:sp>
      <p:pic>
        <p:nvPicPr>
          <p:cNvPr id="4" name="Picture 3"/>
          <p:cNvPicPr>
            <a:picLocks noChangeAspect="1"/>
          </p:cNvPicPr>
          <p:nvPr/>
        </p:nvPicPr>
        <p:blipFill>
          <a:blip r:embed="rId2"/>
          <a:stretch>
            <a:fillRect/>
          </a:stretch>
        </p:blipFill>
        <p:spPr>
          <a:xfrm>
            <a:off x="2590800" y="3200400"/>
            <a:ext cx="3771900" cy="2514600"/>
          </a:xfrm>
          <a:prstGeom prst="rect">
            <a:avLst/>
          </a:prstGeom>
        </p:spPr>
      </p:pic>
    </p:spTree>
    <p:extLst>
      <p:ext uri="{BB962C8B-B14F-4D97-AF65-F5344CB8AC3E}">
        <p14:creationId xmlns:p14="http://schemas.microsoft.com/office/powerpoint/2010/main" val="2719597680"/>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4" name="Rectangle 4"/>
          <p:cNvSpPr>
            <a:spLocks noGrp="1" noChangeArrowheads="1"/>
          </p:cNvSpPr>
          <p:nvPr>
            <p:ph type="title"/>
          </p:nvPr>
        </p:nvSpPr>
        <p:spPr/>
        <p:txBody>
          <a:bodyPr/>
          <a:lstStyle/>
          <a:p>
            <a:r>
              <a:rPr lang="en-US" dirty="0" err="1" smtClean="0"/>
              <a:t>Prägnanz</a:t>
            </a:r>
            <a:r>
              <a:rPr lang="en-US" dirty="0" smtClean="0"/>
              <a:t> </a:t>
            </a:r>
            <a:r>
              <a:rPr lang="en-US" dirty="0"/>
              <a:t>(German for </a:t>
            </a:r>
            <a:r>
              <a:rPr lang="en-US" dirty="0" smtClean="0"/>
              <a:t>“</a:t>
            </a:r>
            <a:r>
              <a:rPr lang="en-US" i="1" dirty="0" smtClean="0"/>
              <a:t>pithiness”)</a:t>
            </a:r>
            <a:endParaRPr lang="en-US" dirty="0"/>
          </a:p>
        </p:txBody>
      </p:sp>
      <p:sp>
        <p:nvSpPr>
          <p:cNvPr id="5" name="Footer Placeholder 3"/>
          <p:cNvSpPr>
            <a:spLocks noGrp="1"/>
          </p:cNvSpPr>
          <p:nvPr>
            <p:ph type="ftr" sz="quarter" idx="10"/>
          </p:nvPr>
        </p:nvSpPr>
        <p:spPr/>
        <p:txBody>
          <a:bodyPr/>
          <a:lstStyle/>
          <a:p>
            <a:r>
              <a:rPr lang="en-US"/>
              <a:t>User-Centered Design</a:t>
            </a:r>
          </a:p>
          <a:p>
            <a:r>
              <a:rPr lang="en-US" b="1"/>
              <a:t>www.user-centereddesign.com</a:t>
            </a:r>
          </a:p>
        </p:txBody>
      </p:sp>
      <p:pic>
        <p:nvPicPr>
          <p:cNvPr id="261123" name="Picture 3" descr="law5"/>
          <p:cNvPicPr>
            <a:picLocks noChangeAspect="1" noChangeArrowheads="1"/>
          </p:cNvPicPr>
          <p:nvPr/>
        </p:nvPicPr>
        <p:blipFill>
          <a:blip r:embed="rId2"/>
          <a:srcRect/>
          <a:stretch>
            <a:fillRect/>
          </a:stretch>
        </p:blipFill>
        <p:spPr bwMode="auto">
          <a:xfrm>
            <a:off x="5407627" y="1524000"/>
            <a:ext cx="1602773" cy="1788408"/>
          </a:xfrm>
          <a:prstGeom prst="rect">
            <a:avLst/>
          </a:prstGeom>
          <a:noFill/>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133600" y="4419600"/>
            <a:ext cx="4965700" cy="1503680"/>
          </a:xfrm>
          <a:prstGeom prst="rect">
            <a:avLst/>
          </a:prstGeom>
        </p:spPr>
      </p:pic>
      <p:sp>
        <p:nvSpPr>
          <p:cNvPr id="8" name="Slide Number Placeholder 4"/>
          <p:cNvSpPr>
            <a:spLocks noGrp="1"/>
          </p:cNvSpPr>
          <p:nvPr>
            <p:ph type="sldNum" sz="quarter" idx="11"/>
          </p:nvPr>
        </p:nvSpPr>
        <p:spPr>
          <a:xfrm>
            <a:off x="381000" y="6307138"/>
            <a:ext cx="762000" cy="398462"/>
          </a:xfrm>
        </p:spPr>
        <p:txBody>
          <a:bodyPr/>
          <a:lstStyle/>
          <a:p>
            <a:fld id="{6BDA73DC-173D-C141-A251-E2CE6FD82130}" type="slidenum">
              <a:rPr lang="en-US"/>
              <a:pPr/>
              <a:t>65</a:t>
            </a:fld>
            <a:endParaRPr lang="en-US" dirty="0"/>
          </a:p>
        </p:txBody>
      </p:sp>
      <p:pic>
        <p:nvPicPr>
          <p:cNvPr id="9" name="Picture 8"/>
          <p:cNvPicPr>
            <a:picLocks noChangeAspect="1"/>
          </p:cNvPicPr>
          <p:nvPr/>
        </p:nvPicPr>
        <p:blipFill>
          <a:blip r:embed="rId4"/>
          <a:stretch>
            <a:fillRect/>
          </a:stretch>
        </p:blipFill>
        <p:spPr>
          <a:xfrm>
            <a:off x="762000" y="1447800"/>
            <a:ext cx="3344754" cy="2316152"/>
          </a:xfrm>
          <a:prstGeom prst="rect">
            <a:avLst/>
          </a:prstGeom>
        </p:spPr>
      </p:pic>
    </p:spTree>
    <p:extLst>
      <p:ext uri="{BB962C8B-B14F-4D97-AF65-F5344CB8AC3E}">
        <p14:creationId xmlns:p14="http://schemas.microsoft.com/office/powerpoint/2010/main" val="1214651326"/>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105" name="Rectangle 9"/>
          <p:cNvSpPr>
            <a:spLocks noGrp="1" noChangeArrowheads="1"/>
          </p:cNvSpPr>
          <p:nvPr>
            <p:ph type="title"/>
          </p:nvPr>
        </p:nvSpPr>
        <p:spPr/>
        <p:txBody>
          <a:bodyPr/>
          <a:lstStyle/>
          <a:p>
            <a:r>
              <a:rPr lang="en-US" dirty="0" smtClean="0"/>
              <a:t>Common Fate (Synchrony)</a:t>
            </a:r>
            <a:endParaRPr lang="en-US" dirty="0"/>
          </a:p>
        </p:txBody>
      </p:sp>
      <p:sp>
        <p:nvSpPr>
          <p:cNvPr id="11" name="Content Placeholder 10"/>
          <p:cNvSpPr>
            <a:spLocks noGrp="1"/>
          </p:cNvSpPr>
          <p:nvPr>
            <p:ph idx="1"/>
          </p:nvPr>
        </p:nvSpPr>
        <p:spPr/>
        <p:txBody>
          <a:bodyPr/>
          <a:lstStyle/>
          <a:p>
            <a:r>
              <a:rPr lang="en-US" i="1" dirty="0" smtClean="0"/>
              <a:t>Elements moving in the same direction are perceived as being more related than elements that are stationary or that move in different directions. Elements that change at the same time group together.</a:t>
            </a:r>
            <a:endParaRPr lang="en-US" dirty="0"/>
          </a:p>
        </p:txBody>
      </p:sp>
      <p:sp>
        <p:nvSpPr>
          <p:cNvPr id="10" name="Footer Placeholder 3"/>
          <p:cNvSpPr>
            <a:spLocks noGrp="1"/>
          </p:cNvSpPr>
          <p:nvPr>
            <p:ph type="ftr" sz="quarter" idx="11"/>
          </p:nvPr>
        </p:nvSpPr>
        <p:spPr/>
        <p:txBody>
          <a:bodyPr/>
          <a:lstStyle/>
          <a:p>
            <a:r>
              <a:rPr lang="en-US"/>
              <a:t>User-Centered Design</a:t>
            </a:r>
          </a:p>
          <a:p>
            <a:r>
              <a:rPr lang="en-US" b="1"/>
              <a:t>www.user-centereddesign.com</a:t>
            </a:r>
          </a:p>
        </p:txBody>
      </p:sp>
      <p:pic>
        <p:nvPicPr>
          <p:cNvPr id="13" name="Picture 12" descr="gestalt-common-fate.gif"/>
          <p:cNvPicPr>
            <a:picLocks noChangeAspect="1"/>
          </p:cNvPicPr>
          <p:nvPr/>
        </p:nvPicPr>
        <p:blipFill>
          <a:blip r:embed="rId2"/>
          <a:stretch>
            <a:fillRect/>
          </a:stretch>
        </p:blipFill>
        <p:spPr>
          <a:xfrm>
            <a:off x="3429000" y="3886200"/>
            <a:ext cx="2133600" cy="2057400"/>
          </a:xfrm>
          <a:prstGeom prst="rect">
            <a:avLst/>
          </a:prstGeom>
        </p:spPr>
      </p:pic>
    </p:spTree>
    <p:extLst>
      <p:ext uri="{BB962C8B-B14F-4D97-AF65-F5344CB8AC3E}">
        <p14:creationId xmlns:p14="http://schemas.microsoft.com/office/powerpoint/2010/main" val="4117240441"/>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AutoShape 8"/>
          <p:cNvSpPr>
            <a:spLocks noChangeArrowheads="1"/>
          </p:cNvSpPr>
          <p:nvPr/>
        </p:nvSpPr>
        <p:spPr bwMode="auto">
          <a:xfrm>
            <a:off x="2667000" y="1981200"/>
            <a:ext cx="3657600" cy="3200400"/>
          </a:xfrm>
          <a:prstGeom prst="cube">
            <a:avLst>
              <a:gd name="adj" fmla="val 25000"/>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4" name="Title 3"/>
          <p:cNvSpPr>
            <a:spLocks noGrp="1"/>
          </p:cNvSpPr>
          <p:nvPr>
            <p:ph type="title"/>
          </p:nvPr>
        </p:nvSpPr>
        <p:spPr/>
        <p:txBody>
          <a:bodyPr/>
          <a:lstStyle/>
          <a:p>
            <a:r>
              <a:rPr lang="en-US" dirty="0" smtClean="0"/>
              <a:t>Unity</a:t>
            </a:r>
            <a:endParaRPr lang="en-US" dirty="0"/>
          </a:p>
        </p:txBody>
      </p:sp>
      <p:sp>
        <p:nvSpPr>
          <p:cNvPr id="5" name="Slide Number Placeholder 4"/>
          <p:cNvSpPr>
            <a:spLocks noGrp="1"/>
          </p:cNvSpPr>
          <p:nvPr>
            <p:ph type="sldNum" sz="quarter" idx="11"/>
          </p:nvPr>
        </p:nvSpPr>
        <p:spPr>
          <a:xfrm>
            <a:off x="381000" y="6307138"/>
            <a:ext cx="762000" cy="398462"/>
          </a:xfrm>
        </p:spPr>
        <p:txBody>
          <a:bodyPr/>
          <a:lstStyle/>
          <a:p>
            <a:fld id="{6BDA73DC-173D-C141-A251-E2CE6FD82130}" type="slidenum">
              <a:rPr lang="en-US"/>
              <a:pPr/>
              <a:t>67</a:t>
            </a:fld>
            <a:endParaRPr lang="en-US" dirty="0"/>
          </a:p>
        </p:txBody>
      </p:sp>
    </p:spTree>
    <p:extLst>
      <p:ext uri="{BB962C8B-B14F-4D97-AF65-F5344CB8AC3E}">
        <p14:creationId xmlns:p14="http://schemas.microsoft.com/office/powerpoint/2010/main" val="2580187320"/>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105" name="Rectangle 9"/>
          <p:cNvSpPr>
            <a:spLocks noGrp="1" noChangeArrowheads="1"/>
          </p:cNvSpPr>
          <p:nvPr>
            <p:ph type="title"/>
          </p:nvPr>
        </p:nvSpPr>
        <p:spPr/>
        <p:txBody>
          <a:bodyPr/>
          <a:lstStyle/>
          <a:p>
            <a:r>
              <a:rPr lang="en-US" b="1" dirty="0" smtClean="0"/>
              <a:t>Emergence</a:t>
            </a:r>
            <a:endParaRPr lang="en-US" dirty="0"/>
          </a:p>
        </p:txBody>
      </p:sp>
      <p:sp>
        <p:nvSpPr>
          <p:cNvPr id="11" name="Content Placeholder 10"/>
          <p:cNvSpPr>
            <a:spLocks noGrp="1"/>
          </p:cNvSpPr>
          <p:nvPr>
            <p:ph idx="1"/>
          </p:nvPr>
        </p:nvSpPr>
        <p:spPr>
          <a:xfrm>
            <a:off x="457200" y="1341437"/>
            <a:ext cx="8229600" cy="868363"/>
          </a:xfrm>
        </p:spPr>
        <p:txBody>
          <a:bodyPr>
            <a:normAutofit/>
          </a:bodyPr>
          <a:lstStyle/>
          <a:p>
            <a:r>
              <a:rPr lang="en-US" dirty="0" smtClean="0"/>
              <a:t>Emergence is the process of complex pattern formation from simpler rules</a:t>
            </a:r>
            <a:endParaRPr lang="en-US" dirty="0"/>
          </a:p>
        </p:txBody>
      </p:sp>
      <p:sp>
        <p:nvSpPr>
          <p:cNvPr id="10" name="Footer Placeholder 3"/>
          <p:cNvSpPr>
            <a:spLocks noGrp="1"/>
          </p:cNvSpPr>
          <p:nvPr>
            <p:ph type="ftr" sz="quarter" idx="11"/>
          </p:nvPr>
        </p:nvSpPr>
        <p:spPr/>
        <p:txBody>
          <a:bodyPr/>
          <a:lstStyle/>
          <a:p>
            <a:r>
              <a:rPr lang="en-US"/>
              <a:t>User-Centered Design</a:t>
            </a:r>
          </a:p>
          <a:p>
            <a:r>
              <a:rPr lang="en-US" b="1"/>
              <a:t>www.user-centereddesign.com</a:t>
            </a:r>
          </a:p>
        </p:txBody>
      </p:sp>
      <p:pic>
        <p:nvPicPr>
          <p:cNvPr id="7" name="Picture 6"/>
          <p:cNvPicPr>
            <a:picLocks noChangeAspect="1"/>
          </p:cNvPicPr>
          <p:nvPr/>
        </p:nvPicPr>
        <p:blipFill>
          <a:blip r:embed="rId2"/>
          <a:stretch>
            <a:fillRect/>
          </a:stretch>
        </p:blipFill>
        <p:spPr>
          <a:xfrm>
            <a:off x="2413000" y="2514600"/>
            <a:ext cx="4368800" cy="3489920"/>
          </a:xfrm>
          <a:prstGeom prst="rect">
            <a:avLst/>
          </a:prstGeom>
        </p:spPr>
      </p:pic>
    </p:spTree>
    <p:extLst>
      <p:ext uri="{BB962C8B-B14F-4D97-AF65-F5344CB8AC3E}">
        <p14:creationId xmlns:p14="http://schemas.microsoft.com/office/powerpoint/2010/main" val="858815527"/>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105" name="Rectangle 9"/>
          <p:cNvSpPr>
            <a:spLocks noGrp="1" noChangeArrowheads="1"/>
          </p:cNvSpPr>
          <p:nvPr>
            <p:ph type="title"/>
          </p:nvPr>
        </p:nvSpPr>
        <p:spPr/>
        <p:txBody>
          <a:bodyPr/>
          <a:lstStyle/>
          <a:p>
            <a:r>
              <a:rPr lang="en-US" b="1" dirty="0" smtClean="0"/>
              <a:t>Reification</a:t>
            </a:r>
            <a:endParaRPr lang="en-US" dirty="0"/>
          </a:p>
        </p:txBody>
      </p:sp>
      <p:sp>
        <p:nvSpPr>
          <p:cNvPr id="11" name="Content Placeholder 10"/>
          <p:cNvSpPr>
            <a:spLocks noGrp="1"/>
          </p:cNvSpPr>
          <p:nvPr>
            <p:ph idx="1"/>
          </p:nvPr>
        </p:nvSpPr>
        <p:spPr>
          <a:xfrm>
            <a:off x="457200" y="1341437"/>
            <a:ext cx="8229600" cy="4525963"/>
          </a:xfrm>
        </p:spPr>
        <p:txBody>
          <a:bodyPr/>
          <a:lstStyle/>
          <a:p>
            <a:r>
              <a:rPr lang="en-US" dirty="0" smtClean="0"/>
              <a:t>the </a:t>
            </a:r>
            <a:r>
              <a:rPr lang="en-US" i="1" dirty="0" smtClean="0"/>
              <a:t>constructive or generative aspect of perception</a:t>
            </a:r>
            <a:endParaRPr lang="en-US" dirty="0"/>
          </a:p>
        </p:txBody>
      </p:sp>
      <p:sp>
        <p:nvSpPr>
          <p:cNvPr id="10" name="Footer Placeholder 3"/>
          <p:cNvSpPr>
            <a:spLocks noGrp="1"/>
          </p:cNvSpPr>
          <p:nvPr>
            <p:ph type="ftr" sz="quarter" idx="11"/>
          </p:nvPr>
        </p:nvSpPr>
        <p:spPr/>
        <p:txBody>
          <a:bodyPr/>
          <a:lstStyle/>
          <a:p>
            <a:r>
              <a:rPr lang="en-US"/>
              <a:t>User-Centered Design</a:t>
            </a:r>
          </a:p>
          <a:p>
            <a:r>
              <a:rPr lang="en-US" b="1"/>
              <a:t>www.user-centereddesign.com</a:t>
            </a:r>
          </a:p>
        </p:txBody>
      </p:sp>
      <p:pic>
        <p:nvPicPr>
          <p:cNvPr id="7" name="Picture 6"/>
          <p:cNvPicPr>
            <a:picLocks noChangeAspect="1"/>
          </p:cNvPicPr>
          <p:nvPr/>
        </p:nvPicPr>
        <p:blipFill>
          <a:blip r:embed="rId2"/>
          <a:stretch>
            <a:fillRect/>
          </a:stretch>
        </p:blipFill>
        <p:spPr>
          <a:xfrm>
            <a:off x="2362200" y="2590800"/>
            <a:ext cx="4355987" cy="3518297"/>
          </a:xfrm>
          <a:prstGeom prst="rect">
            <a:avLst/>
          </a:prstGeom>
        </p:spPr>
      </p:pic>
    </p:spTree>
    <p:extLst>
      <p:ext uri="{BB962C8B-B14F-4D97-AF65-F5344CB8AC3E}">
        <p14:creationId xmlns:p14="http://schemas.microsoft.com/office/powerpoint/2010/main" val="3108254221"/>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2"/>
          <p:cNvSpPr>
            <a:spLocks noGrp="1"/>
          </p:cNvSpPr>
          <p:nvPr>
            <p:ph type="title"/>
          </p:nvPr>
        </p:nvSpPr>
        <p:spPr/>
        <p:txBody>
          <a:bodyPr/>
          <a:lstStyle/>
          <a:p>
            <a:pPr eaLnBrk="1" hangingPunct="1"/>
            <a:r>
              <a:rPr lang="en-US" dirty="0"/>
              <a:t>Usability </a:t>
            </a:r>
            <a:r>
              <a:rPr lang="en-US" dirty="0" smtClean="0"/>
              <a:t>Testing is…</a:t>
            </a:r>
            <a:endParaRPr lang="en-US" dirty="0"/>
          </a:p>
        </p:txBody>
      </p:sp>
      <p:sp>
        <p:nvSpPr>
          <p:cNvPr id="51203" name="Content Placeholder 3"/>
          <p:cNvSpPr>
            <a:spLocks noGrp="1"/>
          </p:cNvSpPr>
          <p:nvPr>
            <p:ph idx="1"/>
          </p:nvPr>
        </p:nvSpPr>
        <p:spPr>
          <a:xfrm>
            <a:off x="304800" y="1143000"/>
            <a:ext cx="8229600" cy="4525963"/>
          </a:xfrm>
        </p:spPr>
        <p:txBody>
          <a:bodyPr/>
          <a:lstStyle/>
          <a:p>
            <a:r>
              <a:rPr lang="en-US" sz="2800" dirty="0" smtClean="0"/>
              <a:t>Any </a:t>
            </a:r>
            <a:r>
              <a:rPr lang="en-US" sz="2800" dirty="0"/>
              <a:t>of a number of methodologies used to</a:t>
            </a:r>
            <a:r>
              <a:rPr lang="en-US" sz="2800" dirty="0" smtClean="0"/>
              <a:t> try to determine how </a:t>
            </a:r>
            <a:r>
              <a:rPr lang="en-US" sz="2800" dirty="0"/>
              <a:t>a product’s design contributes or hinders its use when used by the intended users to perform the intend tasks in the intended </a:t>
            </a:r>
            <a:r>
              <a:rPr lang="en-US" sz="2800" dirty="0" smtClean="0"/>
              <a:t>environment</a:t>
            </a:r>
          </a:p>
          <a:p>
            <a:r>
              <a:rPr lang="en-US" sz="2800" dirty="0" smtClean="0"/>
              <a:t>Most common forms include</a:t>
            </a:r>
          </a:p>
          <a:p>
            <a:pPr lvl="1"/>
            <a:r>
              <a:rPr lang="en-US" sz="2600" dirty="0"/>
              <a:t>Modeling </a:t>
            </a:r>
            <a:r>
              <a:rPr lang="en-US" sz="2600" dirty="0" smtClean="0"/>
              <a:t>&amp; analysis</a:t>
            </a:r>
            <a:endParaRPr lang="en-US" sz="2600" dirty="0"/>
          </a:p>
          <a:p>
            <a:pPr lvl="1"/>
            <a:r>
              <a:rPr lang="en-US" sz="2600" dirty="0" smtClean="0"/>
              <a:t>Expert Review/Heuristic Evaluations</a:t>
            </a:r>
          </a:p>
          <a:p>
            <a:pPr lvl="1"/>
            <a:r>
              <a:rPr lang="en-US" sz="2600" dirty="0" smtClean="0"/>
              <a:t>User-based testing</a:t>
            </a:r>
          </a:p>
          <a:p>
            <a:pPr lvl="1"/>
            <a:endParaRPr lang="en-US" sz="2600" dirty="0"/>
          </a:p>
        </p:txBody>
      </p:sp>
      <p:sp>
        <p:nvSpPr>
          <p:cNvPr id="2" name="Footer Placeholder 1"/>
          <p:cNvSpPr>
            <a:spLocks noGrp="1"/>
          </p:cNvSpPr>
          <p:nvPr>
            <p:ph type="ftr" sz="quarter" idx="10"/>
          </p:nvPr>
        </p:nvSpPr>
        <p:spPr/>
        <p:txBody>
          <a:bodyPr/>
          <a:lstStyle/>
          <a:p>
            <a:pPr>
              <a:defRPr/>
            </a:pPr>
            <a:r>
              <a:rPr lang="en-US"/>
              <a:t>User-Centered Design </a:t>
            </a:r>
            <a:r>
              <a:rPr lang="en-US">
                <a:sym typeface="Symbol" pitchFamily="18" charset="2"/>
              </a:rPr>
              <a:t> </a:t>
            </a:r>
            <a:r>
              <a:rPr lang="en-US" i="1"/>
              <a:t>www.user-centereddesign.com</a:t>
            </a:r>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105" name="Rectangle 9"/>
          <p:cNvSpPr>
            <a:spLocks noGrp="1" noChangeArrowheads="1"/>
          </p:cNvSpPr>
          <p:nvPr>
            <p:ph type="title"/>
          </p:nvPr>
        </p:nvSpPr>
        <p:spPr/>
        <p:txBody>
          <a:bodyPr/>
          <a:lstStyle/>
          <a:p>
            <a:r>
              <a:rPr lang="en-US" dirty="0" smtClean="0"/>
              <a:t>Invariance</a:t>
            </a:r>
            <a:endParaRPr lang="en-US" dirty="0"/>
          </a:p>
        </p:txBody>
      </p:sp>
      <p:sp>
        <p:nvSpPr>
          <p:cNvPr id="11" name="Content Placeholder 10"/>
          <p:cNvSpPr>
            <a:spLocks noGrp="1"/>
          </p:cNvSpPr>
          <p:nvPr>
            <p:ph idx="1"/>
          </p:nvPr>
        </p:nvSpPr>
        <p:spPr>
          <a:xfrm>
            <a:off x="457200" y="1341437"/>
            <a:ext cx="8229600" cy="4525963"/>
          </a:xfrm>
        </p:spPr>
        <p:txBody>
          <a:bodyPr/>
          <a:lstStyle/>
          <a:p>
            <a:r>
              <a:rPr lang="en-US" dirty="0" smtClean="0"/>
              <a:t>simple geometrical objects are recognized independent of rotation, translation, and scale</a:t>
            </a:r>
            <a:endParaRPr lang="en-US" dirty="0"/>
          </a:p>
        </p:txBody>
      </p:sp>
      <p:sp>
        <p:nvSpPr>
          <p:cNvPr id="10" name="Footer Placeholder 3"/>
          <p:cNvSpPr>
            <a:spLocks noGrp="1"/>
          </p:cNvSpPr>
          <p:nvPr>
            <p:ph type="ftr" sz="quarter" idx="11"/>
          </p:nvPr>
        </p:nvSpPr>
        <p:spPr/>
        <p:txBody>
          <a:bodyPr/>
          <a:lstStyle/>
          <a:p>
            <a:r>
              <a:rPr lang="en-US"/>
              <a:t>User-Centered Design</a:t>
            </a:r>
          </a:p>
          <a:p>
            <a:r>
              <a:rPr lang="en-US" b="1"/>
              <a:t>www.user-centereddesign.com</a:t>
            </a:r>
          </a:p>
        </p:txBody>
      </p:sp>
      <p:pic>
        <p:nvPicPr>
          <p:cNvPr id="6" name="Picture 5"/>
          <p:cNvPicPr>
            <a:picLocks noChangeAspect="1"/>
          </p:cNvPicPr>
          <p:nvPr/>
        </p:nvPicPr>
        <p:blipFill>
          <a:blip r:embed="rId2"/>
          <a:stretch>
            <a:fillRect/>
          </a:stretch>
        </p:blipFill>
        <p:spPr>
          <a:xfrm>
            <a:off x="2057400" y="2743200"/>
            <a:ext cx="4724400" cy="3382963"/>
          </a:xfrm>
          <a:prstGeom prst="rect">
            <a:avLst/>
          </a:prstGeom>
        </p:spPr>
      </p:pic>
    </p:spTree>
    <p:extLst>
      <p:ext uri="{BB962C8B-B14F-4D97-AF65-F5344CB8AC3E}">
        <p14:creationId xmlns:p14="http://schemas.microsoft.com/office/powerpoint/2010/main" val="3194929794"/>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105" name="Rectangle 9"/>
          <p:cNvSpPr>
            <a:spLocks noGrp="1" noChangeArrowheads="1"/>
          </p:cNvSpPr>
          <p:nvPr>
            <p:ph type="title"/>
          </p:nvPr>
        </p:nvSpPr>
        <p:spPr/>
        <p:txBody>
          <a:bodyPr/>
          <a:lstStyle/>
          <a:p>
            <a:r>
              <a:rPr lang="en-US" b="1" dirty="0" err="1" smtClean="0"/>
              <a:t>Multistability</a:t>
            </a:r>
            <a:endParaRPr lang="en-US" dirty="0"/>
          </a:p>
        </p:txBody>
      </p:sp>
      <p:sp>
        <p:nvSpPr>
          <p:cNvPr id="11" name="Content Placeholder 10"/>
          <p:cNvSpPr>
            <a:spLocks noGrp="1"/>
          </p:cNvSpPr>
          <p:nvPr>
            <p:ph idx="1"/>
          </p:nvPr>
        </p:nvSpPr>
        <p:spPr>
          <a:xfrm>
            <a:off x="457200" y="1341437"/>
            <a:ext cx="8229600" cy="1706563"/>
          </a:xfrm>
        </p:spPr>
        <p:txBody>
          <a:bodyPr>
            <a:normAutofit/>
          </a:bodyPr>
          <a:lstStyle/>
          <a:p>
            <a:r>
              <a:rPr lang="en-US" dirty="0" smtClean="0"/>
              <a:t>the tendency of ambiguous perceptual experiences to pop back and forth unstably between two or more alternative interpretations</a:t>
            </a:r>
            <a:endParaRPr lang="en-US" dirty="0"/>
          </a:p>
        </p:txBody>
      </p:sp>
      <p:sp>
        <p:nvSpPr>
          <p:cNvPr id="10" name="Footer Placeholder 3"/>
          <p:cNvSpPr>
            <a:spLocks noGrp="1"/>
          </p:cNvSpPr>
          <p:nvPr>
            <p:ph type="ftr" sz="quarter" idx="11"/>
          </p:nvPr>
        </p:nvSpPr>
        <p:spPr/>
        <p:txBody>
          <a:bodyPr/>
          <a:lstStyle/>
          <a:p>
            <a:r>
              <a:rPr lang="en-US"/>
              <a:t>User-Centered Design</a:t>
            </a:r>
          </a:p>
          <a:p>
            <a:r>
              <a:rPr lang="en-US" b="1"/>
              <a:t>www.user-centereddesign.com</a:t>
            </a:r>
          </a:p>
        </p:txBody>
      </p:sp>
      <p:pic>
        <p:nvPicPr>
          <p:cNvPr id="7" name="Picture 6"/>
          <p:cNvPicPr>
            <a:picLocks noChangeAspect="1"/>
          </p:cNvPicPr>
          <p:nvPr/>
        </p:nvPicPr>
        <p:blipFill>
          <a:blip r:embed="rId2"/>
          <a:stretch>
            <a:fillRect/>
          </a:stretch>
        </p:blipFill>
        <p:spPr>
          <a:xfrm>
            <a:off x="685800" y="2806802"/>
            <a:ext cx="7848600" cy="3301898"/>
          </a:xfrm>
          <a:prstGeom prst="rect">
            <a:avLst/>
          </a:prstGeom>
        </p:spPr>
      </p:pic>
      <p:sp>
        <p:nvSpPr>
          <p:cNvPr id="8" name="TextBox 7"/>
          <p:cNvSpPr txBox="1"/>
          <p:nvPr/>
        </p:nvSpPr>
        <p:spPr>
          <a:xfrm>
            <a:off x="1981200" y="5924034"/>
            <a:ext cx="1371627" cy="369332"/>
          </a:xfrm>
          <a:prstGeom prst="rect">
            <a:avLst/>
          </a:prstGeom>
          <a:noFill/>
        </p:spPr>
        <p:txBody>
          <a:bodyPr wrap="none" rtlCol="0">
            <a:spAutoFit/>
          </a:bodyPr>
          <a:lstStyle/>
          <a:p>
            <a:r>
              <a:rPr lang="en-US" dirty="0" smtClean="0"/>
              <a:t>Necker Cube</a:t>
            </a:r>
            <a:endParaRPr lang="en-US" dirty="0"/>
          </a:p>
        </p:txBody>
      </p:sp>
      <p:sp>
        <p:nvSpPr>
          <p:cNvPr id="9" name="TextBox 8"/>
          <p:cNvSpPr txBox="1"/>
          <p:nvPr/>
        </p:nvSpPr>
        <p:spPr>
          <a:xfrm>
            <a:off x="6248400" y="5924034"/>
            <a:ext cx="1259479" cy="369332"/>
          </a:xfrm>
          <a:prstGeom prst="rect">
            <a:avLst/>
          </a:prstGeom>
          <a:noFill/>
        </p:spPr>
        <p:txBody>
          <a:bodyPr wrap="none" rtlCol="0">
            <a:spAutoFit/>
          </a:bodyPr>
          <a:lstStyle/>
          <a:p>
            <a:r>
              <a:rPr lang="en-US" dirty="0" smtClean="0"/>
              <a:t>Rubin Cube</a:t>
            </a:r>
            <a:endParaRPr lang="en-US" dirty="0"/>
          </a:p>
        </p:txBody>
      </p:sp>
    </p:spTree>
    <p:extLst>
      <p:ext uri="{BB962C8B-B14F-4D97-AF65-F5344CB8AC3E}">
        <p14:creationId xmlns:p14="http://schemas.microsoft.com/office/powerpoint/2010/main" val="1908273060"/>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Oval 11"/>
          <p:cNvSpPr>
            <a:spLocks noChangeArrowheads="1"/>
          </p:cNvSpPr>
          <p:nvPr/>
        </p:nvSpPr>
        <p:spPr bwMode="auto">
          <a:xfrm rot="2288683">
            <a:off x="5657850" y="4291013"/>
            <a:ext cx="1031875" cy="9398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9700" name="Oval 12"/>
          <p:cNvSpPr>
            <a:spLocks noChangeArrowheads="1"/>
          </p:cNvSpPr>
          <p:nvPr/>
        </p:nvSpPr>
        <p:spPr bwMode="auto">
          <a:xfrm rot="2288683">
            <a:off x="2819400" y="4648200"/>
            <a:ext cx="1031875" cy="9398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9701" name="Oval 10"/>
          <p:cNvSpPr>
            <a:spLocks noChangeArrowheads="1"/>
          </p:cNvSpPr>
          <p:nvPr/>
        </p:nvSpPr>
        <p:spPr bwMode="auto">
          <a:xfrm rot="2288683">
            <a:off x="3910013" y="1962150"/>
            <a:ext cx="1031875" cy="941388"/>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9702" name="AutoShape 8"/>
          <p:cNvSpPr>
            <a:spLocks noChangeArrowheads="1"/>
          </p:cNvSpPr>
          <p:nvPr/>
        </p:nvSpPr>
        <p:spPr bwMode="auto">
          <a:xfrm rot="-3777719">
            <a:off x="2782093" y="2577307"/>
            <a:ext cx="2843213" cy="2736850"/>
          </a:xfrm>
          <a:prstGeom prst="triangle">
            <a:avLst>
              <a:gd name="adj" fmla="val 50000"/>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29703" name="AutoShape 9"/>
          <p:cNvSpPr>
            <a:spLocks noChangeArrowheads="1"/>
          </p:cNvSpPr>
          <p:nvPr/>
        </p:nvSpPr>
        <p:spPr bwMode="auto">
          <a:xfrm rot="-441636">
            <a:off x="3117850" y="2371725"/>
            <a:ext cx="2914650" cy="2625725"/>
          </a:xfrm>
          <a:prstGeom prst="triangle">
            <a:avLst>
              <a:gd name="adj" fmla="val 50000"/>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8" name="Title 7"/>
          <p:cNvSpPr>
            <a:spLocks noGrp="1"/>
          </p:cNvSpPr>
          <p:nvPr>
            <p:ph type="title"/>
          </p:nvPr>
        </p:nvSpPr>
        <p:spPr/>
        <p:txBody>
          <a:bodyPr/>
          <a:lstStyle/>
          <a:p>
            <a:r>
              <a:rPr lang="en-US" dirty="0" smtClean="0"/>
              <a:t>Closure</a:t>
            </a:r>
            <a:endParaRPr lang="en-US" dirty="0"/>
          </a:p>
        </p:txBody>
      </p:sp>
      <p:sp>
        <p:nvSpPr>
          <p:cNvPr id="9" name="Slide Number Placeholder 4"/>
          <p:cNvSpPr>
            <a:spLocks noGrp="1"/>
          </p:cNvSpPr>
          <p:nvPr>
            <p:ph type="sldNum" sz="quarter" idx="11"/>
          </p:nvPr>
        </p:nvSpPr>
        <p:spPr>
          <a:xfrm>
            <a:off x="381000" y="6307138"/>
            <a:ext cx="762000" cy="398462"/>
          </a:xfrm>
        </p:spPr>
        <p:txBody>
          <a:bodyPr/>
          <a:lstStyle/>
          <a:p>
            <a:fld id="{6BDA73DC-173D-C141-A251-E2CE6FD82130}" type="slidenum">
              <a:rPr lang="en-US"/>
              <a:pPr/>
              <a:t>72</a:t>
            </a:fld>
            <a:endParaRPr lang="en-US" dirty="0"/>
          </a:p>
        </p:txBody>
      </p:sp>
    </p:spTree>
    <p:extLst>
      <p:ext uri="{BB962C8B-B14F-4D97-AF65-F5344CB8AC3E}">
        <p14:creationId xmlns:p14="http://schemas.microsoft.com/office/powerpoint/2010/main" val="1280342044"/>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wholesum"/>
          <p:cNvPicPr>
            <a:picLocks noChangeAspect="1" noChangeArrowheads="1"/>
          </p:cNvPicPr>
          <p:nvPr/>
        </p:nvPicPr>
        <p:blipFill>
          <a:blip r:embed="rId2"/>
          <a:srcRect/>
          <a:stretch>
            <a:fillRect/>
          </a:stretch>
        </p:blipFill>
        <p:spPr bwMode="auto">
          <a:xfrm>
            <a:off x="762000" y="2468563"/>
            <a:ext cx="6858000" cy="1441450"/>
          </a:xfrm>
          <a:prstGeom prst="rect">
            <a:avLst/>
          </a:prstGeom>
          <a:noFill/>
          <a:ln w="9525">
            <a:noFill/>
            <a:miter lim="800000"/>
            <a:headEnd/>
            <a:tailEnd/>
          </a:ln>
        </p:spPr>
      </p:pic>
      <p:sp>
        <p:nvSpPr>
          <p:cNvPr id="4" name="Slide Number Placeholder 4"/>
          <p:cNvSpPr>
            <a:spLocks noGrp="1"/>
          </p:cNvSpPr>
          <p:nvPr>
            <p:ph type="sldNum" sz="quarter" idx="11"/>
          </p:nvPr>
        </p:nvSpPr>
        <p:spPr>
          <a:xfrm>
            <a:off x="381000" y="6307138"/>
            <a:ext cx="762000" cy="398462"/>
          </a:xfrm>
        </p:spPr>
        <p:txBody>
          <a:bodyPr/>
          <a:lstStyle/>
          <a:p>
            <a:fld id="{6BDA73DC-173D-C141-A251-E2CE6FD82130}" type="slidenum">
              <a:rPr lang="en-US"/>
              <a:pPr/>
              <a:t>73</a:t>
            </a:fld>
            <a:endParaRPr lang="en-US" dirty="0"/>
          </a:p>
        </p:txBody>
      </p:sp>
    </p:spTree>
    <p:extLst>
      <p:ext uri="{BB962C8B-B14F-4D97-AF65-F5344CB8AC3E}">
        <p14:creationId xmlns:p14="http://schemas.microsoft.com/office/powerpoint/2010/main" val="662948665"/>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352800" y="1600200"/>
            <a:ext cx="1905000" cy="4525963"/>
          </a:xfrm>
        </p:spPr>
        <p:txBody>
          <a:bodyPr/>
          <a:lstStyle/>
          <a:p>
            <a:pPr marL="0" indent="0">
              <a:buNone/>
            </a:pPr>
            <a:r>
              <a:rPr lang="en-US" sz="4400" dirty="0" smtClean="0"/>
              <a:t>    :</a:t>
            </a:r>
            <a:r>
              <a:rPr lang="en-US" sz="4400" dirty="0"/>
              <a:t>-</a:t>
            </a:r>
            <a:r>
              <a:rPr lang="en-US" sz="4400" dirty="0" smtClean="0"/>
              <a:t>)</a:t>
            </a:r>
          </a:p>
          <a:p>
            <a:pPr marL="0" indent="0">
              <a:buNone/>
            </a:pPr>
            <a:r>
              <a:rPr lang="en-US" sz="4400" dirty="0" smtClean="0"/>
              <a:t>    :</a:t>
            </a:r>
            <a:r>
              <a:rPr lang="en-US" sz="4400" dirty="0"/>
              <a:t>-(</a:t>
            </a:r>
          </a:p>
          <a:p>
            <a:pPr marL="0" indent="0">
              <a:buNone/>
            </a:pPr>
            <a:r>
              <a:rPr lang="en-US" sz="4400" dirty="0" smtClean="0"/>
              <a:t>    ;</a:t>
            </a:r>
            <a:r>
              <a:rPr lang="en-US" sz="4400" dirty="0"/>
              <a:t>-</a:t>
            </a:r>
            <a:r>
              <a:rPr lang="en-US" sz="4400" dirty="0" smtClean="0"/>
              <a:t>)</a:t>
            </a:r>
          </a:p>
          <a:p>
            <a:pPr marL="0" indent="0">
              <a:buNone/>
            </a:pPr>
            <a:r>
              <a:rPr lang="en-US" sz="4400" dirty="0" smtClean="0"/>
              <a:t>    8</a:t>
            </a:r>
            <a:r>
              <a:rPr lang="en-US" sz="4400" dirty="0"/>
              <a:t>-</a:t>
            </a:r>
            <a:r>
              <a:rPr lang="en-US" sz="4400" dirty="0" smtClean="0"/>
              <a:t>)</a:t>
            </a:r>
          </a:p>
        </p:txBody>
      </p:sp>
      <p:sp>
        <p:nvSpPr>
          <p:cNvPr id="4" name="Slide Number Placeholder 4"/>
          <p:cNvSpPr>
            <a:spLocks noGrp="1"/>
          </p:cNvSpPr>
          <p:nvPr>
            <p:ph type="sldNum" sz="quarter" idx="11"/>
          </p:nvPr>
        </p:nvSpPr>
        <p:spPr/>
        <p:txBody>
          <a:bodyPr/>
          <a:lstStyle/>
          <a:p>
            <a:fld id="{6BDA73DC-173D-C141-A251-E2CE6FD82130}" type="slidenum">
              <a:rPr lang="en-US"/>
              <a:pPr/>
              <a:t>74</a:t>
            </a:fld>
            <a:endParaRPr lang="en-US" dirty="0"/>
          </a:p>
        </p:txBody>
      </p:sp>
    </p:spTree>
    <p:extLst>
      <p:ext uri="{BB962C8B-B14F-4D97-AF65-F5344CB8AC3E}">
        <p14:creationId xmlns:p14="http://schemas.microsoft.com/office/powerpoint/2010/main" val="3609320850"/>
      </p:ext>
    </p:extLst>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026" descr="Slide1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406650342"/>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3" descr="figgrnd2"/>
          <p:cNvPicPr>
            <a:picLocks noChangeAspect="1" noChangeArrowheads="1"/>
          </p:cNvPicPr>
          <p:nvPr/>
        </p:nvPicPr>
        <p:blipFill>
          <a:blip r:embed="rId2"/>
          <a:srcRect/>
          <a:stretch>
            <a:fillRect/>
          </a:stretch>
        </p:blipFill>
        <p:spPr bwMode="auto">
          <a:xfrm>
            <a:off x="1676400" y="1066800"/>
            <a:ext cx="5431208" cy="5392738"/>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Closure Example 2</a:t>
            </a:r>
            <a:endParaRPr lang="en-US" dirty="0"/>
          </a:p>
        </p:txBody>
      </p:sp>
      <p:sp>
        <p:nvSpPr>
          <p:cNvPr id="4" name="Slide Number Placeholder 4"/>
          <p:cNvSpPr>
            <a:spLocks noGrp="1"/>
          </p:cNvSpPr>
          <p:nvPr>
            <p:ph type="sldNum" sz="quarter" idx="11"/>
          </p:nvPr>
        </p:nvSpPr>
        <p:spPr>
          <a:xfrm>
            <a:off x="381000" y="6307138"/>
            <a:ext cx="762000" cy="398462"/>
          </a:xfrm>
        </p:spPr>
        <p:txBody>
          <a:bodyPr/>
          <a:lstStyle/>
          <a:p>
            <a:fld id="{6BDA73DC-173D-C141-A251-E2CE6FD82130}" type="slidenum">
              <a:rPr lang="en-US"/>
              <a:pPr/>
              <a:t>76</a:t>
            </a:fld>
            <a:endParaRPr lang="en-US" dirty="0"/>
          </a:p>
        </p:txBody>
      </p:sp>
    </p:spTree>
    <p:extLst>
      <p:ext uri="{BB962C8B-B14F-4D97-AF65-F5344CB8AC3E}">
        <p14:creationId xmlns:p14="http://schemas.microsoft.com/office/powerpoint/2010/main" val="3416346962"/>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46" name="Object 2"/>
          <p:cNvGraphicFramePr>
            <a:graphicFrameLocks noChangeAspect="1"/>
          </p:cNvGraphicFramePr>
          <p:nvPr/>
        </p:nvGraphicFramePr>
        <p:xfrm>
          <a:off x="3335380" y="1143000"/>
          <a:ext cx="2722520" cy="5008563"/>
        </p:xfrm>
        <a:graphic>
          <a:graphicData uri="http://schemas.openxmlformats.org/presentationml/2006/ole">
            <mc:AlternateContent xmlns:mc="http://schemas.openxmlformats.org/markup-compatibility/2006">
              <mc:Choice xmlns:v="urn:schemas-microsoft-com:vml" Requires="v">
                <p:oleObj spid="_x0000_s868364" name="Image" r:id="rId3" imgW="1365854" imgH="2512195" progId="">
                  <p:embed/>
                </p:oleObj>
              </mc:Choice>
              <mc:Fallback>
                <p:oleObj name="Image" r:id="rId3" imgW="1365854" imgH="2512195"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5380" y="1143000"/>
                        <a:ext cx="2722520" cy="500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 name="Title 2"/>
          <p:cNvSpPr>
            <a:spLocks noGrp="1"/>
          </p:cNvSpPr>
          <p:nvPr>
            <p:ph type="title"/>
          </p:nvPr>
        </p:nvSpPr>
        <p:spPr/>
        <p:txBody>
          <a:bodyPr/>
          <a:lstStyle/>
          <a:p>
            <a:r>
              <a:rPr lang="en-US" dirty="0" smtClean="0"/>
              <a:t>Closure Example 3</a:t>
            </a:r>
            <a:endParaRPr lang="en-US" dirty="0"/>
          </a:p>
        </p:txBody>
      </p:sp>
      <p:sp>
        <p:nvSpPr>
          <p:cNvPr id="4" name="Slide Number Placeholder 4"/>
          <p:cNvSpPr>
            <a:spLocks noGrp="1"/>
          </p:cNvSpPr>
          <p:nvPr>
            <p:ph type="sldNum" sz="quarter" idx="11"/>
          </p:nvPr>
        </p:nvSpPr>
        <p:spPr>
          <a:xfrm>
            <a:off x="381000" y="6307138"/>
            <a:ext cx="762000" cy="398462"/>
          </a:xfrm>
        </p:spPr>
        <p:txBody>
          <a:bodyPr/>
          <a:lstStyle/>
          <a:p>
            <a:fld id="{6BDA73DC-173D-C141-A251-E2CE6FD82130}" type="slidenum">
              <a:rPr lang="en-US"/>
              <a:pPr/>
              <a:t>77</a:t>
            </a:fld>
            <a:endParaRPr lang="en-US" dirty="0"/>
          </a:p>
        </p:txBody>
      </p:sp>
    </p:spTree>
    <p:extLst>
      <p:ext uri="{BB962C8B-B14F-4D97-AF65-F5344CB8AC3E}">
        <p14:creationId xmlns:p14="http://schemas.microsoft.com/office/powerpoint/2010/main" val="1242194979"/>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 y="1219200"/>
            <a:ext cx="4343400" cy="2895600"/>
          </a:xfrm>
          <a:prstGeom prst="rect">
            <a:avLst/>
          </a:prstGeom>
        </p:spPr>
      </p:pic>
      <p:pic>
        <p:nvPicPr>
          <p:cNvPr id="3" name="Picture 2"/>
          <p:cNvPicPr>
            <a:picLocks noChangeAspect="1"/>
          </p:cNvPicPr>
          <p:nvPr/>
        </p:nvPicPr>
        <p:blipFill>
          <a:blip r:embed="rId3"/>
          <a:stretch>
            <a:fillRect/>
          </a:stretch>
        </p:blipFill>
        <p:spPr>
          <a:xfrm>
            <a:off x="4800600" y="2898648"/>
            <a:ext cx="4157693" cy="3139058"/>
          </a:xfrm>
          <a:prstGeom prst="rect">
            <a:avLst/>
          </a:prstGeom>
        </p:spPr>
      </p:pic>
      <p:sp>
        <p:nvSpPr>
          <p:cNvPr id="4" name="Title 3"/>
          <p:cNvSpPr>
            <a:spLocks noGrp="1"/>
          </p:cNvSpPr>
          <p:nvPr>
            <p:ph type="title"/>
          </p:nvPr>
        </p:nvSpPr>
        <p:spPr/>
        <p:txBody>
          <a:bodyPr/>
          <a:lstStyle/>
          <a:p>
            <a:r>
              <a:rPr lang="en-US" dirty="0" smtClean="0"/>
              <a:t>Closure Example 4</a:t>
            </a:r>
            <a:endParaRPr lang="en-US" dirty="0"/>
          </a:p>
        </p:txBody>
      </p:sp>
      <p:sp>
        <p:nvSpPr>
          <p:cNvPr id="5" name="Slide Number Placeholder 4"/>
          <p:cNvSpPr>
            <a:spLocks noGrp="1"/>
          </p:cNvSpPr>
          <p:nvPr>
            <p:ph type="sldNum" sz="quarter" idx="11"/>
          </p:nvPr>
        </p:nvSpPr>
        <p:spPr>
          <a:xfrm>
            <a:off x="381000" y="6307138"/>
            <a:ext cx="762000" cy="398462"/>
          </a:xfrm>
        </p:spPr>
        <p:txBody>
          <a:bodyPr/>
          <a:lstStyle/>
          <a:p>
            <a:fld id="{6BDA73DC-173D-C141-A251-E2CE6FD82130}" type="slidenum">
              <a:rPr lang="en-US"/>
              <a:pPr/>
              <a:t>78</a:t>
            </a:fld>
            <a:endParaRPr lang="en-US" dirty="0"/>
          </a:p>
        </p:txBody>
      </p:sp>
    </p:spTree>
    <p:extLst>
      <p:ext uri="{BB962C8B-B14F-4D97-AF65-F5344CB8AC3E}">
        <p14:creationId xmlns:p14="http://schemas.microsoft.com/office/powerpoint/2010/main" val="2196321767"/>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1613894"/>
            <a:ext cx="9144000" cy="3643906"/>
          </a:xfrm>
          <a:prstGeom prst="rect">
            <a:avLst/>
          </a:prstGeom>
        </p:spPr>
      </p:pic>
      <p:sp>
        <p:nvSpPr>
          <p:cNvPr id="4" name="Slide Number Placeholder 4"/>
          <p:cNvSpPr>
            <a:spLocks noGrp="1"/>
          </p:cNvSpPr>
          <p:nvPr>
            <p:ph type="sldNum" sz="quarter" idx="11"/>
          </p:nvPr>
        </p:nvSpPr>
        <p:spPr>
          <a:xfrm>
            <a:off x="381000" y="6307138"/>
            <a:ext cx="762000" cy="398462"/>
          </a:xfrm>
        </p:spPr>
        <p:txBody>
          <a:bodyPr/>
          <a:lstStyle/>
          <a:p>
            <a:fld id="{6BDA73DC-173D-C141-A251-E2CE6FD82130}" type="slidenum">
              <a:rPr lang="en-US"/>
              <a:pPr/>
              <a:t>79</a:t>
            </a:fld>
            <a:endParaRPr lang="en-US" dirty="0"/>
          </a:p>
        </p:txBody>
      </p:sp>
    </p:spTree>
    <p:extLst>
      <p:ext uri="{BB962C8B-B14F-4D97-AF65-F5344CB8AC3E}">
        <p14:creationId xmlns:p14="http://schemas.microsoft.com/office/powerpoint/2010/main" val="194251267"/>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a:t>When is usability assessed?</a:t>
            </a:r>
          </a:p>
        </p:txBody>
      </p:sp>
      <p:sp>
        <p:nvSpPr>
          <p:cNvPr id="59395" name="Content Placeholder 2"/>
          <p:cNvSpPr>
            <a:spLocks noGrp="1"/>
          </p:cNvSpPr>
          <p:nvPr>
            <p:ph idx="1"/>
          </p:nvPr>
        </p:nvSpPr>
        <p:spPr>
          <a:xfrm>
            <a:off x="304800" y="1219200"/>
            <a:ext cx="8686800" cy="4525963"/>
          </a:xfrm>
        </p:spPr>
        <p:txBody>
          <a:bodyPr/>
          <a:lstStyle/>
          <a:p>
            <a:r>
              <a:rPr lang="en-US" sz="2400" dirty="0" smtClean="0"/>
              <a:t>On an existing product to determine if usability problems exist</a:t>
            </a:r>
          </a:p>
          <a:p>
            <a:r>
              <a:rPr lang="en-US" sz="2400" dirty="0" smtClean="0"/>
              <a:t>During the </a:t>
            </a:r>
            <a:r>
              <a:rPr lang="en-US" sz="2400" i="1" dirty="0" smtClean="0"/>
              <a:t>design phase </a:t>
            </a:r>
            <a:r>
              <a:rPr lang="en-US" sz="2400" dirty="0" smtClean="0"/>
              <a:t>of a product</a:t>
            </a:r>
          </a:p>
          <a:p>
            <a:r>
              <a:rPr lang="en-US" sz="2400" dirty="0" smtClean="0"/>
              <a:t>During the </a:t>
            </a:r>
            <a:r>
              <a:rPr lang="en-US" sz="2400" i="1" dirty="0" smtClean="0"/>
              <a:t>development phase </a:t>
            </a:r>
            <a:r>
              <a:rPr lang="en-US" sz="2400" dirty="0" smtClean="0"/>
              <a:t>of a product to assess proposed changes</a:t>
            </a:r>
          </a:p>
          <a:p>
            <a:r>
              <a:rPr lang="en-US" sz="2400" dirty="0" smtClean="0"/>
              <a:t>Once a design is completed to determine if goals were met</a:t>
            </a:r>
          </a:p>
          <a:p>
            <a:endParaRPr lang="en-US" sz="2400" dirty="0" smtClean="0"/>
          </a:p>
          <a:p>
            <a:endParaRPr lang="en-US" sz="2400" dirty="0" smtClean="0"/>
          </a:p>
          <a:p>
            <a:pPr eaLnBrk="1" hangingPunct="1"/>
            <a:endParaRPr lang="en-US" sz="2400" dirty="0"/>
          </a:p>
        </p:txBody>
      </p:sp>
      <p:sp>
        <p:nvSpPr>
          <p:cNvPr id="4" name="Footer Placeholder 3"/>
          <p:cNvSpPr>
            <a:spLocks noGrp="1"/>
          </p:cNvSpPr>
          <p:nvPr>
            <p:ph type="ftr" sz="quarter" idx="10"/>
          </p:nvPr>
        </p:nvSpPr>
        <p:spPr/>
        <p:txBody>
          <a:bodyPr/>
          <a:lstStyle/>
          <a:p>
            <a:pPr>
              <a:defRPr/>
            </a:pPr>
            <a:r>
              <a:rPr lang="en-US"/>
              <a:t>User-Centered Design </a:t>
            </a:r>
            <a:r>
              <a:rPr lang="en-US">
                <a:sym typeface="Symbol" pitchFamily="18" charset="2"/>
              </a:rPr>
              <a:t> </a:t>
            </a:r>
            <a:r>
              <a:rPr lang="en-US" i="1"/>
              <a:t>www.user-centereddesign.com</a:t>
            </a:r>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3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1613854"/>
            <a:ext cx="9144000" cy="3643946"/>
          </a:xfrm>
          <a:prstGeom prst="rect">
            <a:avLst/>
          </a:prstGeom>
        </p:spPr>
      </p:pic>
      <p:sp>
        <p:nvSpPr>
          <p:cNvPr id="4" name="Slide Number Placeholder 4"/>
          <p:cNvSpPr>
            <a:spLocks noGrp="1"/>
          </p:cNvSpPr>
          <p:nvPr>
            <p:ph type="sldNum" sz="quarter" idx="11"/>
          </p:nvPr>
        </p:nvSpPr>
        <p:spPr>
          <a:xfrm>
            <a:off x="381000" y="6307138"/>
            <a:ext cx="762000" cy="398462"/>
          </a:xfrm>
        </p:spPr>
        <p:txBody>
          <a:bodyPr/>
          <a:lstStyle/>
          <a:p>
            <a:fld id="{6BDA73DC-173D-C141-A251-E2CE6FD82130}" type="slidenum">
              <a:rPr lang="en-US"/>
              <a:pPr/>
              <a:t>80</a:t>
            </a:fld>
            <a:endParaRPr lang="en-US" dirty="0"/>
          </a:p>
        </p:txBody>
      </p:sp>
    </p:spTree>
    <p:extLst>
      <p:ext uri="{BB962C8B-B14F-4D97-AF65-F5344CB8AC3E}">
        <p14:creationId xmlns:p14="http://schemas.microsoft.com/office/powerpoint/2010/main" val="288551497"/>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ctrTitle"/>
          </p:nvPr>
        </p:nvSpPr>
        <p:spPr>
          <a:xfrm>
            <a:off x="457200" y="2416175"/>
            <a:ext cx="8153400" cy="1470025"/>
          </a:xfrm>
        </p:spPr>
        <p:txBody>
          <a:bodyPr/>
          <a:lstStyle/>
          <a:p>
            <a:pPr eaLnBrk="1" hangingPunct="1"/>
            <a:r>
              <a:rPr lang="en-US" sz="4000" dirty="0" smtClean="0"/>
              <a:t>…our </a:t>
            </a:r>
            <a:r>
              <a:rPr lang="en-US" sz="4000" dirty="0"/>
              <a:t>perceptual abilities are limited in the presence of noise…</a:t>
            </a:r>
          </a:p>
        </p:txBody>
      </p:sp>
      <p:sp>
        <p:nvSpPr>
          <p:cNvPr id="3" name="Rectangle 4"/>
          <p:cNvSpPr>
            <a:spLocks noGrp="1" noChangeArrowheads="1"/>
          </p:cNvSpPr>
          <p:nvPr>
            <p:ph type="ftr" sz="quarter" idx="3"/>
          </p:nvPr>
        </p:nvSpPr>
        <p:spPr/>
        <p:txBody>
          <a:bodyPr/>
          <a:lstStyle/>
          <a:p>
            <a:pPr>
              <a:defRPr/>
            </a:pPr>
            <a:r>
              <a:rPr lang="en-US"/>
              <a:t>User-Centered Design </a:t>
            </a:r>
            <a:r>
              <a:rPr lang="en-US">
                <a:sym typeface="Symbol" pitchFamily="18" charset="2"/>
              </a:rPr>
              <a:t> </a:t>
            </a:r>
            <a:r>
              <a:rPr lang="en-US" i="1"/>
              <a:t>www.user-centereddesign.com</a:t>
            </a:r>
          </a:p>
        </p:txBody>
      </p:sp>
      <p:sp>
        <p:nvSpPr>
          <p:cNvPr id="4" name="Slide Number Placeholder 4"/>
          <p:cNvSpPr txBox="1">
            <a:spLocks/>
          </p:cNvSpPr>
          <p:nvPr/>
        </p:nvSpPr>
        <p:spPr bwMode="auto">
          <a:xfrm>
            <a:off x="381000" y="6307138"/>
            <a:ext cx="762000" cy="3984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fld id="{6BDA73DC-173D-C141-A251-E2CE6FD82130}" type="slidenum">
              <a:rPr kumimoji="0" lang="en-US" sz="1400" b="1" i="0" u="none" strike="noStrike" kern="1200" cap="none" spc="0" normalizeH="0" baseline="0" noProof="0" smtClean="0">
                <a:ln>
                  <a:noFill/>
                </a:ln>
                <a:solidFill>
                  <a:schemeClr val="bg1"/>
                </a:solidFill>
                <a:effectLst/>
                <a:uLnTx/>
                <a:uFillTx/>
                <a:latin typeface="+mj-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81</a:t>
            </a:fld>
            <a:endParaRPr kumimoji="0" lang="en-US" sz="1400" b="1" i="0" u="none" strike="noStrike" kern="1200" cap="none" spc="0" normalizeH="0" baseline="0" noProof="0" dirty="0">
              <a:ln>
                <a:noFill/>
              </a:ln>
              <a:solidFill>
                <a:schemeClr val="bg1"/>
              </a:solidFill>
              <a:effectLst/>
              <a:uLnTx/>
              <a:uFillTx/>
              <a:latin typeface="+mj-lt"/>
              <a:ea typeface="+mn-ea"/>
              <a:cs typeface="+mn-cs"/>
            </a:endParaRPr>
          </a:p>
        </p:txBody>
      </p:sp>
    </p:spTree>
    <p:extLst>
      <p:ext uri="{BB962C8B-B14F-4D97-AF65-F5344CB8AC3E}">
        <p14:creationId xmlns:p14="http://schemas.microsoft.com/office/powerpoint/2010/main" val="483911983"/>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Footer Placeholder 1"/>
          <p:cNvSpPr>
            <a:spLocks noGrp="1"/>
          </p:cNvSpPr>
          <p:nvPr>
            <p:ph type="ftr" sz="quarter" idx="10"/>
          </p:nvPr>
        </p:nvSpPr>
        <p:spPr>
          <a:noFill/>
        </p:spPr>
        <p:txBody>
          <a:bodyPr/>
          <a:lstStyle/>
          <a:p>
            <a:r>
              <a:rPr lang="en-US" smtClean="0"/>
              <a:t>User-Centered Design </a:t>
            </a:r>
            <a:r>
              <a:rPr lang="en-US" smtClean="0">
                <a:sym typeface="Symbol" charset="2"/>
              </a:rPr>
              <a:t> </a:t>
            </a:r>
            <a:r>
              <a:rPr lang="en-US" i="1" smtClean="0"/>
              <a:t>www.user-centereddesign.com</a:t>
            </a:r>
          </a:p>
        </p:txBody>
      </p:sp>
      <p:sp>
        <p:nvSpPr>
          <p:cNvPr id="5" name="Slide Number Placeholder 2"/>
          <p:cNvSpPr>
            <a:spLocks noGrp="1"/>
          </p:cNvSpPr>
          <p:nvPr>
            <p:ph type="sldNum" sz="quarter" idx="11"/>
          </p:nvPr>
        </p:nvSpPr>
        <p:spPr/>
        <p:txBody>
          <a:bodyPr/>
          <a:lstStyle/>
          <a:p>
            <a:fld id="{E8A3D186-7766-5F49-A00C-F3314754400E}" type="slidenum">
              <a:rPr lang="en-US"/>
              <a:pPr/>
              <a:t>82</a:t>
            </a:fld>
            <a:endParaRPr lang="en-US"/>
          </a:p>
        </p:txBody>
      </p:sp>
      <p:sp>
        <p:nvSpPr>
          <p:cNvPr id="172036" name="Rectangle 2"/>
          <p:cNvSpPr>
            <a:spLocks noChangeArrowheads="1"/>
          </p:cNvSpPr>
          <p:nvPr/>
        </p:nvSpPr>
        <p:spPr bwMode="auto">
          <a:xfrm>
            <a:off x="0" y="0"/>
            <a:ext cx="9144000" cy="6858000"/>
          </a:xfrm>
          <a:prstGeom prst="rect">
            <a:avLst/>
          </a:prstGeom>
          <a:solidFill>
            <a:schemeClr val="bg1"/>
          </a:solidFill>
          <a:ln w="12700" cap="sq">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172037" name="Text Box 3"/>
          <p:cNvSpPr txBox="1">
            <a:spLocks noChangeArrowheads="1"/>
          </p:cNvSpPr>
          <p:nvPr/>
        </p:nvSpPr>
        <p:spPr bwMode="auto">
          <a:xfrm>
            <a:off x="1295400" y="1811338"/>
            <a:ext cx="6553200" cy="2308324"/>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4800" dirty="0">
                <a:latin typeface="BRODY"/>
                <a:cs typeface="BRODY"/>
              </a:rPr>
              <a:t>THE QUICK BROWN FOX JUMPED OVER THE LAZY DOG’S BACK.</a:t>
            </a:r>
          </a:p>
        </p:txBody>
      </p:sp>
      <p:sp>
        <p:nvSpPr>
          <p:cNvPr id="6" name="Slide Number Placeholder 4"/>
          <p:cNvSpPr txBox="1">
            <a:spLocks/>
          </p:cNvSpPr>
          <p:nvPr/>
        </p:nvSpPr>
        <p:spPr bwMode="auto">
          <a:xfrm>
            <a:off x="533400" y="6459538"/>
            <a:ext cx="762000" cy="3984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fld id="{6BDA73DC-173D-C141-A251-E2CE6FD82130}" type="slidenum">
              <a:rPr kumimoji="0" lang="en-US" sz="1400" b="1" i="0" u="none" strike="noStrike" kern="1200" cap="none" spc="0" normalizeH="0" baseline="0" noProof="0" smtClean="0">
                <a:ln>
                  <a:noFill/>
                </a:ln>
                <a:solidFill>
                  <a:schemeClr val="bg1"/>
                </a:solidFill>
                <a:effectLst/>
                <a:uLnTx/>
                <a:uFillTx/>
                <a:latin typeface="+mj-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82</a:t>
            </a:fld>
            <a:endParaRPr kumimoji="0" lang="en-US" sz="1400" b="1" i="0" u="none" strike="noStrike" kern="1200" cap="none" spc="0" normalizeH="0" baseline="0" noProof="0" dirty="0">
              <a:ln>
                <a:noFill/>
              </a:ln>
              <a:solidFill>
                <a:schemeClr val="bg1"/>
              </a:solidFill>
              <a:effectLst/>
              <a:uLnTx/>
              <a:uFillTx/>
              <a:latin typeface="+mj-lt"/>
              <a:ea typeface="+mn-ea"/>
              <a:cs typeface="+mn-cs"/>
            </a:endParaRPr>
          </a:p>
        </p:txBody>
      </p:sp>
    </p:spTree>
    <p:extLst>
      <p:ext uri="{BB962C8B-B14F-4D97-AF65-F5344CB8AC3E}">
        <p14:creationId xmlns:p14="http://schemas.microsoft.com/office/powerpoint/2010/main" val="514461919"/>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p>
            <a:pPr>
              <a:defRPr/>
            </a:pPr>
            <a:r>
              <a:rPr lang="en-US"/>
              <a:t>User-Centered Design </a:t>
            </a:r>
            <a:r>
              <a:rPr lang="en-US">
                <a:sym typeface="Symbol" pitchFamily="18" charset="2"/>
              </a:rPr>
              <a:t> </a:t>
            </a:r>
            <a:r>
              <a:rPr lang="en-US" i="1"/>
              <a:t>www.user-centereddesign.com</a:t>
            </a:r>
          </a:p>
        </p:txBody>
      </p:sp>
      <p:sp>
        <p:nvSpPr>
          <p:cNvPr id="5" name="Slide Number Placeholder 2"/>
          <p:cNvSpPr>
            <a:spLocks noGrp="1"/>
          </p:cNvSpPr>
          <p:nvPr>
            <p:ph type="sldNum" sz="quarter" idx="11"/>
          </p:nvPr>
        </p:nvSpPr>
        <p:spPr/>
        <p:txBody>
          <a:bodyPr/>
          <a:lstStyle/>
          <a:p>
            <a:fld id="{7DC64188-05EF-2F49-9622-5FEDF0C80C95}" type="slidenum">
              <a:rPr lang="en-US"/>
              <a:pPr/>
              <a:t>83</a:t>
            </a:fld>
            <a:endParaRPr lang="en-US"/>
          </a:p>
        </p:txBody>
      </p:sp>
      <p:sp>
        <p:nvSpPr>
          <p:cNvPr id="27652" name="Rectangle 2"/>
          <p:cNvSpPr>
            <a:spLocks noChangeArrowheads="1"/>
          </p:cNvSpPr>
          <p:nvPr/>
        </p:nvSpPr>
        <p:spPr bwMode="auto">
          <a:xfrm>
            <a:off x="0" y="0"/>
            <a:ext cx="9144000" cy="6858000"/>
          </a:xfrm>
          <a:prstGeom prst="rect">
            <a:avLst/>
          </a:prstGeom>
          <a:solidFill>
            <a:schemeClr val="bg1"/>
          </a:solidFill>
          <a:ln w="12700" cap="sq">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27653" name="Text Box 3"/>
          <p:cNvSpPr txBox="1">
            <a:spLocks noChangeArrowheads="1"/>
          </p:cNvSpPr>
          <p:nvPr/>
        </p:nvSpPr>
        <p:spPr bwMode="auto">
          <a:xfrm>
            <a:off x="1295400" y="1828800"/>
            <a:ext cx="6553200" cy="3019425"/>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4800" dirty="0">
                <a:latin typeface="Times New Roman" charset="0"/>
              </a:rPr>
              <a:t>THE QUICK BROWN FOX JUMPED OVER THE LAZY DOG’S BACK.</a:t>
            </a:r>
          </a:p>
        </p:txBody>
      </p:sp>
      <p:sp>
        <p:nvSpPr>
          <p:cNvPr id="6" name="Slide Number Placeholder 4"/>
          <p:cNvSpPr txBox="1">
            <a:spLocks/>
          </p:cNvSpPr>
          <p:nvPr/>
        </p:nvSpPr>
        <p:spPr bwMode="auto">
          <a:xfrm>
            <a:off x="533400" y="6459538"/>
            <a:ext cx="762000" cy="3984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fld id="{6BDA73DC-173D-C141-A251-E2CE6FD82130}" type="slidenum">
              <a:rPr kumimoji="0" lang="en-US" sz="1400" b="1" i="0" u="none" strike="noStrike" kern="1200" cap="none" spc="0" normalizeH="0" baseline="0" noProof="0" smtClean="0">
                <a:ln>
                  <a:noFill/>
                </a:ln>
                <a:solidFill>
                  <a:schemeClr val="bg1"/>
                </a:solidFill>
                <a:effectLst/>
                <a:uLnTx/>
                <a:uFillTx/>
                <a:latin typeface="+mj-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83</a:t>
            </a:fld>
            <a:endParaRPr kumimoji="0" lang="en-US" sz="1400" b="1" i="0" u="none" strike="noStrike" kern="1200" cap="none" spc="0" normalizeH="0" baseline="0" noProof="0" dirty="0">
              <a:ln>
                <a:noFill/>
              </a:ln>
              <a:solidFill>
                <a:schemeClr val="bg1"/>
              </a:solidFill>
              <a:effectLst/>
              <a:uLnTx/>
              <a:uFillTx/>
              <a:latin typeface="+mj-lt"/>
              <a:ea typeface="+mn-ea"/>
              <a:cs typeface="+mn-cs"/>
            </a:endParaRPr>
          </a:p>
        </p:txBody>
      </p:sp>
    </p:spTree>
    <p:extLst>
      <p:ext uri="{BB962C8B-B14F-4D97-AF65-F5344CB8AC3E}">
        <p14:creationId xmlns:p14="http://schemas.microsoft.com/office/powerpoint/2010/main" val="2274223489"/>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p>
            <a:pPr>
              <a:defRPr/>
            </a:pPr>
            <a:r>
              <a:rPr lang="en-US"/>
              <a:t>User-Centered Design </a:t>
            </a:r>
            <a:r>
              <a:rPr lang="en-US">
                <a:sym typeface="Symbol" pitchFamily="18" charset="2"/>
              </a:rPr>
              <a:t> </a:t>
            </a:r>
            <a:r>
              <a:rPr lang="en-US" i="1"/>
              <a:t>www.user-centereddesign.com</a:t>
            </a:r>
          </a:p>
        </p:txBody>
      </p:sp>
      <p:sp>
        <p:nvSpPr>
          <p:cNvPr id="5" name="Slide Number Placeholder 2"/>
          <p:cNvSpPr>
            <a:spLocks noGrp="1"/>
          </p:cNvSpPr>
          <p:nvPr>
            <p:ph type="sldNum" sz="quarter" idx="11"/>
          </p:nvPr>
        </p:nvSpPr>
        <p:spPr/>
        <p:txBody>
          <a:bodyPr/>
          <a:lstStyle/>
          <a:p>
            <a:fld id="{69C2F020-277F-2041-8AFA-0086FE16F8E5}" type="slidenum">
              <a:rPr lang="en-US"/>
              <a:pPr/>
              <a:t>84</a:t>
            </a:fld>
            <a:endParaRPr lang="en-US"/>
          </a:p>
        </p:txBody>
      </p:sp>
      <p:sp>
        <p:nvSpPr>
          <p:cNvPr id="26628" name="Rectangle 2"/>
          <p:cNvSpPr>
            <a:spLocks noChangeArrowheads="1"/>
          </p:cNvSpPr>
          <p:nvPr/>
        </p:nvSpPr>
        <p:spPr bwMode="auto">
          <a:xfrm>
            <a:off x="0" y="0"/>
            <a:ext cx="9144000" cy="6858000"/>
          </a:xfrm>
          <a:prstGeom prst="rect">
            <a:avLst/>
          </a:prstGeom>
          <a:solidFill>
            <a:schemeClr val="bg1"/>
          </a:solidFill>
          <a:ln w="12700" cap="sq">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26629" name="Text Box 3"/>
          <p:cNvSpPr txBox="1">
            <a:spLocks noChangeArrowheads="1"/>
          </p:cNvSpPr>
          <p:nvPr/>
        </p:nvSpPr>
        <p:spPr bwMode="auto">
          <a:xfrm>
            <a:off x="1295400" y="1811338"/>
            <a:ext cx="6553200" cy="3751262"/>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4800" dirty="0">
                <a:latin typeface="Old English Text MT" pitchFamily="66" charset="0"/>
              </a:rPr>
              <a:t>THE QUICK BROWN FOX JUMPED OVER THE LAZY DOG’S BACK.</a:t>
            </a:r>
          </a:p>
        </p:txBody>
      </p:sp>
      <p:sp>
        <p:nvSpPr>
          <p:cNvPr id="6" name="Slide Number Placeholder 4"/>
          <p:cNvSpPr txBox="1">
            <a:spLocks/>
          </p:cNvSpPr>
          <p:nvPr/>
        </p:nvSpPr>
        <p:spPr bwMode="auto">
          <a:xfrm>
            <a:off x="533400" y="6459538"/>
            <a:ext cx="762000" cy="3984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fld id="{6BDA73DC-173D-C141-A251-E2CE6FD82130}" type="slidenum">
              <a:rPr kumimoji="0" lang="en-US" sz="1400" b="1" i="0" u="none" strike="noStrike" kern="1200" cap="none" spc="0" normalizeH="0" baseline="0" noProof="0" smtClean="0">
                <a:ln>
                  <a:noFill/>
                </a:ln>
                <a:solidFill>
                  <a:schemeClr val="bg1"/>
                </a:solidFill>
                <a:effectLst/>
                <a:uLnTx/>
                <a:uFillTx/>
                <a:latin typeface="+mj-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84</a:t>
            </a:fld>
            <a:endParaRPr kumimoji="0" lang="en-US" sz="1400" b="1" i="0" u="none" strike="noStrike" kern="1200" cap="none" spc="0" normalizeH="0" baseline="0" noProof="0" dirty="0">
              <a:ln>
                <a:noFill/>
              </a:ln>
              <a:solidFill>
                <a:schemeClr val="bg1"/>
              </a:solidFill>
              <a:effectLst/>
              <a:uLnTx/>
              <a:uFillTx/>
              <a:latin typeface="+mj-lt"/>
              <a:ea typeface="+mn-ea"/>
              <a:cs typeface="+mn-cs"/>
            </a:endParaRPr>
          </a:p>
        </p:txBody>
      </p:sp>
    </p:spTree>
    <p:extLst>
      <p:ext uri="{BB962C8B-B14F-4D97-AF65-F5344CB8AC3E}">
        <p14:creationId xmlns:p14="http://schemas.microsoft.com/office/powerpoint/2010/main" val="308781921"/>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p>
            <a:pPr>
              <a:defRPr/>
            </a:pPr>
            <a:r>
              <a:rPr lang="en-US"/>
              <a:t>User-Centered Design </a:t>
            </a:r>
            <a:r>
              <a:rPr lang="en-US">
                <a:sym typeface="Symbol" pitchFamily="18" charset="2"/>
              </a:rPr>
              <a:t> </a:t>
            </a:r>
            <a:r>
              <a:rPr lang="en-US" i="1"/>
              <a:t>www.user-centereddesign.com</a:t>
            </a:r>
          </a:p>
        </p:txBody>
      </p:sp>
      <p:sp>
        <p:nvSpPr>
          <p:cNvPr id="5" name="Slide Number Placeholder 2"/>
          <p:cNvSpPr>
            <a:spLocks noGrp="1"/>
          </p:cNvSpPr>
          <p:nvPr>
            <p:ph type="sldNum" sz="quarter" idx="11"/>
          </p:nvPr>
        </p:nvSpPr>
        <p:spPr/>
        <p:txBody>
          <a:bodyPr/>
          <a:lstStyle/>
          <a:p>
            <a:fld id="{530CFAB5-9095-CE41-97E4-A2833DC9331D}" type="slidenum">
              <a:rPr lang="en-US"/>
              <a:pPr/>
              <a:t>85</a:t>
            </a:fld>
            <a:endParaRPr lang="en-US"/>
          </a:p>
        </p:txBody>
      </p:sp>
      <p:sp>
        <p:nvSpPr>
          <p:cNvPr id="28676" name="Rectangle 2"/>
          <p:cNvSpPr>
            <a:spLocks noChangeArrowheads="1"/>
          </p:cNvSpPr>
          <p:nvPr/>
        </p:nvSpPr>
        <p:spPr bwMode="auto">
          <a:xfrm>
            <a:off x="0" y="0"/>
            <a:ext cx="9144000" cy="6858000"/>
          </a:xfrm>
          <a:prstGeom prst="rect">
            <a:avLst/>
          </a:prstGeom>
          <a:solidFill>
            <a:schemeClr val="bg1"/>
          </a:solidFill>
          <a:ln w="12700" cap="sq">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28677" name="Text Box 3"/>
          <p:cNvSpPr txBox="1">
            <a:spLocks noChangeArrowheads="1"/>
          </p:cNvSpPr>
          <p:nvPr/>
        </p:nvSpPr>
        <p:spPr bwMode="auto">
          <a:xfrm>
            <a:off x="1371600" y="1828800"/>
            <a:ext cx="6096000" cy="3046988"/>
          </a:xfrm>
          <a:prstGeom prst="rect">
            <a:avLst/>
          </a:prstGeom>
          <a:noFill/>
          <a:ln w="9525">
            <a:noFill/>
            <a:miter lim="800000"/>
            <a:headEnd/>
            <a:tailEnd/>
          </a:ln>
        </p:spPr>
        <p:txBody>
          <a:bodyPr wrap="square">
            <a:prstTxWarp prst="textNoShape">
              <a:avLst/>
            </a:prstTxWarp>
            <a:spAutoFit/>
          </a:bodyPr>
          <a:lstStyle/>
          <a:p>
            <a:pPr algn="ctr" eaLnBrk="0" hangingPunct="0">
              <a:spcBef>
                <a:spcPct val="50000"/>
              </a:spcBef>
            </a:pPr>
            <a:r>
              <a:rPr lang="en-US" sz="4800" dirty="0">
                <a:latin typeface="Verdana" charset="0"/>
              </a:rPr>
              <a:t>The quick brown fox jumped over the lazy dog’s back.</a:t>
            </a:r>
          </a:p>
        </p:txBody>
      </p:sp>
      <p:sp>
        <p:nvSpPr>
          <p:cNvPr id="6" name="Slide Number Placeholder 4"/>
          <p:cNvSpPr txBox="1">
            <a:spLocks/>
          </p:cNvSpPr>
          <p:nvPr/>
        </p:nvSpPr>
        <p:spPr bwMode="auto">
          <a:xfrm>
            <a:off x="533400" y="6459538"/>
            <a:ext cx="762000" cy="3984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fld id="{6BDA73DC-173D-C141-A251-E2CE6FD82130}" type="slidenum">
              <a:rPr kumimoji="0" lang="en-US" sz="1400" b="1" i="0" u="none" strike="noStrike" kern="1200" cap="none" spc="0" normalizeH="0" baseline="0" noProof="0" smtClean="0">
                <a:ln>
                  <a:noFill/>
                </a:ln>
                <a:solidFill>
                  <a:schemeClr val="bg1"/>
                </a:solidFill>
                <a:effectLst/>
                <a:uLnTx/>
                <a:uFillTx/>
                <a:latin typeface="+mj-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85</a:t>
            </a:fld>
            <a:endParaRPr kumimoji="0" lang="en-US" sz="1400" b="1" i="0" u="none" strike="noStrike" kern="1200" cap="none" spc="0" normalizeH="0" baseline="0" noProof="0" dirty="0">
              <a:ln>
                <a:noFill/>
              </a:ln>
              <a:solidFill>
                <a:schemeClr val="bg1"/>
              </a:solidFill>
              <a:effectLst/>
              <a:uLnTx/>
              <a:uFillTx/>
              <a:latin typeface="+mj-lt"/>
              <a:ea typeface="+mn-ea"/>
              <a:cs typeface="+mn-cs"/>
            </a:endParaRPr>
          </a:p>
        </p:txBody>
      </p:sp>
    </p:spTree>
    <p:extLst>
      <p:ext uri="{BB962C8B-B14F-4D97-AF65-F5344CB8AC3E}">
        <p14:creationId xmlns:p14="http://schemas.microsoft.com/office/powerpoint/2010/main" val="661773552"/>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ctrTitle"/>
          </p:nvPr>
        </p:nvSpPr>
        <p:spPr>
          <a:xfrm>
            <a:off x="457200" y="2644775"/>
            <a:ext cx="8305800" cy="1470025"/>
          </a:xfrm>
        </p:spPr>
        <p:txBody>
          <a:bodyPr/>
          <a:lstStyle/>
          <a:p>
            <a:pPr eaLnBrk="1" hangingPunct="1"/>
            <a:r>
              <a:rPr lang="en-US" sz="3600" dirty="0"/>
              <a:t>…our</a:t>
            </a:r>
            <a:r>
              <a:rPr lang="en-US" sz="3600" dirty="0" smtClean="0"/>
              <a:t> presumptions </a:t>
            </a:r>
            <a:r>
              <a:rPr lang="en-US" sz="3600" dirty="0"/>
              <a:t>effects what</a:t>
            </a:r>
            <a:r>
              <a:rPr lang="en-US" sz="3600" dirty="0" smtClean="0"/>
              <a:t> and how we interpret things…</a:t>
            </a:r>
            <a:endParaRPr lang="en-US" sz="3600" dirty="0"/>
          </a:p>
        </p:txBody>
      </p:sp>
      <p:sp>
        <p:nvSpPr>
          <p:cNvPr id="3" name="Rectangle 4"/>
          <p:cNvSpPr>
            <a:spLocks noGrp="1" noChangeArrowheads="1"/>
          </p:cNvSpPr>
          <p:nvPr>
            <p:ph type="ftr" sz="quarter" idx="3"/>
          </p:nvPr>
        </p:nvSpPr>
        <p:spPr/>
        <p:txBody>
          <a:bodyPr/>
          <a:lstStyle/>
          <a:p>
            <a:pPr>
              <a:defRPr/>
            </a:pPr>
            <a:r>
              <a:rPr lang="en-US"/>
              <a:t>User-Centered Design </a:t>
            </a:r>
            <a:r>
              <a:rPr lang="en-US">
                <a:sym typeface="Symbol" pitchFamily="18" charset="2"/>
              </a:rPr>
              <a:t> </a:t>
            </a:r>
            <a:r>
              <a:rPr lang="en-US" i="1"/>
              <a:t>www.user-centereddesign.com</a:t>
            </a:r>
          </a:p>
        </p:txBody>
      </p:sp>
      <p:sp>
        <p:nvSpPr>
          <p:cNvPr id="4" name="Slide Number Placeholder 4"/>
          <p:cNvSpPr txBox="1">
            <a:spLocks/>
          </p:cNvSpPr>
          <p:nvPr/>
        </p:nvSpPr>
        <p:spPr bwMode="auto">
          <a:xfrm>
            <a:off x="381000" y="6307138"/>
            <a:ext cx="762000" cy="3984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fld id="{6BDA73DC-173D-C141-A251-E2CE6FD82130}" type="slidenum">
              <a:rPr kumimoji="0" lang="en-US" sz="1400" b="1" i="0" u="none" strike="noStrike" kern="1200" cap="none" spc="0" normalizeH="0" baseline="0" noProof="0" smtClean="0">
                <a:ln>
                  <a:noFill/>
                </a:ln>
                <a:solidFill>
                  <a:schemeClr val="bg1"/>
                </a:solidFill>
                <a:effectLst/>
                <a:uLnTx/>
                <a:uFillTx/>
                <a:latin typeface="+mj-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86</a:t>
            </a:fld>
            <a:endParaRPr kumimoji="0" lang="en-US" sz="1400" b="1" i="0" u="none" strike="noStrike" kern="1200" cap="none" spc="0" normalizeH="0" baseline="0" noProof="0" dirty="0">
              <a:ln>
                <a:noFill/>
              </a:ln>
              <a:solidFill>
                <a:schemeClr val="bg1"/>
              </a:solidFill>
              <a:effectLst/>
              <a:uLnTx/>
              <a:uFillTx/>
              <a:latin typeface="+mj-lt"/>
              <a:ea typeface="+mn-ea"/>
              <a:cs typeface="+mn-cs"/>
            </a:endParaRPr>
          </a:p>
        </p:txBody>
      </p:sp>
    </p:spTree>
    <p:extLst>
      <p:ext uri="{BB962C8B-B14F-4D97-AF65-F5344CB8AC3E}">
        <p14:creationId xmlns:p14="http://schemas.microsoft.com/office/powerpoint/2010/main" val="3727884210"/>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ChangeArrowheads="1"/>
          </p:cNvSpPr>
          <p:nvPr/>
        </p:nvSpPr>
        <p:spPr bwMode="auto">
          <a:xfrm>
            <a:off x="2289175" y="1889125"/>
            <a:ext cx="4576763" cy="3079750"/>
          </a:xfrm>
          <a:prstGeom prst="rect">
            <a:avLst/>
          </a:prstGeom>
          <a:noFill/>
          <a:ln w="9525">
            <a:noFill/>
            <a:miter lim="800000"/>
            <a:headEnd/>
            <a:tailEnd/>
          </a:ln>
        </p:spPr>
        <p:txBody>
          <a:bodyPr wrap="none" lIns="228528" tIns="76176" rIns="0" bIns="76176" anchor="ctr">
            <a:prstTxWarp prst="textNoShape">
              <a:avLst/>
            </a:prstTxWarp>
            <a:spAutoFit/>
          </a:bodyPr>
          <a:lstStyle/>
          <a:p>
            <a:pPr algn="ctr"/>
            <a:r>
              <a:rPr lang="en-US" sz="4800"/>
              <a:t>Jack and Jill went</a:t>
            </a:r>
          </a:p>
          <a:p>
            <a:pPr algn="ctr"/>
            <a:r>
              <a:rPr lang="en-US" sz="4800"/>
              <a:t>went up the</a:t>
            </a:r>
          </a:p>
          <a:p>
            <a:pPr algn="ctr"/>
            <a:r>
              <a:rPr lang="en-US" sz="4800"/>
              <a:t>Hill to fetch a</a:t>
            </a:r>
          </a:p>
          <a:p>
            <a:pPr algn="ctr"/>
            <a:r>
              <a:rPr lang="en-US" sz="4800"/>
              <a:t>a pail of milk</a:t>
            </a:r>
            <a:endParaRPr lang="en-US" sz="4800" i="1"/>
          </a:p>
        </p:txBody>
      </p:sp>
      <p:sp>
        <p:nvSpPr>
          <p:cNvPr id="3" name="Slide Number Placeholder 4"/>
          <p:cNvSpPr>
            <a:spLocks noGrp="1"/>
          </p:cNvSpPr>
          <p:nvPr>
            <p:ph type="sldNum" sz="quarter" idx="11"/>
          </p:nvPr>
        </p:nvSpPr>
        <p:spPr>
          <a:xfrm>
            <a:off x="381000" y="6307138"/>
            <a:ext cx="762000" cy="398462"/>
          </a:xfrm>
        </p:spPr>
        <p:txBody>
          <a:bodyPr/>
          <a:lstStyle/>
          <a:p>
            <a:fld id="{6BDA73DC-173D-C141-A251-E2CE6FD82130}" type="slidenum">
              <a:rPr lang="en-US"/>
              <a:pPr/>
              <a:t>87</a:t>
            </a:fld>
            <a:endParaRPr lang="en-US" dirty="0"/>
          </a:p>
        </p:txBody>
      </p:sp>
    </p:spTree>
    <p:extLst>
      <p:ext uri="{BB962C8B-B14F-4D97-AF65-F5344CB8AC3E}">
        <p14:creationId xmlns:p14="http://schemas.microsoft.com/office/powerpoint/2010/main" val="958560806"/>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DOTS"/>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90813" y="533400"/>
            <a:ext cx="3762375" cy="5791200"/>
          </a:xfrm>
          <a:prstGeom prst="rect">
            <a:avLst/>
          </a:prstGeom>
          <a:noFill/>
          <a:ln w="9525">
            <a:noFill/>
            <a:miter lim="800000"/>
            <a:headEnd/>
            <a:tailEnd/>
          </a:ln>
        </p:spPr>
      </p:pic>
      <p:sp>
        <p:nvSpPr>
          <p:cNvPr id="3" name="Slide Number Placeholder 4"/>
          <p:cNvSpPr>
            <a:spLocks noGrp="1"/>
          </p:cNvSpPr>
          <p:nvPr>
            <p:ph type="sldNum" sz="quarter" idx="11"/>
          </p:nvPr>
        </p:nvSpPr>
        <p:spPr>
          <a:xfrm>
            <a:off x="381000" y="6307138"/>
            <a:ext cx="762000" cy="398462"/>
          </a:xfrm>
        </p:spPr>
        <p:txBody>
          <a:bodyPr/>
          <a:lstStyle/>
          <a:p>
            <a:fld id="{6BDA73DC-173D-C141-A251-E2CE6FD82130}" type="slidenum">
              <a:rPr lang="en-US"/>
              <a:pPr/>
              <a:t>88</a:t>
            </a:fld>
            <a:endParaRPr lang="en-US" dirty="0"/>
          </a:p>
        </p:txBody>
      </p:sp>
    </p:spTree>
    <p:extLst>
      <p:ext uri="{BB962C8B-B14F-4D97-AF65-F5344CB8AC3E}">
        <p14:creationId xmlns:p14="http://schemas.microsoft.com/office/powerpoint/2010/main" val="2545802232"/>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descr="DOTS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43175" y="304800"/>
            <a:ext cx="4057650" cy="6248400"/>
          </a:xfrm>
          <a:prstGeom prst="rect">
            <a:avLst/>
          </a:prstGeom>
          <a:noFill/>
          <a:ln w="9525">
            <a:noFill/>
            <a:miter lim="800000"/>
            <a:headEnd/>
            <a:tailEnd/>
          </a:ln>
        </p:spPr>
      </p:pic>
      <p:sp>
        <p:nvSpPr>
          <p:cNvPr id="3" name="Slide Number Placeholder 4"/>
          <p:cNvSpPr>
            <a:spLocks noGrp="1"/>
          </p:cNvSpPr>
          <p:nvPr>
            <p:ph type="sldNum" sz="quarter" idx="11"/>
          </p:nvPr>
        </p:nvSpPr>
        <p:spPr>
          <a:xfrm>
            <a:off x="381000" y="6307138"/>
            <a:ext cx="762000" cy="398462"/>
          </a:xfrm>
        </p:spPr>
        <p:txBody>
          <a:bodyPr/>
          <a:lstStyle/>
          <a:p>
            <a:fld id="{6BDA73DC-173D-C141-A251-E2CE6FD82130}" type="slidenum">
              <a:rPr lang="en-US"/>
              <a:pPr/>
              <a:t>89</a:t>
            </a:fld>
            <a:endParaRPr lang="en-US" dirty="0"/>
          </a:p>
        </p:txBody>
      </p:sp>
    </p:spTree>
    <p:extLst>
      <p:ext uri="{BB962C8B-B14F-4D97-AF65-F5344CB8AC3E}">
        <p14:creationId xmlns:p14="http://schemas.microsoft.com/office/powerpoint/2010/main" val="1681016605"/>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Placeholder 5"/>
          <p:cNvSpPr>
            <a:spLocks noGrp="1"/>
          </p:cNvSpPr>
          <p:nvPr>
            <p:ph type="body" idx="1"/>
          </p:nvPr>
        </p:nvSpPr>
        <p:spPr>
          <a:xfrm>
            <a:off x="685800" y="2895600"/>
            <a:ext cx="7772400" cy="890588"/>
          </a:xfrm>
        </p:spPr>
        <p:txBody>
          <a:bodyPr/>
          <a:lstStyle/>
          <a:p>
            <a:pPr algn="ctr" eaLnBrk="1" hangingPunct="1"/>
            <a:r>
              <a:rPr lang="en-US" sz="6000" b="1" dirty="0" smtClean="0">
                <a:latin typeface="+mj-lt"/>
                <a:ea typeface="+mj-ea"/>
                <a:cs typeface="+mj-cs"/>
              </a:rPr>
              <a:t>Methods</a:t>
            </a:r>
            <a:endParaRPr lang="en-US" sz="6000" b="1" dirty="0">
              <a:latin typeface="+mj-lt"/>
              <a:ea typeface="+mj-ea"/>
              <a:cs typeface="+mj-cs"/>
            </a:endParaRPr>
          </a:p>
        </p:txBody>
      </p:sp>
      <p:sp>
        <p:nvSpPr>
          <p:cNvPr id="4" name="Footer Placeholder 3"/>
          <p:cNvSpPr>
            <a:spLocks noGrp="1"/>
          </p:cNvSpPr>
          <p:nvPr>
            <p:ph type="ftr" sz="quarter" idx="10"/>
          </p:nvPr>
        </p:nvSpPr>
        <p:spPr/>
        <p:txBody>
          <a:bodyPr/>
          <a:lstStyle/>
          <a:p>
            <a:pPr>
              <a:defRPr/>
            </a:pPr>
            <a:r>
              <a:rPr lang="en-US"/>
              <a:t>User-Centered Design </a:t>
            </a:r>
            <a:r>
              <a:rPr lang="en-US">
                <a:sym typeface="Symbol" pitchFamily="18" charset="2"/>
              </a:rPr>
              <a:t> </a:t>
            </a:r>
            <a:r>
              <a:rPr lang="en-US" i="1"/>
              <a:t>www.user-centereddesign.com</a:t>
            </a:r>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DOTS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89438" y="685800"/>
            <a:ext cx="3859212" cy="5943600"/>
          </a:xfrm>
          <a:prstGeom prst="rect">
            <a:avLst/>
          </a:prstGeom>
          <a:noFill/>
          <a:ln w="9525">
            <a:noFill/>
            <a:miter lim="800000"/>
            <a:headEnd/>
            <a:tailEnd/>
          </a:ln>
        </p:spPr>
      </p:pic>
      <p:pic>
        <p:nvPicPr>
          <p:cNvPr id="52227" name="Picture 3" descr="DOT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 y="685800"/>
            <a:ext cx="3762375" cy="5791200"/>
          </a:xfrm>
          <a:prstGeom prst="rect">
            <a:avLst/>
          </a:prstGeom>
          <a:noFill/>
          <a:ln w="9525">
            <a:noFill/>
            <a:miter lim="800000"/>
            <a:headEnd/>
            <a:tailEnd/>
          </a:ln>
        </p:spPr>
      </p:pic>
      <p:sp>
        <p:nvSpPr>
          <p:cNvPr id="4" name="Slide Number Placeholder 4"/>
          <p:cNvSpPr>
            <a:spLocks noGrp="1"/>
          </p:cNvSpPr>
          <p:nvPr>
            <p:ph type="sldNum" sz="quarter" idx="11"/>
          </p:nvPr>
        </p:nvSpPr>
        <p:spPr>
          <a:xfrm>
            <a:off x="381000" y="6307138"/>
            <a:ext cx="762000" cy="398462"/>
          </a:xfrm>
        </p:spPr>
        <p:txBody>
          <a:bodyPr/>
          <a:lstStyle/>
          <a:p>
            <a:fld id="{6BDA73DC-173D-C141-A251-E2CE6FD82130}" type="slidenum">
              <a:rPr lang="en-US"/>
              <a:pPr/>
              <a:t>90</a:t>
            </a:fld>
            <a:endParaRPr lang="en-US" dirty="0"/>
          </a:p>
        </p:txBody>
      </p:sp>
    </p:spTree>
    <p:extLst>
      <p:ext uri="{BB962C8B-B14F-4D97-AF65-F5344CB8AC3E}">
        <p14:creationId xmlns:p14="http://schemas.microsoft.com/office/powerpoint/2010/main" val="1918903745"/>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Psych!"/>
          <p:cNvPicPr>
            <a:picLocks noChangeAspect="1" noChangeArrowheads="1"/>
          </p:cNvPicPr>
          <p:nvPr/>
        </p:nvPicPr>
        <p:blipFill>
          <a:blip r:embed="rId2"/>
          <a:srcRect/>
          <a:stretch>
            <a:fillRect/>
          </a:stretch>
        </p:blipFill>
        <p:spPr bwMode="auto">
          <a:xfrm>
            <a:off x="1447800" y="2286000"/>
            <a:ext cx="6415088" cy="1789113"/>
          </a:xfrm>
          <a:prstGeom prst="rect">
            <a:avLst/>
          </a:prstGeom>
          <a:noFill/>
          <a:ln w="9525">
            <a:noFill/>
            <a:miter lim="800000"/>
            <a:headEnd/>
            <a:tailEnd/>
          </a:ln>
        </p:spPr>
      </p:pic>
      <p:sp>
        <p:nvSpPr>
          <p:cNvPr id="3" name="Slide Number Placeholder 4"/>
          <p:cNvSpPr>
            <a:spLocks noGrp="1"/>
          </p:cNvSpPr>
          <p:nvPr>
            <p:ph type="sldNum" sz="quarter" idx="11"/>
          </p:nvPr>
        </p:nvSpPr>
        <p:spPr>
          <a:xfrm>
            <a:off x="381000" y="6307138"/>
            <a:ext cx="762000" cy="398462"/>
          </a:xfrm>
        </p:spPr>
        <p:txBody>
          <a:bodyPr/>
          <a:lstStyle/>
          <a:p>
            <a:fld id="{6BDA73DC-173D-C141-A251-E2CE6FD82130}" type="slidenum">
              <a:rPr lang="en-US"/>
              <a:pPr/>
              <a:t>91</a:t>
            </a:fld>
            <a:endParaRPr lang="en-US" dirty="0"/>
          </a:p>
        </p:txBody>
      </p:sp>
    </p:spTree>
    <p:extLst>
      <p:ext uri="{BB962C8B-B14F-4D97-AF65-F5344CB8AC3E}">
        <p14:creationId xmlns:p14="http://schemas.microsoft.com/office/powerpoint/2010/main" val="2905806081"/>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image2"/>
          <p:cNvPicPr>
            <a:picLocks noChangeAspect="1" noChangeArrowheads="1"/>
          </p:cNvPicPr>
          <p:nvPr/>
        </p:nvPicPr>
        <p:blipFill>
          <a:blip r:embed="rId2"/>
          <a:srcRect/>
          <a:stretch>
            <a:fillRect/>
          </a:stretch>
        </p:blipFill>
        <p:spPr bwMode="auto">
          <a:xfrm>
            <a:off x="828675" y="2389188"/>
            <a:ext cx="7486650" cy="2079625"/>
          </a:xfrm>
          <a:prstGeom prst="rect">
            <a:avLst/>
          </a:prstGeom>
          <a:noFill/>
          <a:ln w="9525">
            <a:noFill/>
            <a:miter lim="800000"/>
            <a:headEnd/>
            <a:tailEnd/>
          </a:ln>
        </p:spPr>
      </p:pic>
      <p:sp>
        <p:nvSpPr>
          <p:cNvPr id="3" name="Slide Number Placeholder 4"/>
          <p:cNvSpPr>
            <a:spLocks noGrp="1"/>
          </p:cNvSpPr>
          <p:nvPr>
            <p:ph type="sldNum" sz="quarter" idx="11"/>
          </p:nvPr>
        </p:nvSpPr>
        <p:spPr>
          <a:xfrm>
            <a:off x="381000" y="6307138"/>
            <a:ext cx="762000" cy="398462"/>
          </a:xfrm>
        </p:spPr>
        <p:txBody>
          <a:bodyPr/>
          <a:lstStyle/>
          <a:p>
            <a:fld id="{6BDA73DC-173D-C141-A251-E2CE6FD82130}" type="slidenum">
              <a:rPr lang="en-US"/>
              <a:pPr/>
              <a:t>92</a:t>
            </a:fld>
            <a:endParaRPr lang="en-US" dirty="0"/>
          </a:p>
        </p:txBody>
      </p:sp>
    </p:spTree>
    <p:extLst>
      <p:ext uri="{BB962C8B-B14F-4D97-AF65-F5344CB8AC3E}">
        <p14:creationId xmlns:p14="http://schemas.microsoft.com/office/powerpoint/2010/main" val="1260030113"/>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ctrTitle"/>
          </p:nvPr>
        </p:nvSpPr>
        <p:spPr>
          <a:xfrm>
            <a:off x="457200" y="2209800"/>
            <a:ext cx="8153400" cy="1470025"/>
          </a:xfrm>
        </p:spPr>
        <p:txBody>
          <a:bodyPr/>
          <a:lstStyle/>
          <a:p>
            <a:pPr eaLnBrk="1" hangingPunct="1"/>
            <a:r>
              <a:rPr lang="en-US" sz="4400" dirty="0"/>
              <a:t>…our</a:t>
            </a:r>
            <a:r>
              <a:rPr lang="en-US" sz="4400" dirty="0" smtClean="0"/>
              <a:t> attention and cognitive </a:t>
            </a:r>
            <a:r>
              <a:rPr lang="en-US" sz="4400" dirty="0"/>
              <a:t>abilities are </a:t>
            </a:r>
            <a:r>
              <a:rPr lang="en-US" sz="4400" dirty="0" smtClean="0"/>
              <a:t>limited, easily manipulated, and specialized…</a:t>
            </a:r>
            <a:endParaRPr lang="en-US" sz="4400" dirty="0"/>
          </a:p>
        </p:txBody>
      </p:sp>
      <p:sp>
        <p:nvSpPr>
          <p:cNvPr id="3" name="Rectangle 4"/>
          <p:cNvSpPr>
            <a:spLocks noGrp="1" noChangeArrowheads="1"/>
          </p:cNvSpPr>
          <p:nvPr>
            <p:ph type="ftr" sz="quarter" idx="3"/>
          </p:nvPr>
        </p:nvSpPr>
        <p:spPr/>
        <p:txBody>
          <a:bodyPr/>
          <a:lstStyle/>
          <a:p>
            <a:pPr>
              <a:defRPr/>
            </a:pPr>
            <a:r>
              <a:rPr lang="en-US"/>
              <a:t>User-Centered Design </a:t>
            </a:r>
            <a:r>
              <a:rPr lang="en-US">
                <a:sym typeface="Symbol" pitchFamily="18" charset="2"/>
              </a:rPr>
              <a:t> </a:t>
            </a:r>
            <a:r>
              <a:rPr lang="en-US" i="1"/>
              <a:t>www.user-centereddesign.com</a:t>
            </a:r>
          </a:p>
        </p:txBody>
      </p:sp>
      <p:sp>
        <p:nvSpPr>
          <p:cNvPr id="4" name="Slide Number Placeholder 4"/>
          <p:cNvSpPr txBox="1">
            <a:spLocks/>
          </p:cNvSpPr>
          <p:nvPr/>
        </p:nvSpPr>
        <p:spPr bwMode="auto">
          <a:xfrm>
            <a:off x="381000" y="6307138"/>
            <a:ext cx="762000" cy="3984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fld id="{6BDA73DC-173D-C141-A251-E2CE6FD82130}" type="slidenum">
              <a:rPr kumimoji="0" lang="en-US" sz="1400" b="1" i="0" u="none" strike="noStrike" kern="1200" cap="none" spc="0" normalizeH="0" baseline="0" noProof="0" smtClean="0">
                <a:ln>
                  <a:noFill/>
                </a:ln>
                <a:solidFill>
                  <a:schemeClr val="bg1"/>
                </a:solidFill>
                <a:effectLst/>
                <a:uLnTx/>
                <a:uFillTx/>
                <a:latin typeface="+mj-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93</a:t>
            </a:fld>
            <a:endParaRPr kumimoji="0" lang="en-US" sz="1400" b="1" i="0" u="none" strike="noStrike" kern="1200" cap="none" spc="0" normalizeH="0" baseline="0" noProof="0" dirty="0">
              <a:ln>
                <a:noFill/>
              </a:ln>
              <a:solidFill>
                <a:schemeClr val="bg1"/>
              </a:solidFill>
              <a:effectLst/>
              <a:uLnTx/>
              <a:uFillTx/>
              <a:latin typeface="+mj-lt"/>
              <a:ea typeface="+mn-ea"/>
              <a:cs typeface="+mn-cs"/>
            </a:endParaRPr>
          </a:p>
        </p:txBody>
      </p:sp>
    </p:spTree>
    <p:extLst>
      <p:ext uri="{BB962C8B-B14F-4D97-AF65-F5344CB8AC3E}">
        <p14:creationId xmlns:p14="http://schemas.microsoft.com/office/powerpoint/2010/main" val="3721921358"/>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920750" y="2254250"/>
            <a:ext cx="7302500" cy="2349500"/>
          </a:xfrm>
          <a:prstGeom prst="rect">
            <a:avLst/>
          </a:prstGeom>
          <a:noFill/>
          <a:ln w="9525">
            <a:noFill/>
            <a:miter lim="800000"/>
            <a:headEnd/>
            <a:tailEnd/>
          </a:ln>
        </p:spPr>
        <p:txBody>
          <a:bodyPr wrap="none" lIns="228528" tIns="76176" rIns="0" bIns="76176" anchor="ctr">
            <a:prstTxWarp prst="textNoShape">
              <a:avLst/>
            </a:prstTxWarp>
            <a:spAutoFit/>
          </a:bodyPr>
          <a:lstStyle/>
          <a:p>
            <a:pPr algn="ctr"/>
            <a:r>
              <a:rPr lang="en-US" sz="3600"/>
              <a:t>FINISHED FILES ARE THE RE-</a:t>
            </a:r>
          </a:p>
          <a:p>
            <a:pPr algn="ctr"/>
            <a:r>
              <a:rPr lang="en-US" sz="3600"/>
              <a:t>SULT OF YEARS OF SCIENTIF-</a:t>
            </a:r>
          </a:p>
          <a:p>
            <a:pPr algn="ctr"/>
            <a:r>
              <a:rPr lang="en-US" sz="3600"/>
              <a:t>IC STUDY COMBINED WITH THE </a:t>
            </a:r>
          </a:p>
          <a:p>
            <a:pPr algn="ctr"/>
            <a:r>
              <a:rPr lang="en-US" sz="3600"/>
              <a:t>EXPERIENCE OF MANY YEARS</a:t>
            </a:r>
          </a:p>
        </p:txBody>
      </p:sp>
      <p:sp>
        <p:nvSpPr>
          <p:cNvPr id="3" name="Slide Number Placeholder 4"/>
          <p:cNvSpPr>
            <a:spLocks noGrp="1"/>
          </p:cNvSpPr>
          <p:nvPr>
            <p:ph type="sldNum" sz="quarter" idx="11"/>
          </p:nvPr>
        </p:nvSpPr>
        <p:spPr>
          <a:xfrm>
            <a:off x="381000" y="6307138"/>
            <a:ext cx="762000" cy="398462"/>
          </a:xfrm>
        </p:spPr>
        <p:txBody>
          <a:bodyPr/>
          <a:lstStyle/>
          <a:p>
            <a:fld id="{6BDA73DC-173D-C141-A251-E2CE6FD82130}" type="slidenum">
              <a:rPr lang="en-US"/>
              <a:pPr/>
              <a:t>94</a:t>
            </a:fld>
            <a:endParaRPr lang="en-US" dirty="0"/>
          </a:p>
        </p:txBody>
      </p:sp>
    </p:spTree>
    <p:extLst>
      <p:ext uri="{BB962C8B-B14F-4D97-AF65-F5344CB8AC3E}">
        <p14:creationId xmlns:p14="http://schemas.microsoft.com/office/powerpoint/2010/main" val="1072596961"/>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57400" y="0"/>
            <a:ext cx="48006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706" name="Rectangle 2"/>
          <p:cNvSpPr>
            <a:spLocks noChangeArrowheads="1"/>
          </p:cNvSpPr>
          <p:nvPr/>
        </p:nvSpPr>
        <p:spPr bwMode="auto">
          <a:xfrm>
            <a:off x="2514600" y="285750"/>
            <a:ext cx="4038600" cy="762000"/>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72707" name="Rectangle 3"/>
          <p:cNvSpPr>
            <a:spLocks noChangeArrowheads="1"/>
          </p:cNvSpPr>
          <p:nvPr/>
        </p:nvSpPr>
        <p:spPr bwMode="auto">
          <a:xfrm>
            <a:off x="2514600" y="1371600"/>
            <a:ext cx="4038600" cy="762000"/>
          </a:xfrm>
          <a:prstGeom prst="rect">
            <a:avLst/>
          </a:prstGeom>
          <a:solidFill>
            <a:srgbClr val="00FF00"/>
          </a:solidFill>
          <a:ln w="9525">
            <a:solidFill>
              <a:schemeClr val="tx1"/>
            </a:solidFill>
            <a:miter lim="800000"/>
            <a:headEnd/>
            <a:tailEnd/>
          </a:ln>
        </p:spPr>
        <p:txBody>
          <a:bodyPr wrap="none" anchor="ctr">
            <a:prstTxWarp prst="textNoShape">
              <a:avLst/>
            </a:prstTxWarp>
          </a:bodyPr>
          <a:lstStyle/>
          <a:p>
            <a:pPr algn="ctr"/>
            <a:endParaRPr lang="en-US">
              <a:solidFill>
                <a:srgbClr val="00CC66"/>
              </a:solidFill>
            </a:endParaRPr>
          </a:p>
        </p:txBody>
      </p:sp>
      <p:sp>
        <p:nvSpPr>
          <p:cNvPr id="72708" name="Rectangle 4"/>
          <p:cNvSpPr>
            <a:spLocks noChangeArrowheads="1"/>
          </p:cNvSpPr>
          <p:nvPr/>
        </p:nvSpPr>
        <p:spPr bwMode="auto">
          <a:xfrm>
            <a:off x="2514600" y="2400300"/>
            <a:ext cx="4038600" cy="762000"/>
          </a:xfrm>
          <a:prstGeom prst="rect">
            <a:avLst/>
          </a:prstGeom>
          <a:solidFill>
            <a:srgbClr val="0000FF"/>
          </a:solidFill>
          <a:ln w="9525">
            <a:solidFill>
              <a:schemeClr val="tx1"/>
            </a:solidFill>
            <a:miter lim="800000"/>
            <a:headEnd/>
            <a:tailEnd/>
          </a:ln>
        </p:spPr>
        <p:txBody>
          <a:bodyPr wrap="none" anchor="ctr">
            <a:prstTxWarp prst="textNoShape">
              <a:avLst/>
            </a:prstTxWarp>
          </a:bodyPr>
          <a:lstStyle/>
          <a:p>
            <a:endParaRPr lang="en-US"/>
          </a:p>
        </p:txBody>
      </p:sp>
      <p:sp>
        <p:nvSpPr>
          <p:cNvPr id="72709" name="Rectangle 5"/>
          <p:cNvSpPr>
            <a:spLocks noChangeArrowheads="1"/>
          </p:cNvSpPr>
          <p:nvPr/>
        </p:nvSpPr>
        <p:spPr bwMode="auto">
          <a:xfrm>
            <a:off x="2514600" y="3486150"/>
            <a:ext cx="4038600" cy="762000"/>
          </a:xfrm>
          <a:prstGeom prst="rect">
            <a:avLst/>
          </a:prstGeom>
          <a:solidFill>
            <a:srgbClr val="FF9900"/>
          </a:solidFill>
          <a:ln w="9525">
            <a:solidFill>
              <a:schemeClr val="tx1"/>
            </a:solidFill>
            <a:miter lim="800000"/>
            <a:headEnd/>
            <a:tailEnd/>
          </a:ln>
        </p:spPr>
        <p:txBody>
          <a:bodyPr wrap="none" anchor="ctr">
            <a:prstTxWarp prst="textNoShape">
              <a:avLst/>
            </a:prstTxWarp>
          </a:bodyPr>
          <a:lstStyle/>
          <a:p>
            <a:endParaRPr lang="en-US"/>
          </a:p>
        </p:txBody>
      </p:sp>
      <p:sp>
        <p:nvSpPr>
          <p:cNvPr id="72710" name="Rectangle 6"/>
          <p:cNvSpPr>
            <a:spLocks noChangeArrowheads="1"/>
          </p:cNvSpPr>
          <p:nvPr/>
        </p:nvSpPr>
        <p:spPr bwMode="auto">
          <a:xfrm>
            <a:off x="2514600" y="4514850"/>
            <a:ext cx="4038600" cy="762000"/>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72711" name="Rectangle 7"/>
          <p:cNvSpPr>
            <a:spLocks noChangeArrowheads="1"/>
          </p:cNvSpPr>
          <p:nvPr/>
        </p:nvSpPr>
        <p:spPr bwMode="auto">
          <a:xfrm>
            <a:off x="2514600" y="5581650"/>
            <a:ext cx="4038600" cy="7620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9" name="Slide Number Placeholder 4"/>
          <p:cNvSpPr>
            <a:spLocks noGrp="1"/>
          </p:cNvSpPr>
          <p:nvPr>
            <p:ph type="sldNum" sz="quarter" idx="11"/>
          </p:nvPr>
        </p:nvSpPr>
        <p:spPr>
          <a:xfrm>
            <a:off x="381000" y="6307138"/>
            <a:ext cx="762000" cy="398462"/>
          </a:xfrm>
        </p:spPr>
        <p:txBody>
          <a:bodyPr/>
          <a:lstStyle/>
          <a:p>
            <a:fld id="{6BDA73DC-173D-C141-A251-E2CE6FD82130}" type="slidenum">
              <a:rPr lang="en-US"/>
              <a:pPr/>
              <a:t>95</a:t>
            </a:fld>
            <a:endParaRPr lang="en-US" dirty="0"/>
          </a:p>
        </p:txBody>
      </p:sp>
    </p:spTree>
    <p:extLst>
      <p:ext uri="{BB962C8B-B14F-4D97-AF65-F5344CB8AC3E}">
        <p14:creationId xmlns:p14="http://schemas.microsoft.com/office/powerpoint/2010/main" val="3473055030"/>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57400" y="0"/>
            <a:ext cx="48006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754" name="Text Box 2"/>
          <p:cNvSpPr txBox="1">
            <a:spLocks noChangeArrowheads="1"/>
          </p:cNvSpPr>
          <p:nvPr/>
        </p:nvSpPr>
        <p:spPr bwMode="auto">
          <a:xfrm>
            <a:off x="3581400" y="-152400"/>
            <a:ext cx="1984375" cy="1433513"/>
          </a:xfrm>
          <a:prstGeom prst="rect">
            <a:avLst/>
          </a:prstGeom>
          <a:noFill/>
          <a:ln w="9525">
            <a:noFill/>
            <a:miter lim="800000"/>
            <a:headEnd/>
            <a:tailEnd/>
          </a:ln>
        </p:spPr>
        <p:txBody>
          <a:bodyPr wrap="none">
            <a:prstTxWarp prst="textNoShape">
              <a:avLst/>
            </a:prstTxWarp>
            <a:spAutoFit/>
          </a:bodyPr>
          <a:lstStyle/>
          <a:p>
            <a:pPr algn="ctr"/>
            <a:r>
              <a:rPr lang="en-US" sz="8800">
                <a:solidFill>
                  <a:srgbClr val="FF0000"/>
                </a:solidFill>
              </a:rPr>
              <a:t>Red</a:t>
            </a:r>
          </a:p>
        </p:txBody>
      </p:sp>
      <p:sp>
        <p:nvSpPr>
          <p:cNvPr id="74755" name="Text Box 3"/>
          <p:cNvSpPr txBox="1">
            <a:spLocks noChangeArrowheads="1"/>
          </p:cNvSpPr>
          <p:nvPr/>
        </p:nvSpPr>
        <p:spPr bwMode="auto">
          <a:xfrm>
            <a:off x="3125788" y="933450"/>
            <a:ext cx="2911475" cy="1433513"/>
          </a:xfrm>
          <a:prstGeom prst="rect">
            <a:avLst/>
          </a:prstGeom>
          <a:noFill/>
          <a:ln w="9525">
            <a:noFill/>
            <a:miter lim="800000"/>
            <a:headEnd/>
            <a:tailEnd/>
          </a:ln>
        </p:spPr>
        <p:txBody>
          <a:bodyPr wrap="none">
            <a:prstTxWarp prst="textNoShape">
              <a:avLst/>
            </a:prstTxWarp>
            <a:spAutoFit/>
          </a:bodyPr>
          <a:lstStyle/>
          <a:p>
            <a:pPr algn="ctr"/>
            <a:r>
              <a:rPr lang="en-US" sz="8800">
                <a:solidFill>
                  <a:srgbClr val="00FF00"/>
                </a:solidFill>
              </a:rPr>
              <a:t>Green</a:t>
            </a:r>
            <a:endParaRPr lang="en-US" sz="8800">
              <a:solidFill>
                <a:srgbClr val="00CC00"/>
              </a:solidFill>
            </a:endParaRPr>
          </a:p>
        </p:txBody>
      </p:sp>
      <p:sp>
        <p:nvSpPr>
          <p:cNvPr id="74756" name="Text Box 4"/>
          <p:cNvSpPr txBox="1">
            <a:spLocks noChangeArrowheads="1"/>
          </p:cNvSpPr>
          <p:nvPr/>
        </p:nvSpPr>
        <p:spPr bwMode="auto">
          <a:xfrm>
            <a:off x="3417888" y="2146300"/>
            <a:ext cx="2295525" cy="1433513"/>
          </a:xfrm>
          <a:prstGeom prst="rect">
            <a:avLst/>
          </a:prstGeom>
          <a:noFill/>
          <a:ln w="9525">
            <a:noFill/>
            <a:miter lim="800000"/>
            <a:headEnd/>
            <a:tailEnd/>
          </a:ln>
        </p:spPr>
        <p:txBody>
          <a:bodyPr wrap="none">
            <a:prstTxWarp prst="textNoShape">
              <a:avLst/>
            </a:prstTxWarp>
            <a:spAutoFit/>
          </a:bodyPr>
          <a:lstStyle/>
          <a:p>
            <a:pPr algn="ctr"/>
            <a:r>
              <a:rPr lang="en-US" sz="8800">
                <a:solidFill>
                  <a:srgbClr val="0000FF"/>
                </a:solidFill>
              </a:rPr>
              <a:t>Blue</a:t>
            </a:r>
            <a:endParaRPr lang="en-US" sz="8800">
              <a:solidFill>
                <a:srgbClr val="0066FF"/>
              </a:solidFill>
            </a:endParaRPr>
          </a:p>
        </p:txBody>
      </p:sp>
      <p:sp>
        <p:nvSpPr>
          <p:cNvPr id="74757" name="Text Box 5"/>
          <p:cNvSpPr txBox="1">
            <a:spLocks noChangeArrowheads="1"/>
          </p:cNvSpPr>
          <p:nvPr/>
        </p:nvSpPr>
        <p:spPr bwMode="auto">
          <a:xfrm>
            <a:off x="2813050" y="3402013"/>
            <a:ext cx="3470275" cy="1433512"/>
          </a:xfrm>
          <a:prstGeom prst="rect">
            <a:avLst/>
          </a:prstGeom>
          <a:noFill/>
          <a:ln w="9525">
            <a:noFill/>
            <a:miter lim="800000"/>
            <a:headEnd/>
            <a:tailEnd/>
          </a:ln>
        </p:spPr>
        <p:txBody>
          <a:bodyPr wrap="none">
            <a:prstTxWarp prst="textNoShape">
              <a:avLst/>
            </a:prstTxWarp>
            <a:spAutoFit/>
          </a:bodyPr>
          <a:lstStyle/>
          <a:p>
            <a:pPr algn="ctr"/>
            <a:r>
              <a:rPr lang="en-US" sz="8800">
                <a:solidFill>
                  <a:srgbClr val="FF9900"/>
                </a:solidFill>
              </a:rPr>
              <a:t>Orange</a:t>
            </a:r>
          </a:p>
        </p:txBody>
      </p:sp>
      <p:sp>
        <p:nvSpPr>
          <p:cNvPr id="74758" name="Text Box 6"/>
          <p:cNvSpPr txBox="1">
            <a:spLocks noChangeArrowheads="1"/>
          </p:cNvSpPr>
          <p:nvPr/>
        </p:nvSpPr>
        <p:spPr bwMode="auto">
          <a:xfrm>
            <a:off x="2813050" y="4487863"/>
            <a:ext cx="3473450" cy="1433512"/>
          </a:xfrm>
          <a:prstGeom prst="rect">
            <a:avLst/>
          </a:prstGeom>
          <a:noFill/>
          <a:ln w="9525">
            <a:noFill/>
            <a:miter lim="800000"/>
            <a:headEnd/>
            <a:tailEnd/>
          </a:ln>
        </p:spPr>
        <p:txBody>
          <a:bodyPr wrap="none">
            <a:prstTxWarp prst="textNoShape">
              <a:avLst/>
            </a:prstTxWarp>
            <a:spAutoFit/>
          </a:bodyPr>
          <a:lstStyle/>
          <a:p>
            <a:pPr algn="ctr"/>
            <a:r>
              <a:rPr lang="en-US" sz="8800">
                <a:solidFill>
                  <a:srgbClr val="FFFF00"/>
                </a:solidFill>
              </a:rPr>
              <a:t>Yellow</a:t>
            </a:r>
          </a:p>
        </p:txBody>
      </p:sp>
      <p:sp>
        <p:nvSpPr>
          <p:cNvPr id="74759" name="Text Box 7"/>
          <p:cNvSpPr txBox="1">
            <a:spLocks noChangeArrowheads="1"/>
          </p:cNvSpPr>
          <p:nvPr/>
        </p:nvSpPr>
        <p:spPr bwMode="auto">
          <a:xfrm>
            <a:off x="3144838" y="5573713"/>
            <a:ext cx="2790825" cy="1433512"/>
          </a:xfrm>
          <a:prstGeom prst="rect">
            <a:avLst/>
          </a:prstGeom>
          <a:noFill/>
          <a:ln w="9525">
            <a:noFill/>
            <a:miter lim="800000"/>
            <a:headEnd/>
            <a:tailEnd/>
          </a:ln>
        </p:spPr>
        <p:txBody>
          <a:bodyPr wrap="none">
            <a:prstTxWarp prst="textNoShape">
              <a:avLst/>
            </a:prstTxWarp>
            <a:spAutoFit/>
          </a:bodyPr>
          <a:lstStyle/>
          <a:p>
            <a:pPr algn="ctr"/>
            <a:r>
              <a:rPr lang="en-US" sz="8800"/>
              <a:t>Black</a:t>
            </a:r>
          </a:p>
        </p:txBody>
      </p:sp>
      <p:sp>
        <p:nvSpPr>
          <p:cNvPr id="9" name="Slide Number Placeholder 4"/>
          <p:cNvSpPr>
            <a:spLocks noGrp="1"/>
          </p:cNvSpPr>
          <p:nvPr>
            <p:ph type="sldNum" sz="quarter" idx="11"/>
          </p:nvPr>
        </p:nvSpPr>
        <p:spPr>
          <a:xfrm>
            <a:off x="381000" y="6307138"/>
            <a:ext cx="762000" cy="398462"/>
          </a:xfrm>
        </p:spPr>
        <p:txBody>
          <a:bodyPr/>
          <a:lstStyle/>
          <a:p>
            <a:fld id="{6BDA73DC-173D-C141-A251-E2CE6FD82130}" type="slidenum">
              <a:rPr lang="en-US"/>
              <a:pPr/>
              <a:t>96</a:t>
            </a:fld>
            <a:endParaRPr lang="en-US" dirty="0"/>
          </a:p>
        </p:txBody>
      </p:sp>
    </p:spTree>
    <p:extLst>
      <p:ext uri="{BB962C8B-B14F-4D97-AF65-F5344CB8AC3E}">
        <p14:creationId xmlns:p14="http://schemas.microsoft.com/office/powerpoint/2010/main" val="4038487255"/>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57400" y="0"/>
            <a:ext cx="48006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802" name="Text Box 2"/>
          <p:cNvSpPr txBox="1">
            <a:spLocks noChangeArrowheads="1"/>
          </p:cNvSpPr>
          <p:nvPr/>
        </p:nvSpPr>
        <p:spPr bwMode="auto">
          <a:xfrm>
            <a:off x="3006725" y="-304800"/>
            <a:ext cx="3165475" cy="1433513"/>
          </a:xfrm>
          <a:prstGeom prst="rect">
            <a:avLst/>
          </a:prstGeom>
          <a:noFill/>
          <a:ln w="9525">
            <a:noFill/>
            <a:miter lim="800000"/>
            <a:headEnd/>
            <a:tailEnd/>
          </a:ln>
        </p:spPr>
        <p:txBody>
          <a:bodyPr wrap="none">
            <a:prstTxWarp prst="textNoShape">
              <a:avLst/>
            </a:prstTxWarp>
            <a:spAutoFit/>
          </a:bodyPr>
          <a:lstStyle/>
          <a:p>
            <a:r>
              <a:rPr lang="en-US" sz="8800">
                <a:solidFill>
                  <a:srgbClr val="FF0000"/>
                </a:solidFill>
              </a:rPr>
              <a:t>Stroop</a:t>
            </a:r>
          </a:p>
        </p:txBody>
      </p:sp>
      <p:sp>
        <p:nvSpPr>
          <p:cNvPr id="76803" name="Text Box 3"/>
          <p:cNvSpPr txBox="1">
            <a:spLocks noChangeArrowheads="1"/>
          </p:cNvSpPr>
          <p:nvPr/>
        </p:nvSpPr>
        <p:spPr bwMode="auto">
          <a:xfrm>
            <a:off x="3006725" y="781050"/>
            <a:ext cx="3165475" cy="1433513"/>
          </a:xfrm>
          <a:prstGeom prst="rect">
            <a:avLst/>
          </a:prstGeom>
          <a:noFill/>
          <a:ln w="9525">
            <a:noFill/>
            <a:miter lim="800000"/>
            <a:headEnd/>
            <a:tailEnd/>
          </a:ln>
        </p:spPr>
        <p:txBody>
          <a:bodyPr wrap="none">
            <a:prstTxWarp prst="textNoShape">
              <a:avLst/>
            </a:prstTxWarp>
            <a:spAutoFit/>
          </a:bodyPr>
          <a:lstStyle/>
          <a:p>
            <a:r>
              <a:rPr lang="en-US" sz="8800">
                <a:solidFill>
                  <a:srgbClr val="00FF00"/>
                </a:solidFill>
              </a:rPr>
              <a:t>Stroop</a:t>
            </a:r>
            <a:endParaRPr lang="en-US" sz="8800">
              <a:solidFill>
                <a:srgbClr val="00CC00"/>
              </a:solidFill>
            </a:endParaRPr>
          </a:p>
        </p:txBody>
      </p:sp>
      <p:sp>
        <p:nvSpPr>
          <p:cNvPr id="76804" name="Text Box 4"/>
          <p:cNvSpPr txBox="1">
            <a:spLocks noChangeArrowheads="1"/>
          </p:cNvSpPr>
          <p:nvPr/>
        </p:nvSpPr>
        <p:spPr bwMode="auto">
          <a:xfrm>
            <a:off x="3006725" y="1993900"/>
            <a:ext cx="3165475" cy="1433513"/>
          </a:xfrm>
          <a:prstGeom prst="rect">
            <a:avLst/>
          </a:prstGeom>
          <a:noFill/>
          <a:ln w="9525">
            <a:noFill/>
            <a:miter lim="800000"/>
            <a:headEnd/>
            <a:tailEnd/>
          </a:ln>
        </p:spPr>
        <p:txBody>
          <a:bodyPr wrap="none">
            <a:prstTxWarp prst="textNoShape">
              <a:avLst/>
            </a:prstTxWarp>
            <a:spAutoFit/>
          </a:bodyPr>
          <a:lstStyle/>
          <a:p>
            <a:r>
              <a:rPr lang="en-US" sz="8800">
                <a:solidFill>
                  <a:srgbClr val="0000FF"/>
                </a:solidFill>
              </a:rPr>
              <a:t>Stroop</a:t>
            </a:r>
            <a:endParaRPr lang="en-US" sz="8800">
              <a:solidFill>
                <a:srgbClr val="0066FF"/>
              </a:solidFill>
            </a:endParaRPr>
          </a:p>
        </p:txBody>
      </p:sp>
      <p:sp>
        <p:nvSpPr>
          <p:cNvPr id="76805" name="Text Box 5"/>
          <p:cNvSpPr txBox="1">
            <a:spLocks noChangeArrowheads="1"/>
          </p:cNvSpPr>
          <p:nvPr/>
        </p:nvSpPr>
        <p:spPr bwMode="auto">
          <a:xfrm>
            <a:off x="3006725" y="3249613"/>
            <a:ext cx="3165475" cy="1433512"/>
          </a:xfrm>
          <a:prstGeom prst="rect">
            <a:avLst/>
          </a:prstGeom>
          <a:noFill/>
          <a:ln w="9525">
            <a:noFill/>
            <a:miter lim="800000"/>
            <a:headEnd/>
            <a:tailEnd/>
          </a:ln>
        </p:spPr>
        <p:txBody>
          <a:bodyPr wrap="none">
            <a:prstTxWarp prst="textNoShape">
              <a:avLst/>
            </a:prstTxWarp>
            <a:spAutoFit/>
          </a:bodyPr>
          <a:lstStyle/>
          <a:p>
            <a:r>
              <a:rPr lang="en-US" sz="8800">
                <a:solidFill>
                  <a:srgbClr val="FF9900"/>
                </a:solidFill>
              </a:rPr>
              <a:t>Stroop</a:t>
            </a:r>
          </a:p>
        </p:txBody>
      </p:sp>
      <p:sp>
        <p:nvSpPr>
          <p:cNvPr id="76806" name="Text Box 6"/>
          <p:cNvSpPr txBox="1">
            <a:spLocks noChangeArrowheads="1"/>
          </p:cNvSpPr>
          <p:nvPr/>
        </p:nvSpPr>
        <p:spPr bwMode="auto">
          <a:xfrm>
            <a:off x="2960688" y="4335463"/>
            <a:ext cx="3165475" cy="1433512"/>
          </a:xfrm>
          <a:prstGeom prst="rect">
            <a:avLst/>
          </a:prstGeom>
          <a:noFill/>
          <a:ln w="9525">
            <a:noFill/>
            <a:miter lim="800000"/>
            <a:headEnd/>
            <a:tailEnd/>
          </a:ln>
        </p:spPr>
        <p:txBody>
          <a:bodyPr wrap="none">
            <a:prstTxWarp prst="textNoShape">
              <a:avLst/>
            </a:prstTxWarp>
            <a:spAutoFit/>
          </a:bodyPr>
          <a:lstStyle/>
          <a:p>
            <a:r>
              <a:rPr lang="en-US" sz="8800" dirty="0" err="1">
                <a:solidFill>
                  <a:srgbClr val="FFFF00"/>
                </a:solidFill>
              </a:rPr>
              <a:t>Stroop</a:t>
            </a:r>
            <a:endParaRPr lang="en-US" sz="8800" dirty="0">
              <a:solidFill>
                <a:srgbClr val="FFFF00"/>
              </a:solidFill>
            </a:endParaRPr>
          </a:p>
        </p:txBody>
      </p:sp>
      <p:sp>
        <p:nvSpPr>
          <p:cNvPr id="76807" name="Text Box 7"/>
          <p:cNvSpPr txBox="1">
            <a:spLocks noChangeArrowheads="1"/>
          </p:cNvSpPr>
          <p:nvPr/>
        </p:nvSpPr>
        <p:spPr bwMode="auto">
          <a:xfrm>
            <a:off x="3006725" y="5421313"/>
            <a:ext cx="3165475" cy="1433512"/>
          </a:xfrm>
          <a:prstGeom prst="rect">
            <a:avLst/>
          </a:prstGeom>
          <a:noFill/>
          <a:ln w="9525">
            <a:noFill/>
            <a:miter lim="800000"/>
            <a:headEnd/>
            <a:tailEnd/>
          </a:ln>
        </p:spPr>
        <p:txBody>
          <a:bodyPr wrap="none">
            <a:prstTxWarp prst="textNoShape">
              <a:avLst/>
            </a:prstTxWarp>
            <a:spAutoFit/>
          </a:bodyPr>
          <a:lstStyle/>
          <a:p>
            <a:r>
              <a:rPr lang="en-US" sz="8800"/>
              <a:t>Stroop</a:t>
            </a:r>
          </a:p>
        </p:txBody>
      </p:sp>
      <p:sp>
        <p:nvSpPr>
          <p:cNvPr id="9" name="Slide Number Placeholder 4"/>
          <p:cNvSpPr>
            <a:spLocks noGrp="1"/>
          </p:cNvSpPr>
          <p:nvPr>
            <p:ph type="sldNum" sz="quarter" idx="11"/>
          </p:nvPr>
        </p:nvSpPr>
        <p:spPr>
          <a:xfrm>
            <a:off x="381000" y="6307138"/>
            <a:ext cx="762000" cy="398462"/>
          </a:xfrm>
        </p:spPr>
        <p:txBody>
          <a:bodyPr/>
          <a:lstStyle/>
          <a:p>
            <a:fld id="{6BDA73DC-173D-C141-A251-E2CE6FD82130}" type="slidenum">
              <a:rPr lang="en-US"/>
              <a:pPr/>
              <a:t>97</a:t>
            </a:fld>
            <a:endParaRPr lang="en-US" dirty="0"/>
          </a:p>
        </p:txBody>
      </p:sp>
    </p:spTree>
    <p:extLst>
      <p:ext uri="{BB962C8B-B14F-4D97-AF65-F5344CB8AC3E}">
        <p14:creationId xmlns:p14="http://schemas.microsoft.com/office/powerpoint/2010/main" val="4145708377"/>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57400" y="0"/>
            <a:ext cx="48006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850" name="Text Box 2"/>
          <p:cNvSpPr txBox="1">
            <a:spLocks noChangeArrowheads="1"/>
          </p:cNvSpPr>
          <p:nvPr/>
        </p:nvSpPr>
        <p:spPr bwMode="auto">
          <a:xfrm>
            <a:off x="2757488" y="-76200"/>
            <a:ext cx="3470275" cy="1433513"/>
          </a:xfrm>
          <a:prstGeom prst="rect">
            <a:avLst/>
          </a:prstGeom>
          <a:noFill/>
          <a:ln w="9525">
            <a:noFill/>
            <a:miter lim="800000"/>
            <a:headEnd/>
            <a:tailEnd/>
          </a:ln>
        </p:spPr>
        <p:txBody>
          <a:bodyPr wrap="none">
            <a:prstTxWarp prst="textNoShape">
              <a:avLst/>
            </a:prstTxWarp>
            <a:spAutoFit/>
          </a:bodyPr>
          <a:lstStyle/>
          <a:p>
            <a:pPr algn="ctr"/>
            <a:r>
              <a:rPr lang="en-US" sz="8800">
                <a:solidFill>
                  <a:srgbClr val="FF0000"/>
                </a:solidFill>
              </a:rPr>
              <a:t>Orange</a:t>
            </a:r>
            <a:endParaRPr lang="en-US" sz="9600">
              <a:solidFill>
                <a:srgbClr val="FF3300"/>
              </a:solidFill>
            </a:endParaRPr>
          </a:p>
        </p:txBody>
      </p:sp>
      <p:sp>
        <p:nvSpPr>
          <p:cNvPr id="78851" name="Text Box 3"/>
          <p:cNvSpPr txBox="1">
            <a:spLocks noChangeArrowheads="1"/>
          </p:cNvSpPr>
          <p:nvPr/>
        </p:nvSpPr>
        <p:spPr bwMode="auto">
          <a:xfrm>
            <a:off x="2830513" y="1009650"/>
            <a:ext cx="3473450" cy="1433513"/>
          </a:xfrm>
          <a:prstGeom prst="rect">
            <a:avLst/>
          </a:prstGeom>
          <a:noFill/>
          <a:ln w="9525">
            <a:noFill/>
            <a:miter lim="800000"/>
            <a:headEnd/>
            <a:tailEnd/>
          </a:ln>
        </p:spPr>
        <p:txBody>
          <a:bodyPr wrap="none">
            <a:prstTxWarp prst="textNoShape">
              <a:avLst/>
            </a:prstTxWarp>
            <a:spAutoFit/>
          </a:bodyPr>
          <a:lstStyle/>
          <a:p>
            <a:pPr algn="ctr"/>
            <a:r>
              <a:rPr lang="en-US" sz="8800">
                <a:solidFill>
                  <a:srgbClr val="00FF00"/>
                </a:solidFill>
              </a:rPr>
              <a:t>Yellow</a:t>
            </a:r>
            <a:endParaRPr lang="en-US" sz="9600">
              <a:solidFill>
                <a:srgbClr val="00CC00"/>
              </a:solidFill>
            </a:endParaRPr>
          </a:p>
        </p:txBody>
      </p:sp>
      <p:sp>
        <p:nvSpPr>
          <p:cNvPr id="78852" name="Text Box 4"/>
          <p:cNvSpPr txBox="1">
            <a:spLocks noChangeArrowheads="1"/>
          </p:cNvSpPr>
          <p:nvPr/>
        </p:nvSpPr>
        <p:spPr bwMode="auto">
          <a:xfrm>
            <a:off x="3151188" y="2152650"/>
            <a:ext cx="2911475" cy="1433513"/>
          </a:xfrm>
          <a:prstGeom prst="rect">
            <a:avLst/>
          </a:prstGeom>
          <a:noFill/>
          <a:ln w="9525">
            <a:noFill/>
            <a:miter lim="800000"/>
            <a:headEnd/>
            <a:tailEnd/>
          </a:ln>
        </p:spPr>
        <p:txBody>
          <a:bodyPr wrap="none">
            <a:prstTxWarp prst="textNoShape">
              <a:avLst/>
            </a:prstTxWarp>
            <a:spAutoFit/>
          </a:bodyPr>
          <a:lstStyle/>
          <a:p>
            <a:pPr algn="ctr"/>
            <a:r>
              <a:rPr lang="en-US" sz="8800">
                <a:solidFill>
                  <a:srgbClr val="0000FF"/>
                </a:solidFill>
              </a:rPr>
              <a:t>Green</a:t>
            </a:r>
            <a:endParaRPr lang="en-US" sz="9600">
              <a:solidFill>
                <a:srgbClr val="0066FF"/>
              </a:solidFill>
            </a:endParaRPr>
          </a:p>
        </p:txBody>
      </p:sp>
      <p:sp>
        <p:nvSpPr>
          <p:cNvPr id="78853" name="Text Box 5"/>
          <p:cNvSpPr txBox="1">
            <a:spLocks noChangeArrowheads="1"/>
          </p:cNvSpPr>
          <p:nvPr/>
        </p:nvSpPr>
        <p:spPr bwMode="auto">
          <a:xfrm>
            <a:off x="3073400" y="3278188"/>
            <a:ext cx="3027363" cy="1555750"/>
          </a:xfrm>
          <a:prstGeom prst="rect">
            <a:avLst/>
          </a:prstGeom>
          <a:noFill/>
          <a:ln w="9525">
            <a:noFill/>
            <a:miter lim="800000"/>
            <a:headEnd/>
            <a:tailEnd/>
          </a:ln>
        </p:spPr>
        <p:txBody>
          <a:bodyPr wrap="none">
            <a:prstTxWarp prst="textNoShape">
              <a:avLst/>
            </a:prstTxWarp>
            <a:spAutoFit/>
          </a:bodyPr>
          <a:lstStyle/>
          <a:p>
            <a:pPr algn="ctr"/>
            <a:r>
              <a:rPr lang="en-US" sz="9600">
                <a:solidFill>
                  <a:srgbClr val="FF9900"/>
                </a:solidFill>
              </a:rPr>
              <a:t>Black</a:t>
            </a:r>
          </a:p>
        </p:txBody>
      </p:sp>
      <p:sp>
        <p:nvSpPr>
          <p:cNvPr id="78854" name="Text Box 6"/>
          <p:cNvSpPr txBox="1">
            <a:spLocks noChangeArrowheads="1"/>
          </p:cNvSpPr>
          <p:nvPr/>
        </p:nvSpPr>
        <p:spPr bwMode="auto">
          <a:xfrm>
            <a:off x="3360738" y="4421188"/>
            <a:ext cx="2486025" cy="1555750"/>
          </a:xfrm>
          <a:prstGeom prst="rect">
            <a:avLst/>
          </a:prstGeom>
          <a:noFill/>
          <a:ln w="9525">
            <a:noFill/>
            <a:miter lim="800000"/>
            <a:headEnd/>
            <a:tailEnd/>
          </a:ln>
        </p:spPr>
        <p:txBody>
          <a:bodyPr wrap="none">
            <a:prstTxWarp prst="textNoShape">
              <a:avLst/>
            </a:prstTxWarp>
            <a:spAutoFit/>
          </a:bodyPr>
          <a:lstStyle/>
          <a:p>
            <a:pPr algn="ctr"/>
            <a:r>
              <a:rPr lang="en-US" sz="9600">
                <a:solidFill>
                  <a:srgbClr val="FFFF00"/>
                </a:solidFill>
              </a:rPr>
              <a:t>Blue</a:t>
            </a:r>
          </a:p>
        </p:txBody>
      </p:sp>
      <p:sp>
        <p:nvSpPr>
          <p:cNvPr id="78855" name="Text Box 7"/>
          <p:cNvSpPr txBox="1">
            <a:spLocks noChangeArrowheads="1"/>
          </p:cNvSpPr>
          <p:nvPr/>
        </p:nvSpPr>
        <p:spPr bwMode="auto">
          <a:xfrm>
            <a:off x="3405188" y="5449888"/>
            <a:ext cx="2147887" cy="1555750"/>
          </a:xfrm>
          <a:prstGeom prst="rect">
            <a:avLst/>
          </a:prstGeom>
          <a:noFill/>
          <a:ln w="9525">
            <a:noFill/>
            <a:miter lim="800000"/>
            <a:headEnd/>
            <a:tailEnd/>
          </a:ln>
        </p:spPr>
        <p:txBody>
          <a:bodyPr wrap="none">
            <a:prstTxWarp prst="textNoShape">
              <a:avLst/>
            </a:prstTxWarp>
            <a:spAutoFit/>
          </a:bodyPr>
          <a:lstStyle/>
          <a:p>
            <a:pPr algn="ctr"/>
            <a:r>
              <a:rPr lang="en-US" sz="9600"/>
              <a:t>Red</a:t>
            </a:r>
          </a:p>
        </p:txBody>
      </p:sp>
      <p:sp>
        <p:nvSpPr>
          <p:cNvPr id="9" name="Slide Number Placeholder 4"/>
          <p:cNvSpPr>
            <a:spLocks noGrp="1"/>
          </p:cNvSpPr>
          <p:nvPr>
            <p:ph type="sldNum" sz="quarter" idx="11"/>
          </p:nvPr>
        </p:nvSpPr>
        <p:spPr>
          <a:xfrm>
            <a:off x="381000" y="6307138"/>
            <a:ext cx="762000" cy="398462"/>
          </a:xfrm>
        </p:spPr>
        <p:txBody>
          <a:bodyPr/>
          <a:lstStyle/>
          <a:p>
            <a:fld id="{6BDA73DC-173D-C141-A251-E2CE6FD82130}" type="slidenum">
              <a:rPr lang="en-US"/>
              <a:pPr/>
              <a:t>98</a:t>
            </a:fld>
            <a:endParaRPr lang="en-US" dirty="0"/>
          </a:p>
        </p:txBody>
      </p:sp>
    </p:spTree>
    <p:extLst>
      <p:ext uri="{BB962C8B-B14F-4D97-AF65-F5344CB8AC3E}">
        <p14:creationId xmlns:p14="http://schemas.microsoft.com/office/powerpoint/2010/main" val="1848124795"/>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User-Centered Design </a:t>
            </a:r>
            <a:r>
              <a:rPr lang="en-US" smtClean="0">
                <a:sym typeface="Symbol" pitchFamily="18" charset="2"/>
              </a:rPr>
              <a:t> </a:t>
            </a:r>
            <a:r>
              <a:rPr lang="en-US" i="1" smtClean="0"/>
              <a:t>www.user-centereddesign.com</a:t>
            </a:r>
            <a:endParaRPr lang="en-US" i="1"/>
          </a:p>
        </p:txBody>
      </p:sp>
      <p:sp>
        <p:nvSpPr>
          <p:cNvPr id="3" name="TextBox 2"/>
          <p:cNvSpPr txBox="1"/>
          <p:nvPr/>
        </p:nvSpPr>
        <p:spPr>
          <a:xfrm flipH="1">
            <a:off x="3048000" y="3200400"/>
            <a:ext cx="3581400" cy="523220"/>
          </a:xfrm>
          <a:prstGeom prst="rect">
            <a:avLst/>
          </a:prstGeom>
          <a:noFill/>
        </p:spPr>
        <p:txBody>
          <a:bodyPr wrap="square" rtlCol="0">
            <a:spAutoFit/>
          </a:bodyPr>
          <a:lstStyle/>
          <a:p>
            <a:r>
              <a:rPr lang="en-US" sz="2800" dirty="0" smtClean="0">
                <a:hlinkClick r:id="rId2"/>
              </a:rPr>
              <a:t>Test Your Attention</a:t>
            </a:r>
            <a:endParaRPr lang="en-US" sz="2800" dirty="0">
              <a:hlinkClick r:id="rId2"/>
            </a:endParaRPr>
          </a:p>
        </p:txBody>
      </p:sp>
      <p:sp>
        <p:nvSpPr>
          <p:cNvPr id="4" name="Slide Number Placeholder 4"/>
          <p:cNvSpPr>
            <a:spLocks noGrp="1"/>
          </p:cNvSpPr>
          <p:nvPr>
            <p:ph type="sldNum" sz="quarter" idx="11"/>
          </p:nvPr>
        </p:nvSpPr>
        <p:spPr>
          <a:xfrm>
            <a:off x="381000" y="6307138"/>
            <a:ext cx="762000" cy="398462"/>
          </a:xfrm>
        </p:spPr>
        <p:txBody>
          <a:bodyPr/>
          <a:lstStyle/>
          <a:p>
            <a:fld id="{6BDA73DC-173D-C141-A251-E2CE6FD82130}" type="slidenum">
              <a:rPr lang="en-US"/>
              <a:pPr/>
              <a:t>99</a:t>
            </a:fld>
            <a:endParaRPr lang="en-US" dirty="0"/>
          </a:p>
        </p:txBody>
      </p:sp>
    </p:spTree>
    <p:extLst>
      <p:ext uri="{BB962C8B-B14F-4D97-AF65-F5344CB8AC3E}">
        <p14:creationId xmlns:p14="http://schemas.microsoft.com/office/powerpoint/2010/main" val="619053434"/>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UCD Template - No Mous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Century Gothic"/>
        <a:ea typeface=""/>
        <a:cs typeface=""/>
      </a:majorFont>
      <a:minorFont>
        <a:latin typeface="Centur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UCD Template - No Mouse.thmx</Template>
  <TotalTime>3161</TotalTime>
  <Words>4652</Words>
  <Application>Microsoft Macintosh PowerPoint</Application>
  <PresentationFormat>On-screen Show (4:3)</PresentationFormat>
  <Paragraphs>844</Paragraphs>
  <Slides>141</Slides>
  <Notes>81</Notes>
  <HiddenSlides>0</HiddenSlides>
  <MMClips>0</MMClips>
  <ScaleCrop>false</ScaleCrop>
  <HeadingPairs>
    <vt:vector size="8" baseType="variant">
      <vt:variant>
        <vt:lpstr>Theme</vt:lpstr>
      </vt:variant>
      <vt:variant>
        <vt:i4>1</vt:i4>
      </vt:variant>
      <vt:variant>
        <vt:lpstr>Links</vt:lpstr>
      </vt:variant>
      <vt:variant>
        <vt:i4>1</vt:i4>
      </vt:variant>
      <vt:variant>
        <vt:lpstr>Embedded OLE Servers</vt:lpstr>
      </vt:variant>
      <vt:variant>
        <vt:i4>2</vt:i4>
      </vt:variant>
      <vt:variant>
        <vt:lpstr>Slide Titles</vt:lpstr>
      </vt:variant>
      <vt:variant>
        <vt:i4>141</vt:i4>
      </vt:variant>
    </vt:vector>
  </HeadingPairs>
  <TitlesOfParts>
    <vt:vector size="145" baseType="lpstr">
      <vt:lpstr>UCD Template - No Mouse</vt:lpstr>
      <vt:lpstr>???</vt:lpstr>
      <vt:lpstr>Slide</vt:lpstr>
      <vt:lpstr>Image</vt:lpstr>
      <vt:lpstr>An Introduction to Usability Testing</vt:lpstr>
      <vt:lpstr>PowerPoint Presentation</vt:lpstr>
      <vt:lpstr>Definitions </vt:lpstr>
      <vt:lpstr>Usability Defined </vt:lpstr>
      <vt:lpstr>What does “usability” mean? </vt:lpstr>
      <vt:lpstr>What does “usability” mean? (concluded)</vt:lpstr>
      <vt:lpstr>Usability Testing is…</vt:lpstr>
      <vt:lpstr>When is usability assessed?</vt:lpstr>
      <vt:lpstr>PowerPoint Presentation</vt:lpstr>
      <vt:lpstr>Types of Usability Testing</vt:lpstr>
      <vt:lpstr>Types of Usability Testing (concluded)</vt:lpstr>
      <vt:lpstr>Non-User Based Testing</vt:lpstr>
      <vt:lpstr>Compliance Testing</vt:lpstr>
      <vt:lpstr>Compliance Testing (concluded)</vt:lpstr>
      <vt:lpstr>Pluralistic Walkthrough</vt:lpstr>
      <vt:lpstr>Cognitive Walkthrough</vt:lpstr>
      <vt:lpstr>Expert Review</vt:lpstr>
      <vt:lpstr>Expert Review (Concluded)</vt:lpstr>
      <vt:lpstr>1st Heuristic</vt:lpstr>
      <vt:lpstr>PowerPoint Presentation</vt:lpstr>
      <vt:lpstr>PowerPoint Presentation</vt:lpstr>
      <vt:lpstr>2nd Heuristic</vt:lpstr>
      <vt:lpstr>PowerPoint Presentation</vt:lpstr>
      <vt:lpstr>PowerPoint Presentation</vt:lpstr>
      <vt:lpstr>PowerPoint Presentation</vt:lpstr>
      <vt:lpstr>PowerPoint Presentation</vt:lpstr>
      <vt:lpstr>Cognitive Models</vt:lpstr>
      <vt:lpstr>Cognitive Model Issues</vt:lpstr>
      <vt:lpstr>Conceptual Model Issues</vt:lpstr>
      <vt:lpstr>3rd Heuristic</vt:lpstr>
      <vt:lpstr>PowerPoint Presentation</vt:lpstr>
      <vt:lpstr>PowerPoint Presentation</vt:lpstr>
      <vt:lpstr>PowerPoint Presentation</vt:lpstr>
      <vt:lpstr>PowerPoint Presentation</vt:lpstr>
      <vt:lpstr>4th Heuristic</vt:lpstr>
      <vt:lpstr>Error versus Slip</vt:lpstr>
      <vt:lpstr>User Based Testing</vt:lpstr>
      <vt:lpstr>Statistics: A Primer</vt:lpstr>
      <vt:lpstr>PowerPoint Presentation</vt:lpstr>
      <vt:lpstr>PowerPoint Presentation</vt:lpstr>
      <vt:lpstr>PowerPoint Presentation</vt:lpstr>
      <vt:lpstr>Humans are complex processing systems, dynamic and highly affected by context, and all different</vt:lpstr>
      <vt:lpstr>Perceptual issues (our brain’s versus our senses)…</vt:lpstr>
      <vt:lpstr>PowerPoint Presentation</vt:lpstr>
      <vt:lpstr>PowerPoint Presentation</vt:lpstr>
      <vt:lpstr>PowerPoint Presentation</vt:lpstr>
      <vt:lpstr>PowerPoint Presentation</vt:lpstr>
      <vt:lpstr>PowerPoint Presentation</vt:lpstr>
      <vt:lpstr>PowerPoint Presentation</vt:lpstr>
      <vt:lpstr>Müller-Lyer Illusion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Gestalt Principles</vt:lpstr>
      <vt:lpstr>Proximity</vt:lpstr>
      <vt:lpstr>Similarity</vt:lpstr>
      <vt:lpstr>Parallelism (Similarity)</vt:lpstr>
      <vt:lpstr>Symmetry</vt:lpstr>
      <vt:lpstr>Continuation</vt:lpstr>
      <vt:lpstr>Common Region</vt:lpstr>
      <vt:lpstr>Prägnanz (German for “pithiness”)</vt:lpstr>
      <vt:lpstr>Common Fate (Synchrony)</vt:lpstr>
      <vt:lpstr>Unity</vt:lpstr>
      <vt:lpstr>Emergence</vt:lpstr>
      <vt:lpstr>Reification</vt:lpstr>
      <vt:lpstr>Invariance</vt:lpstr>
      <vt:lpstr>Multistability</vt:lpstr>
      <vt:lpstr>Closure</vt:lpstr>
      <vt:lpstr>PowerPoint Presentation</vt:lpstr>
      <vt:lpstr>PowerPoint Presentation</vt:lpstr>
      <vt:lpstr>PowerPoint Presentation</vt:lpstr>
      <vt:lpstr>Closure Example 2</vt:lpstr>
      <vt:lpstr>Closure Example 3</vt:lpstr>
      <vt:lpstr>Closure Example 4</vt:lpstr>
      <vt:lpstr>PowerPoint Presentation</vt:lpstr>
      <vt:lpstr>PowerPoint Presentation</vt:lpstr>
      <vt:lpstr>…our perceptual abilities are limited in the presence of noise…</vt:lpstr>
      <vt:lpstr>PowerPoint Presentation</vt:lpstr>
      <vt:lpstr>PowerPoint Presentation</vt:lpstr>
      <vt:lpstr>PowerPoint Presentation</vt:lpstr>
      <vt:lpstr>PowerPoint Presentation</vt:lpstr>
      <vt:lpstr>…our presumptions effects what and how we interpret things…</vt:lpstr>
      <vt:lpstr>PowerPoint Presentation</vt:lpstr>
      <vt:lpstr>PowerPoint Presentation</vt:lpstr>
      <vt:lpstr>PowerPoint Presentation</vt:lpstr>
      <vt:lpstr>PowerPoint Presentation</vt:lpstr>
      <vt:lpstr>PowerPoint Presentation</vt:lpstr>
      <vt:lpstr>PowerPoint Presentation</vt:lpstr>
      <vt:lpstr>…our attention and cognitive abilities are limited, easily manipulated, and specialized…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psychological state (e.g., anxiety) affects our performance…</vt:lpstr>
      <vt:lpstr>PowerPoint Presentation</vt:lpstr>
      <vt:lpstr>PowerPoint Presentation</vt:lpstr>
      <vt:lpstr>PowerPoint Presentation</vt:lpstr>
      <vt:lpstr>“Observational” Techniques</vt:lpstr>
      <vt:lpstr>Contextual Inquiry</vt:lpstr>
      <vt:lpstr>Performance-based Testing</vt:lpstr>
      <vt:lpstr>Think Aloud Protocol</vt:lpstr>
      <vt:lpstr>Interrupted Task-Based Testing</vt:lpstr>
      <vt:lpstr>How to Design &amp; Conduct  an Interrupted Task-based Test </vt:lpstr>
      <vt:lpstr>The Rules</vt:lpstr>
      <vt:lpstr>Test Set-up</vt:lpstr>
      <vt:lpstr>Participant Issues</vt:lpstr>
      <vt:lpstr>Test Set-up</vt:lpstr>
      <vt:lpstr>Defining Task Scenarios</vt:lpstr>
      <vt:lpstr>Preparing Test Materials</vt:lpstr>
      <vt:lpstr>Piloting the Design</vt:lpstr>
      <vt:lpstr>Facilitating</vt:lpstr>
      <vt:lpstr>Collecting Data</vt:lpstr>
      <vt:lpstr>Reporting Results</vt:lpstr>
      <vt:lpstr>PowerPoint Presentation</vt:lpstr>
      <vt:lpstr>PowerPoint Presentation</vt:lpstr>
      <vt:lpstr>Sample ToT Data – Controlled Experiment*</vt:lpstr>
      <vt:lpstr>PowerPoint Presentation</vt:lpstr>
      <vt:lpstr>PowerPoint Presentation</vt:lpstr>
      <vt:lpstr>Post Test Analysis of Approx. 3000 Sessions*</vt:lpstr>
      <vt:lpstr>Post Test Analysis of Approx. 3000 Sessions*</vt:lpstr>
      <vt:lpstr>PowerPoint Presentation</vt:lpstr>
      <vt:lpstr>PowerPoint Presentation</vt:lpstr>
      <vt:lpstr>PowerPoint Presentation</vt:lpstr>
      <vt:lpstr>PowerPoint Presentation</vt:lpstr>
      <vt:lpstr>PowerPoint Presentation</vt:lpstr>
      <vt:lpstr>PowerPoint Presentation</vt:lpstr>
      <vt:lpstr>Direct Observation or Comment</vt:lpstr>
      <vt:lpstr>Design Guidelines</vt:lpstr>
      <vt:lpstr>Prior Research Findings</vt:lpstr>
      <vt:lpstr>Knowledge of Human Perception: </vt:lpstr>
      <vt:lpstr>Industry Standards and Best Practices</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Howard Killam</cp:lastModifiedBy>
  <cp:revision>76</cp:revision>
  <cp:lastPrinted>1601-01-01T00:00:00Z</cp:lastPrinted>
  <dcterms:created xsi:type="dcterms:W3CDTF">2010-05-28T11:58:12Z</dcterms:created>
  <dcterms:modified xsi:type="dcterms:W3CDTF">2011-05-27T13:42:31Z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